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4"/>
  </p:notesMasterIdLst>
  <p:sldIdLst>
    <p:sldId id="328" r:id="rId3"/>
    <p:sldId id="281" r:id="rId4"/>
    <p:sldId id="292" r:id="rId5"/>
    <p:sldId id="293" r:id="rId6"/>
    <p:sldId id="315" r:id="rId7"/>
    <p:sldId id="295" r:id="rId8"/>
    <p:sldId id="297" r:id="rId9"/>
    <p:sldId id="316" r:id="rId10"/>
    <p:sldId id="325" r:id="rId11"/>
    <p:sldId id="318" r:id="rId12"/>
    <p:sldId id="319" r:id="rId13"/>
    <p:sldId id="329" r:id="rId14"/>
    <p:sldId id="330" r:id="rId15"/>
    <p:sldId id="331" r:id="rId16"/>
    <p:sldId id="332" r:id="rId17"/>
    <p:sldId id="333" r:id="rId18"/>
    <p:sldId id="334" r:id="rId19"/>
    <p:sldId id="299" r:id="rId20"/>
    <p:sldId id="300" r:id="rId21"/>
    <p:sldId id="301" r:id="rId22"/>
    <p:sldId id="32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9933"/>
    <a:srgbClr val="3B8547"/>
    <a:srgbClr val="FFFF99"/>
    <a:srgbClr val="32823F"/>
    <a:srgbClr val="3D734F"/>
    <a:srgbClr val="A3619B"/>
    <a:srgbClr val="3B7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1" y="922338"/>
            <a:ext cx="11811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2190752"/>
            <a:ext cx="8269287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188" y="922338"/>
            <a:ext cx="1128712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5500" y="922338"/>
            <a:ext cx="6008688" cy="1154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রসায়ন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ক্লাসে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স্বাগতম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96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881415" cy="8617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তারিখঃ১৫/০৯/২৬খ্রি.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পাঠ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পূর্বের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জ্ঞান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যাচাইঃ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2" y="1392177"/>
            <a:ext cx="11443857" cy="85450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>
                <a:solidFill>
                  <a:schemeClr val="tx1"/>
                </a:solidFill>
              </a:rPr>
              <a:t>K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CO</a:t>
            </a:r>
            <a:r>
              <a:rPr lang="en-US" sz="4000" baseline="-25000" dirty="0" smtClean="0">
                <a:solidFill>
                  <a:schemeClr val="tx1"/>
                </a:solidFill>
              </a:rPr>
              <a:t>3</a:t>
            </a:r>
            <a:r>
              <a:rPr lang="en-US" sz="4000" dirty="0" smtClean="0">
                <a:solidFill>
                  <a:schemeClr val="tx1"/>
                </a:solidFill>
              </a:rPr>
              <a:t>ও </a:t>
            </a:r>
            <a:r>
              <a:rPr lang="en-US" sz="4000" dirty="0" err="1" smtClean="0">
                <a:solidFill>
                  <a:schemeClr val="tx1"/>
                </a:solidFill>
              </a:rPr>
              <a:t>HCl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মধ্যে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সংঘটিত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বিক্রিয়াটি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/>
              <p:cNvSpPr/>
              <p:nvPr/>
            </p:nvSpPr>
            <p:spPr>
              <a:xfrm>
                <a:off x="138543" y="5507180"/>
                <a:ext cx="8963893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4000" dirty="0" smtClean="0">
                    <a:solidFill>
                      <a:schemeClr val="tx1"/>
                    </a:solidFill>
                  </a:rPr>
                  <a:t>উত্তরঃ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ঘনমাত্রা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আয়তন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3" y="5507180"/>
                <a:ext cx="8963893" cy="962891"/>
              </a:xfrm>
              <a:prstGeom prst="roundRect">
                <a:avLst/>
              </a:prstGeom>
              <a:blipFill rotWithShape="1">
                <a:blip r:embed="rId5"/>
                <a:stretch>
                  <a:fillRect l="-1903" b="-11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138545" y="4257828"/>
            <a:ext cx="11443854" cy="85450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০২) </a:t>
            </a:r>
            <a:r>
              <a:rPr lang="en-US" sz="4000" dirty="0" err="1" smtClean="0">
                <a:solidFill>
                  <a:schemeClr val="tx1"/>
                </a:solidFill>
              </a:rPr>
              <a:t>মোল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সংখ্যা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নির্নয়ের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সূত্রটি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4000" dirty="0" smtClean="0">
                    <a:solidFill>
                      <a:schemeClr val="tx1"/>
                    </a:solidFill>
                  </a:rPr>
                  <a:t>উত্তরঃ </a:t>
                </a:r>
                <a:r>
                  <a:rPr lang="en-US" sz="4000" dirty="0">
                    <a:solidFill>
                      <a:schemeClr val="tx1"/>
                    </a:solidFill>
                  </a:rPr>
                  <a:t>K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HCl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>
                    <a:solidFill>
                      <a:schemeClr val="tx1"/>
                    </a:solidFill>
                  </a:rPr>
                  <a:t>K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Cl + 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+H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O 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 rotWithShape="1">
                <a:blip r:embed="rId6"/>
                <a:stretch>
                  <a:fillRect l="-1903" b="-13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56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70C0"/>
                </a:solidFill>
              </a:rPr>
              <a:t>এসিডের</a:t>
            </a:r>
            <a:r>
              <a:rPr lang="en-US" sz="2800" dirty="0" smtClean="0">
                <a:solidFill>
                  <a:srgbClr val="0070C0"/>
                </a:solidFill>
              </a:rPr>
              <a:t>   </a:t>
            </a:r>
            <a:r>
              <a:rPr lang="en-US" sz="2800" dirty="0" err="1" smtClean="0">
                <a:solidFill>
                  <a:srgbClr val="0070C0"/>
                </a:solidFill>
              </a:rPr>
              <a:t>দ্রবন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ক্ষারের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দ্রবন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89709" y="4322618"/>
            <a:ext cx="9531927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</a:rPr>
              <a:t>মিশ্রিত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দ্রবনের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প্রকৃতি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কিরুপ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হবে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72145" y="304800"/>
            <a:ext cx="6040582" cy="665018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নিচের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ছবি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লক্ষ্য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কর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1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দ্রবনের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প্রকৃতি</a:t>
            </a:r>
            <a:r>
              <a:rPr lang="en-US" sz="3200" b="1" dirty="0" smtClean="0">
                <a:solidFill>
                  <a:srgbClr val="FFFF00"/>
                </a:solidFill>
              </a:rPr>
              <a:t> নির্নয়-04 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270165"/>
            <a:ext cx="680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0" y="1828801"/>
            <a:ext cx="11720945" cy="46166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ক্ষারের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০৩)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০৪)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3714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Flowchart: Magnetic Disk 3"/>
              <p:cNvSpPr/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</a:rPr>
                  <a:t>5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00 mL</a:t>
                </a:r>
              </a:p>
              <a:p>
                <a:pPr algn="ctr"/>
                <a:r>
                  <a:rPr lang="en-US" sz="2400" dirty="0" smtClean="0">
                    <a:solidFill>
                      <a:srgbClr val="002060"/>
                    </a:solidFill>
                  </a:rPr>
                  <a:t>10%(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sz="2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2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2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400" dirty="0" err="1" smtClean="0">
                    <a:solidFill>
                      <a:srgbClr val="002060"/>
                    </a:solidFill>
                  </a:rPr>
                  <a:t>দ্রবন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 </a:t>
                </a:r>
                <a:endParaRPr 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Flowchart: Magnetic Dis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blipFill rotWithShape="1"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1</a:t>
            </a:r>
            <a:r>
              <a:rPr lang="en-US" sz="2400" dirty="0" smtClean="0">
                <a:solidFill>
                  <a:srgbClr val="002060"/>
                </a:solidFill>
              </a:rPr>
              <a:t>00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0.5 g  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NaOH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14655" y="4170218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FF00"/>
                </a:solidFill>
              </a:rPr>
              <a:t>A </a:t>
            </a:r>
            <a:r>
              <a:rPr lang="en-US" sz="3200" dirty="0" err="1" smtClean="0">
                <a:solidFill>
                  <a:srgbClr val="FFFF00"/>
                </a:solidFill>
              </a:rPr>
              <a:t>পাত্র</a:t>
            </a:r>
            <a:r>
              <a:rPr lang="en-US" sz="3200" dirty="0" smtClean="0">
                <a:solidFill>
                  <a:srgbClr val="FFFF00"/>
                </a:solidFill>
              </a:rPr>
              <a:t> ও B </a:t>
            </a:r>
            <a:r>
              <a:rPr lang="en-US" sz="3200" dirty="0" err="1" smtClean="0">
                <a:solidFill>
                  <a:srgbClr val="FFFF00"/>
                </a:solidFill>
              </a:rPr>
              <a:t>পাত্রের</a:t>
            </a:r>
            <a:r>
              <a:rPr lang="en-US" sz="3200" dirty="0" smtClean="0">
                <a:solidFill>
                  <a:srgbClr val="FFFF00"/>
                </a:solidFill>
              </a:rPr>
              <a:t> 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কি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পরিমান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Ca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ধাতু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যোগ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করলে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দ্রবনটি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প্রশমিত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হবে</a:t>
            </a:r>
            <a:r>
              <a:rPr lang="en-US" sz="3200" dirty="0" smtClean="0">
                <a:solidFill>
                  <a:srgbClr val="FFFF00"/>
                </a:solidFill>
              </a:rPr>
              <a:t> -</a:t>
            </a:r>
            <a:r>
              <a:rPr lang="en-US" sz="3200" dirty="0" err="1" smtClean="0">
                <a:solidFill>
                  <a:srgbClr val="FFFF00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বিশ্লেষন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কর</a:t>
            </a:r>
            <a:r>
              <a:rPr lang="en-US" sz="3200" dirty="0" smtClean="0">
                <a:solidFill>
                  <a:srgbClr val="FFFF00"/>
                </a:solidFill>
              </a:rPr>
              <a:t>।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NaOH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= 0.013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 rotWithShape="1">
                <a:blip r:embed="rId3"/>
                <a:stretch>
                  <a:fillRect b="-2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এখানে, 10% H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বলতে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বুঝায়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100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mLদ্রবনে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10 g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1 mL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g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500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mL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</m:t>
                        </m:r>
                        <m: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500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g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                                      = 50 g </a:t>
                </a:r>
              </a:p>
              <a:p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মোল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=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98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     =  0.51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 rotWithShape="1">
                <a:blip r:embed="rId4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9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277092"/>
            <a:ext cx="10196945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H</a:t>
            </a:r>
            <a:r>
              <a:rPr lang="en-US" sz="4000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SO</a:t>
            </a:r>
            <a:r>
              <a:rPr lang="en-US" sz="4000" baseline="-25000" dirty="0" smtClean="0">
                <a:solidFill>
                  <a:srgbClr val="FFFF00"/>
                </a:solidFill>
              </a:rPr>
              <a:t>4</a:t>
            </a:r>
            <a:r>
              <a:rPr lang="en-US" sz="4000" dirty="0" smtClean="0">
                <a:solidFill>
                  <a:srgbClr val="FFFF00"/>
                </a:solidFill>
              </a:rPr>
              <a:t>ও </a:t>
            </a:r>
            <a:r>
              <a:rPr lang="en-US" sz="4000" dirty="0" err="1" smtClean="0">
                <a:solidFill>
                  <a:srgbClr val="FFFF00"/>
                </a:solidFill>
              </a:rPr>
              <a:t>NaOH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+ 2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NaOH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Na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+ 2H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2mol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 1mol H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0.013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rgbClr val="FFFF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013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0.0065 mol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45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06582" y="969818"/>
            <a:ext cx="11139054" cy="206432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rgbClr val="FFFF00"/>
                </a:solidFill>
              </a:rPr>
              <a:t>সুতরাং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600" dirty="0" smtClean="0">
                <a:solidFill>
                  <a:srgbClr val="FFFF00"/>
                </a:solidFill>
              </a:rPr>
              <a:t> H</a:t>
            </a:r>
            <a:r>
              <a:rPr lang="en-US" sz="3600" baseline="-25000" dirty="0" smtClean="0">
                <a:solidFill>
                  <a:srgbClr val="FFFF00"/>
                </a:solidFill>
              </a:rPr>
              <a:t>2</a:t>
            </a:r>
            <a:r>
              <a:rPr lang="en-US" sz="3600" dirty="0" smtClean="0">
                <a:solidFill>
                  <a:srgbClr val="FFFF00"/>
                </a:solidFill>
              </a:rPr>
              <a:t>SO</a:t>
            </a:r>
            <a:r>
              <a:rPr lang="en-US" sz="3600" baseline="-25000" dirty="0" smtClean="0">
                <a:solidFill>
                  <a:srgbClr val="FFFF00"/>
                </a:solidFill>
              </a:rPr>
              <a:t>4 </a:t>
            </a:r>
            <a:r>
              <a:rPr lang="en-US" sz="3600" dirty="0" err="1" smtClean="0">
                <a:solidFill>
                  <a:srgbClr val="FFFF00"/>
                </a:solidFill>
              </a:rPr>
              <a:t>এর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পরিমান</a:t>
            </a:r>
            <a:r>
              <a:rPr lang="en-US" sz="3600" dirty="0" smtClean="0">
                <a:solidFill>
                  <a:srgbClr val="FFFF00"/>
                </a:solidFill>
              </a:rPr>
              <a:t> = (0.51-0.0065)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                                               = 0.504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7419" y="3740728"/>
            <a:ext cx="10612581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H</a:t>
            </a:r>
            <a:r>
              <a:rPr lang="en-US" sz="4000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SO</a:t>
            </a:r>
            <a:r>
              <a:rPr lang="en-US" sz="4000" baseline="-25000" dirty="0" smtClean="0">
                <a:solidFill>
                  <a:srgbClr val="FFFF00"/>
                </a:solidFill>
              </a:rPr>
              <a:t>4</a:t>
            </a:r>
            <a:r>
              <a:rPr lang="en-US" sz="4000" dirty="0" smtClean="0">
                <a:solidFill>
                  <a:srgbClr val="FFFF00"/>
                </a:solidFill>
              </a:rPr>
              <a:t>ও </a:t>
            </a:r>
            <a:r>
              <a:rPr lang="en-US" sz="4000" dirty="0" err="1" smtClean="0">
                <a:solidFill>
                  <a:srgbClr val="FFFF00"/>
                </a:solidFill>
              </a:rPr>
              <a:t>Ca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817419" y="5112328"/>
                <a:ext cx="10196945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Ca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CaSO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19" y="5112328"/>
                <a:ext cx="10196945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b="-13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3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180109" y="678874"/>
                <a:ext cx="11873346" cy="28401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r>
                  <a:rPr lang="en-US" sz="3200" dirty="0" err="1" smtClean="0">
                    <a:solidFill>
                      <a:srgbClr val="FFFF00"/>
                    </a:solidFill>
                  </a:rPr>
                  <a:t>বিক্রিয়া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            1mol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দ্রবনকে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প্রশমিত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করতে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প্রয়োজন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40g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C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a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 </a:t>
                </a:r>
                <a:endParaRPr lang="en-US" sz="3200" dirty="0">
                  <a:solidFill>
                    <a:srgbClr val="FFFF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504</m:t>
                    </m:r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mol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প্রশমিত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করতে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প্রয়োজন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(40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0.504)g Ca</a:t>
                </a:r>
              </a:p>
              <a:p>
                <a:r>
                  <a:rPr lang="en-US" sz="3200" dirty="0">
                    <a:solidFill>
                      <a:srgbClr val="FFFF00"/>
                    </a:solidFill>
                  </a:rPr>
                  <a:t>	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								 =20.16 g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Ca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  </a:t>
                </a:r>
                <a:endParaRPr lang="en-US" sz="3200" dirty="0">
                  <a:solidFill>
                    <a:srgbClr val="FFFF00"/>
                  </a:solidFill>
                </a:endParaRPr>
              </a:p>
              <a:p>
                <a:pPr algn="ctr"/>
                <a:endParaRPr lang="en-US" sz="3200" dirty="0" smtClean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9" y="678874"/>
                <a:ext cx="11873346" cy="2840182"/>
              </a:xfrm>
              <a:prstGeom prst="roundRect">
                <a:avLst/>
              </a:prstGeom>
              <a:blipFill rotWithShape="1">
                <a:blip r:embed="rId3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180109" y="3893129"/>
            <a:ext cx="11776364" cy="216130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dirty="0" err="1" smtClean="0">
                <a:solidFill>
                  <a:srgbClr val="FFFF00"/>
                </a:solidFill>
              </a:rPr>
              <a:t>অতএব</a:t>
            </a:r>
            <a:r>
              <a:rPr lang="en-US" sz="3200" dirty="0" smtClean="0">
                <a:solidFill>
                  <a:srgbClr val="FFFF00"/>
                </a:solidFill>
              </a:rPr>
              <a:t>,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20.16 </a:t>
            </a:r>
            <a:r>
              <a:rPr lang="en-US" sz="3200" dirty="0" smtClean="0">
                <a:solidFill>
                  <a:srgbClr val="FFFF00"/>
                </a:solidFill>
              </a:rPr>
              <a:t>g </a:t>
            </a:r>
            <a:r>
              <a:rPr lang="en-US" sz="3200" dirty="0" err="1" smtClean="0">
                <a:solidFill>
                  <a:srgbClr val="FFFF00"/>
                </a:solidFill>
              </a:rPr>
              <a:t>Ca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ধাতু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যোগ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করলে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দ্রবনটি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প্রশমিত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হবে</a:t>
            </a:r>
            <a:r>
              <a:rPr lang="en-US" sz="3200" dirty="0" smtClean="0">
                <a:solidFill>
                  <a:srgbClr val="FFFF00"/>
                </a:solidFill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5840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680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0.15M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এক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ক্ষারকীয়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অম্ল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440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0.1M  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NaOH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</a:t>
            </a:r>
            <a:r>
              <a:rPr lang="en-US" dirty="0" err="1" smtClean="0"/>
              <a:t>পাত্র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414655" y="4170218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 </a:t>
            </a:r>
            <a:r>
              <a:rPr lang="en-US" dirty="0" err="1" smtClean="0"/>
              <a:t>পাত্র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51164" y="5126182"/>
            <a:ext cx="11180617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FF66"/>
                </a:solidFill>
              </a:rPr>
              <a:t>A </a:t>
            </a:r>
            <a:r>
              <a:rPr lang="en-US" sz="3200" dirty="0" err="1" smtClean="0">
                <a:solidFill>
                  <a:srgbClr val="FFFF66"/>
                </a:solidFill>
              </a:rPr>
              <a:t>পাত্র</a:t>
            </a:r>
            <a:r>
              <a:rPr lang="en-US" sz="3200" dirty="0" smtClean="0">
                <a:solidFill>
                  <a:srgbClr val="FFFF66"/>
                </a:solidFill>
              </a:rPr>
              <a:t> ও B </a:t>
            </a:r>
            <a:r>
              <a:rPr lang="en-US" sz="3200" dirty="0" err="1" smtClean="0">
                <a:solidFill>
                  <a:srgbClr val="FFFF66"/>
                </a:solidFill>
              </a:rPr>
              <a:t>পাত্রের</a:t>
            </a:r>
            <a:r>
              <a:rPr lang="en-US" sz="3200" dirty="0" smtClean="0">
                <a:solidFill>
                  <a:srgbClr val="FFFF66"/>
                </a:solidFill>
              </a:rPr>
              <a:t>  </a:t>
            </a:r>
            <a:r>
              <a:rPr lang="en-US" sz="3200" dirty="0" err="1" smtClean="0">
                <a:solidFill>
                  <a:srgbClr val="FFFF66"/>
                </a:solidFill>
              </a:rPr>
              <a:t>মিশ্রিত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দ্রবনে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কত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মোল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লোহা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যোগ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করলে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মিশ্রিত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দ্রবনটি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প্রশমিত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হবে</a:t>
            </a:r>
            <a:r>
              <a:rPr lang="en-US" sz="3200" dirty="0" smtClean="0">
                <a:solidFill>
                  <a:srgbClr val="FFFF66"/>
                </a:solidFill>
              </a:rPr>
              <a:t> -</a:t>
            </a:r>
            <a:r>
              <a:rPr lang="en-US" sz="3200" dirty="0" err="1" smtClean="0">
                <a:solidFill>
                  <a:srgbClr val="FFFF66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বিশ্লেষন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কর</a:t>
            </a:r>
            <a:r>
              <a:rPr lang="en-US" sz="3200" dirty="0" smtClean="0">
                <a:solidFill>
                  <a:srgbClr val="FFFF66"/>
                </a:solidFill>
              </a:rPr>
              <a:t>।</a:t>
            </a:r>
            <a:endParaRPr lang="en-US" sz="3200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7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720436"/>
                <a:ext cx="10377054" cy="231370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ধরি,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এক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ক্ষারকীয়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অম্ল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=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r>
                  <a:rPr lang="en-US" sz="3200" dirty="0" err="1" smtClean="0">
                    <a:solidFill>
                      <a:srgbClr val="FFFF00"/>
                    </a:solidFill>
                  </a:rPr>
                  <a:t>এখানে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, </a:t>
                </a:r>
              </a:p>
              <a:p>
                <a:pPr algn="ctr"/>
                <a:r>
                  <a:rPr lang="en-US" sz="36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মোল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= ( 0.15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680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10</a:t>
                </a:r>
                <a:r>
                  <a:rPr lang="en-US" sz="3600" baseline="30000" dirty="0" smtClean="0">
                    <a:solidFill>
                      <a:srgbClr val="FFFF00"/>
                    </a:solidFill>
                  </a:rPr>
                  <a:t>-3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)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= 0.102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720436"/>
                <a:ext cx="10377054" cy="2313709"/>
              </a:xfrm>
              <a:prstGeom prst="roundRect">
                <a:avLst/>
              </a:prstGeom>
              <a:blipFill rotWithShape="1">
                <a:blip r:embed="rId3"/>
                <a:stretch>
                  <a:fillRect l="-352" t="-524" b="-6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NaOH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মোল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=</a:t>
                </a:r>
                <a:r>
                  <a:rPr lang="en-US" sz="3600" dirty="0">
                    <a:solidFill>
                      <a:srgbClr val="FFFF00"/>
                    </a:solidFill>
                  </a:rPr>
                  <a:t> ( 0.1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44</a:t>
                </a:r>
                <a:r>
                  <a:rPr lang="en-US" sz="3600" dirty="0">
                    <a:solidFill>
                      <a:srgbClr val="FFFF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3600" i="1" dirty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10</a:t>
                </a:r>
                <a:r>
                  <a:rPr lang="en-US" sz="3600" baseline="30000" dirty="0">
                    <a:solidFill>
                      <a:srgbClr val="FFFF00"/>
                    </a:solidFill>
                  </a:rPr>
                  <a:t>-3</a:t>
                </a:r>
                <a:r>
                  <a:rPr lang="en-US" sz="3600" dirty="0">
                    <a:solidFill>
                      <a:srgbClr val="FFFF00"/>
                    </a:solidFill>
                  </a:rPr>
                  <a:t>)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endParaRPr lang="en-US" sz="36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        =  0.044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544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277091"/>
            <a:ext cx="10196945" cy="135774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HCl</a:t>
            </a:r>
            <a:r>
              <a:rPr lang="en-US" sz="4000" dirty="0" smtClean="0">
                <a:solidFill>
                  <a:srgbClr val="FFFF00"/>
                </a:solidFill>
              </a:rPr>
              <a:t> ও </a:t>
            </a:r>
            <a:r>
              <a:rPr lang="en-US" sz="4000" dirty="0" err="1" smtClean="0">
                <a:solidFill>
                  <a:srgbClr val="FFFF00"/>
                </a:solidFill>
              </a:rPr>
              <a:t>NaOH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2133600"/>
                <a:ext cx="10196945" cy="1385455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HCl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NaOH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NaCl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2133600"/>
                <a:ext cx="10196945" cy="1385455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928255" y="3851564"/>
                <a:ext cx="10196945" cy="27986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 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0.044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(1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0.044)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0.044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851564"/>
                <a:ext cx="10196945" cy="2798618"/>
              </a:xfrm>
              <a:prstGeom prst="roundRect">
                <a:avLst/>
              </a:prstGeom>
              <a:blipFill rotWithShape="1">
                <a:blip r:embed="rId5"/>
                <a:stretch>
                  <a:fillRect l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456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1108363"/>
            <a:ext cx="10377054" cy="192578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সুতরাং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HCl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এর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পরিমান</a:t>
            </a:r>
            <a:r>
              <a:rPr lang="en-US" sz="3600" dirty="0" smtClean="0">
                <a:solidFill>
                  <a:srgbClr val="FFFF00"/>
                </a:solidFill>
              </a:rPr>
              <a:t> = ( 0.102-0.044)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                                            = 0.058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7420" y="3740728"/>
            <a:ext cx="10487890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200" dirty="0" smtClean="0">
                <a:solidFill>
                  <a:schemeClr val="tx1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HCl</a:t>
            </a:r>
            <a:r>
              <a:rPr lang="en-US" sz="4000" dirty="0" smtClean="0">
                <a:solidFill>
                  <a:srgbClr val="FFFF00"/>
                </a:solidFill>
              </a:rPr>
              <a:t> ও Fe 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817419" y="5112328"/>
                <a:ext cx="10487890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2HCl 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</a:t>
                </a:r>
                <a:r>
                  <a:rPr lang="en-US" sz="4400" dirty="0">
                    <a:solidFill>
                      <a:srgbClr val="002060"/>
                    </a:solidFill>
                  </a:rPr>
                  <a:t>F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e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FeCl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19" y="5112328"/>
                <a:ext cx="10487890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b="-13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343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180109" y="678874"/>
                <a:ext cx="11873346" cy="28401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r>
                  <a:rPr lang="en-US" sz="3200" dirty="0" err="1" smtClean="0">
                    <a:solidFill>
                      <a:srgbClr val="FFFF00"/>
                    </a:solidFill>
                  </a:rPr>
                  <a:t>বিক্রিয়া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r>
                  <a:rPr lang="en-US" sz="32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দ্রবনকে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প্রশমিত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করতে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প্রয়োজন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1mol Fe </a:t>
                </a:r>
                <a:endParaRPr lang="en-US" sz="3200" dirty="0">
                  <a:solidFill>
                    <a:srgbClr val="FFFF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058</m:t>
                    </m:r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mol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HCl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প্রশমিত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করতে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প্রয়োজন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058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mol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Fe</a:t>
                </a:r>
              </a:p>
              <a:p>
                <a:r>
                  <a:rPr lang="en-US" sz="3200" dirty="0">
                    <a:solidFill>
                      <a:srgbClr val="FFFF00"/>
                    </a:solidFill>
                  </a:rPr>
                  <a:t>	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								 =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0.029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Fe   </a:t>
                </a:r>
                <a:endParaRPr lang="en-US" sz="3200" dirty="0">
                  <a:solidFill>
                    <a:srgbClr val="FFFF00"/>
                  </a:solidFill>
                </a:endParaRPr>
              </a:p>
              <a:p>
                <a:pPr algn="ctr"/>
                <a:endParaRPr lang="en-US" sz="3200" dirty="0" smtClean="0">
                  <a:solidFill>
                    <a:srgbClr val="FFFF00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9" y="678874"/>
                <a:ext cx="11873346" cy="2840182"/>
              </a:xfrm>
              <a:prstGeom prst="roundRect">
                <a:avLst/>
              </a:prstGeom>
              <a:blipFill rotWithShape="1">
                <a:blip r:embed="rId3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180109" y="3893129"/>
            <a:ext cx="11776364" cy="216130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dirty="0" err="1" smtClean="0">
                <a:solidFill>
                  <a:srgbClr val="FFFF00"/>
                </a:solidFill>
              </a:rPr>
              <a:t>অতএব</a:t>
            </a:r>
            <a:r>
              <a:rPr lang="en-US" sz="3200" dirty="0" smtClean="0">
                <a:solidFill>
                  <a:srgbClr val="FFFF00"/>
                </a:solidFill>
              </a:rPr>
              <a:t>,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smtClean="0">
                <a:solidFill>
                  <a:srgbClr val="FFFF00"/>
                </a:solidFill>
              </a:rPr>
              <a:t>0.029 </a:t>
            </a:r>
            <a:r>
              <a:rPr lang="en-US" sz="3200" dirty="0" err="1" smtClean="0">
                <a:solidFill>
                  <a:srgbClr val="FFFF00"/>
                </a:solidFill>
              </a:rPr>
              <a:t>mol</a:t>
            </a:r>
            <a:r>
              <a:rPr lang="en-US" sz="3200" dirty="0" smtClean="0">
                <a:solidFill>
                  <a:srgbClr val="FFFF00"/>
                </a:solidFill>
              </a:rPr>
              <a:t> Fe </a:t>
            </a:r>
            <a:r>
              <a:rPr lang="en-US" sz="3200" dirty="0" err="1" smtClean="0">
                <a:solidFill>
                  <a:srgbClr val="FFFF00"/>
                </a:solidFill>
              </a:rPr>
              <a:t>যোগ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করলে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দ্রবনটি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প্রশমিত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হবে</a:t>
            </a:r>
            <a:r>
              <a:rPr lang="en-US" sz="3200" dirty="0" smtClean="0">
                <a:solidFill>
                  <a:srgbClr val="FFFF00"/>
                </a:solidFill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59379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09" y="2923710"/>
            <a:ext cx="11804074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০১) </a:t>
            </a:r>
            <a:r>
              <a:rPr lang="en-US" sz="4000" dirty="0">
                <a:solidFill>
                  <a:srgbClr val="002060"/>
                </a:solidFill>
              </a:rPr>
              <a:t>K</a:t>
            </a:r>
            <a:r>
              <a:rPr lang="en-US" sz="4000" baseline="-25000" dirty="0">
                <a:solidFill>
                  <a:srgbClr val="002060"/>
                </a:solidFill>
              </a:rPr>
              <a:t>2</a:t>
            </a:r>
            <a:r>
              <a:rPr lang="en-US" sz="4000" dirty="0">
                <a:solidFill>
                  <a:srgbClr val="002060"/>
                </a:solidFill>
              </a:rPr>
              <a:t>CO</a:t>
            </a:r>
            <a:r>
              <a:rPr lang="en-US" sz="4000" baseline="-25000" dirty="0">
                <a:solidFill>
                  <a:srgbClr val="002060"/>
                </a:solidFill>
              </a:rPr>
              <a:t>3</a:t>
            </a:r>
            <a:r>
              <a:rPr lang="en-US" sz="4000" dirty="0">
                <a:solidFill>
                  <a:srgbClr val="002060"/>
                </a:solidFill>
              </a:rPr>
              <a:t> ও HNO</a:t>
            </a:r>
            <a:r>
              <a:rPr lang="en-US" sz="4000" baseline="-25000" dirty="0">
                <a:solidFill>
                  <a:srgbClr val="002060"/>
                </a:solidFill>
              </a:rPr>
              <a:t>3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? 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smtClean="0">
                <a:solidFill>
                  <a:srgbClr val="002060"/>
                </a:solidFill>
              </a:rPr>
              <a:t>Na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CO</a:t>
            </a:r>
            <a:r>
              <a:rPr lang="en-US" sz="4000" baseline="-25000" dirty="0" smtClean="0">
                <a:solidFill>
                  <a:srgbClr val="002060"/>
                </a:solidFill>
              </a:rPr>
              <a:t>3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</a:rPr>
              <a:t>ও HNO</a:t>
            </a:r>
            <a:r>
              <a:rPr lang="en-US" sz="4000" baseline="-25000" dirty="0">
                <a:solidFill>
                  <a:srgbClr val="002060"/>
                </a:solidFill>
              </a:rPr>
              <a:t>3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>
                <a:solidFill>
                  <a:srgbClr val="002060"/>
                </a:solidFill>
              </a:rPr>
              <a:t>বিক্রিয়াটি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লিখ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</a:rPr>
              <a:t>?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433" y="3145328"/>
            <a:ext cx="9949397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arenR"/>
            </a:pP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মিলিমোলার</a:t>
            </a:r>
            <a:r>
              <a:rPr lang="en-US" sz="4000" dirty="0" smtClean="0">
                <a:solidFill>
                  <a:srgbClr val="002060"/>
                </a:solidFill>
              </a:rPr>
              <a:t> 300mL  </a:t>
            </a:r>
            <a:r>
              <a:rPr lang="en-US" sz="4000" dirty="0" err="1" smtClean="0">
                <a:solidFill>
                  <a:srgbClr val="002060"/>
                </a:solidFill>
              </a:rPr>
              <a:t>দ্বিক্ষারকীয়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অম্ল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দ্রবনের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মোলসংখ্যা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হবে</a:t>
            </a:r>
            <a:r>
              <a:rPr lang="en-US" sz="4000" dirty="0" smtClean="0">
                <a:solidFill>
                  <a:srgbClr val="002060"/>
                </a:solidFill>
              </a:rPr>
              <a:t> ? 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1888803" y="2369127"/>
            <a:ext cx="2452255" cy="2133601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520 mL</a:t>
            </a:r>
          </a:p>
          <a:p>
            <a:pPr algn="ctr"/>
            <a:r>
              <a:rPr lang="en-US" sz="2400" dirty="0" smtClean="0"/>
              <a:t>0.1M</a:t>
            </a:r>
          </a:p>
          <a:p>
            <a:pPr algn="ctr"/>
            <a:r>
              <a:rPr lang="en-US" sz="2400" dirty="0" smtClean="0"/>
              <a:t>HNO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 smtClean="0"/>
              <a:t>A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5084619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125 mL</a:t>
            </a:r>
          </a:p>
          <a:p>
            <a:pPr algn="ctr"/>
            <a:r>
              <a:rPr lang="en-US" sz="2400" dirty="0" smtClean="0"/>
              <a:t>0.02M  </a:t>
            </a:r>
          </a:p>
          <a:p>
            <a:pPr algn="ctr"/>
            <a:r>
              <a:rPr lang="en-US" sz="2400" dirty="0" err="1" smtClean="0"/>
              <a:t>NaOH</a:t>
            </a:r>
            <a:r>
              <a:rPr lang="en-US" sz="2400" dirty="0" smtClean="0"/>
              <a:t>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/>
              <a:t>B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775854" y="5126182"/>
            <a:ext cx="10764982" cy="13716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2060"/>
                </a:solidFill>
              </a:rPr>
              <a:t>A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 ও </a:t>
            </a:r>
            <a:r>
              <a:rPr lang="en-US" sz="3200" dirty="0" smtClean="0">
                <a:solidFill>
                  <a:srgbClr val="002060"/>
                </a:solidFill>
              </a:rPr>
              <a:t>C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পাত্রের</a:t>
            </a:r>
            <a:r>
              <a:rPr lang="en-US" sz="3200" dirty="0" smtClean="0">
                <a:solidFill>
                  <a:srgbClr val="002060"/>
                </a:solidFill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</a:rPr>
              <a:t>মিশ্রিত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দ্রবনকে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সম্পূর্ন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প্রশমিত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করতে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কি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পরিমান</a:t>
            </a:r>
            <a:r>
              <a:rPr lang="en-US" sz="3200" dirty="0">
                <a:solidFill>
                  <a:srgbClr val="002060"/>
                </a:solidFill>
              </a:rPr>
              <a:t> B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দ্রবনের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প্রয়োজন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হবে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-</a:t>
            </a:r>
            <a:r>
              <a:rPr lang="en-US" sz="3200" dirty="0" err="1" smtClean="0">
                <a:solidFill>
                  <a:srgbClr val="002060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বিশ্লেষন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</a:t>
            </a:r>
            <a:r>
              <a:rPr lang="en-US" sz="3200" dirty="0" smtClean="0">
                <a:solidFill>
                  <a:srgbClr val="002060"/>
                </a:solidFill>
              </a:rPr>
              <a:t>।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8" name="Flowchart: Magnetic Disk 7"/>
          <p:cNvSpPr/>
          <p:nvPr/>
        </p:nvSpPr>
        <p:spPr>
          <a:xfrm>
            <a:off x="7924800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105 mL</a:t>
            </a:r>
          </a:p>
          <a:p>
            <a:pPr algn="ctr"/>
            <a:r>
              <a:rPr lang="en-US" sz="2400" dirty="0" smtClean="0"/>
              <a:t>0.01M  </a:t>
            </a:r>
          </a:p>
          <a:p>
            <a:pPr algn="ctr"/>
            <a:r>
              <a:rPr lang="en-US" sz="2400" dirty="0"/>
              <a:t>K</a:t>
            </a:r>
            <a:r>
              <a:rPr lang="en-US" sz="2400" dirty="0" smtClean="0"/>
              <a:t>OH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/>
              <a:t>C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9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rp_2_25_alanine_stereoisomer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58" y="265705"/>
            <a:ext cx="11065098" cy="5317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11582400" cy="5562600"/>
          </a:xfrm>
          <a:noFill/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8758" y="5583382"/>
            <a:ext cx="11259060" cy="1052945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</a:rPr>
              <a:t>ধন্যবাদ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</a:rPr>
              <a:t>সবাইকে</a:t>
            </a:r>
            <a:r>
              <a:rPr lang="en-US" sz="6000" b="1" dirty="0" smtClean="0">
                <a:solidFill>
                  <a:srgbClr val="FFFF00"/>
                </a:solidFill>
              </a:rPr>
              <a:t>। </a:t>
            </a:r>
            <a:endParaRPr lang="en-US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974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1845</TotalTime>
  <Words>695</Words>
  <Application>Microsoft Office PowerPoint</Application>
  <PresentationFormat>Custom</PresentationFormat>
  <Paragraphs>129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405</cp:revision>
  <dcterms:created xsi:type="dcterms:W3CDTF">2021-07-04T04:33:59Z</dcterms:created>
  <dcterms:modified xsi:type="dcterms:W3CDTF">2026-09-15T04:28:48Z</dcterms:modified>
</cp:coreProperties>
</file>