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5"/>
  </p:notesMasterIdLst>
  <p:sldIdLst>
    <p:sldId id="270" r:id="rId2"/>
    <p:sldId id="269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embeddedFontLst>
    <p:embeddedFont>
      <p:font typeface="Kalpurush" pitchFamily="2" charset="0"/>
      <p:regular r:id="rId16"/>
    </p:embeddedFont>
    <p:embeddedFont>
      <p:font typeface="Hind Siliguri" charset="0"/>
      <p:regular r:id="rId17"/>
      <p:bold r:id="rId18"/>
    </p:embeddedFont>
    <p:embeddedFont>
      <p:font typeface="Calisto MT" pitchFamily="18" charset="0"/>
      <p:regular r:id="rId19"/>
      <p:bold r:id="rId20"/>
      <p:italic r:id="rId21"/>
      <p:boldItalic r:id="rId22"/>
    </p:embeddedFont>
    <p:embeddedFont>
      <p:font typeface="Vrinda" pitchFamily="34" charset="0"/>
      <p:regular r:id="rId23"/>
      <p:bold r:id="rId24"/>
    </p:embeddedFont>
    <p:embeddedFont>
      <p:font typeface="Hind Siliguri SemiBold" charset="0"/>
      <p:regular r:id="rId25"/>
      <p:bold r:id="rId26"/>
    </p:embeddedFont>
    <p:embeddedFont>
      <p:font typeface="Poppins" charset="0"/>
      <p:regular r:id="rId27"/>
      <p:bold r:id="rId28"/>
      <p:italic r:id="rId29"/>
      <p:boldItalic r:id="rId30"/>
    </p:embeddedFont>
    <p:embeddedFont>
      <p:font typeface="Calibri" pitchFamily="34" charset="0"/>
      <p:regular r:id="rId31"/>
      <p:bold r:id="rId32"/>
      <p:italic r:id="rId33"/>
      <p:boldItalic r:id="rId34"/>
    </p:embeddedFont>
    <p:embeddedFont>
      <p:font typeface="Wingdings 2" pitchFamily="18" charset="2"/>
      <p:regular r:id="rId35"/>
    </p:embeddedFont>
    <p:embeddedFont>
      <p:font typeface="Trebuchet MS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6CE8506-0AE0-45DB-8233-C41FD1BCFE11}">
  <a:tblStyle styleId="{E6CE8506-0AE0-45DB-8233-C41FD1BCFE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7504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601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998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0105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269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1176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103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037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3436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0772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907829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931881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482600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088388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070024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6357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380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14176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xmlns="" id="{67D99F2F-7662-482B-88E6-9606569FD324}"/>
              </a:ext>
            </a:extLst>
          </p:cNvPr>
          <p:cNvSpPr txBox="1">
            <a:spLocks/>
          </p:cNvSpPr>
          <p:nvPr/>
        </p:nvSpPr>
        <p:spPr>
          <a:xfrm>
            <a:off x="1439779" y="2122154"/>
            <a:ext cx="9144000" cy="70172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dirty="0" err="1">
                <a:solidFill>
                  <a:srgbClr val="0070C0"/>
                </a:solidFill>
              </a:rPr>
              <a:t>আজকের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ক্লাসে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সকল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শিক্ষার্থীকে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জানাই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শুভেচ্ছা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3" name="Picture 2" descr="Chrysanthem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847" y="2869809"/>
            <a:ext cx="4778325" cy="35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067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B002F90-9BDE-41B2-BD4F-CD5AFEBB051D}"/>
              </a:ext>
            </a:extLst>
          </p:cNvPr>
          <p:cNvSpPr txBox="1"/>
          <p:nvPr/>
        </p:nvSpPr>
        <p:spPr>
          <a:xfrm>
            <a:off x="3165232" y="699868"/>
            <a:ext cx="5401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rgbClr val="FFC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   </a:t>
            </a:r>
            <a:r>
              <a:rPr lang="en-US" sz="3600" b="1" dirty="0" err="1" smtClean="0">
                <a:solidFill>
                  <a:srgbClr val="FFC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lang="en-US" sz="3600" b="1" dirty="0" smtClean="0">
                <a:solidFill>
                  <a:srgbClr val="FFC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C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পরিচিতি</a:t>
            </a:r>
            <a:r>
              <a:rPr lang="bn-IN" sz="3600" b="1" dirty="0" smtClean="0">
                <a:solidFill>
                  <a:srgbClr val="FFC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</a:t>
            </a:r>
            <a:endParaRPr lang="en-US" sz="3600" b="1" dirty="0">
              <a:solidFill>
                <a:srgbClr val="FFC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7530F57-03C4-48AA-8019-85CF43C02B1D}"/>
              </a:ext>
            </a:extLst>
          </p:cNvPr>
          <p:cNvSpPr txBox="1"/>
          <p:nvPr/>
        </p:nvSpPr>
        <p:spPr>
          <a:xfrm>
            <a:off x="1022684" y="2286000"/>
            <a:ext cx="3838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b="1" dirty="0" smtClean="0">
                <a:solidFill>
                  <a:srgbClr val="FFC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আব্দুল করিম </a:t>
            </a:r>
            <a:endParaRPr lang="en-US" sz="2000" b="1" dirty="0">
              <a:solidFill>
                <a:srgbClr val="FFC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33F819D-EBCC-4D3C-98B7-8B5E37CBB1F2}"/>
              </a:ext>
            </a:extLst>
          </p:cNvPr>
          <p:cNvSpPr txBox="1"/>
          <p:nvPr/>
        </p:nvSpPr>
        <p:spPr>
          <a:xfrm>
            <a:off x="1022684" y="2887579"/>
            <a:ext cx="383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সহকারী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( </a:t>
            </a:r>
            <a:r>
              <a:rPr lang="bn-IN" dirty="0" smtClean="0">
                <a:latin typeface="Kalpurush" panose="02000600000000000000" pitchFamily="2" charset="0"/>
                <a:cs typeface="Kalpurush" panose="02000600000000000000" pitchFamily="2" charset="0"/>
              </a:rPr>
              <a:t>আইসিটি </a:t>
            </a:r>
            <a:r>
              <a:rPr lang="en-US" dirty="0" smtClean="0">
                <a:latin typeface="Kalpurush" panose="02000600000000000000" pitchFamily="2" charset="0"/>
                <a:cs typeface="Kalpurush" panose="02000600000000000000" pitchFamily="2" charset="0"/>
              </a:rPr>
              <a:t>)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8E3E2F-2498-41EF-BB15-D1198893624E}"/>
              </a:ext>
            </a:extLst>
          </p:cNvPr>
          <p:cNvSpPr txBox="1"/>
          <p:nvPr/>
        </p:nvSpPr>
        <p:spPr>
          <a:xfrm>
            <a:off x="1022684" y="3264210"/>
            <a:ext cx="383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Kalpurush" panose="02000600000000000000" pitchFamily="2" charset="0"/>
                <a:cs typeface="Kalpurush" panose="02000600000000000000" pitchFamily="2" charset="0"/>
              </a:rPr>
              <a:t>চশই ধারিবন এম বি দাখিল মাদ্রাসা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B4CD16-67E0-4F2B-9D36-9A5829563FE2}"/>
              </a:ext>
            </a:extLst>
          </p:cNvPr>
          <p:cNvSpPr txBox="1"/>
          <p:nvPr/>
        </p:nvSpPr>
        <p:spPr>
          <a:xfrm>
            <a:off x="1022684" y="3701534"/>
            <a:ext cx="383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Kalpurush" panose="02000600000000000000" pitchFamily="2" charset="0"/>
                <a:cs typeface="Kalpurush" panose="02000600000000000000" pitchFamily="2" charset="0"/>
              </a:rPr>
              <a:t>দাউদকান্দি,কুমিল্লা </a:t>
            </a:r>
            <a:r>
              <a:rPr lang="en-US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xmlns="" id="{D01293D7-B49E-4E40-9057-BB585CF0DD71}"/>
              </a:ext>
            </a:extLst>
          </p:cNvPr>
          <p:cNvSpPr/>
          <p:nvPr/>
        </p:nvSpPr>
        <p:spPr>
          <a:xfrm>
            <a:off x="5342021" y="1816768"/>
            <a:ext cx="385011" cy="4090737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573F833-6ABB-4D79-9E4E-88C472375BE0}"/>
              </a:ext>
            </a:extLst>
          </p:cNvPr>
          <p:cNvSpPr txBox="1"/>
          <p:nvPr/>
        </p:nvSpPr>
        <p:spPr>
          <a:xfrm>
            <a:off x="6605337" y="1816768"/>
            <a:ext cx="437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পাঠপরিচিতি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D8DF457-8D48-41FF-8332-19D4CF199D03}"/>
              </a:ext>
            </a:extLst>
          </p:cNvPr>
          <p:cNvSpPr txBox="1"/>
          <p:nvPr/>
        </p:nvSpPr>
        <p:spPr>
          <a:xfrm>
            <a:off x="6605336" y="2807281"/>
            <a:ext cx="437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বিষয়ঃ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তথ্য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যোগাযোগ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প্রযু্ক্তি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3C475B1-A647-451F-8D82-1D1F77FFB421}"/>
              </a:ext>
            </a:extLst>
          </p:cNvPr>
          <p:cNvSpPr txBox="1"/>
          <p:nvPr/>
        </p:nvSpPr>
        <p:spPr>
          <a:xfrm>
            <a:off x="6605575" y="3249073"/>
            <a:ext cx="5102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পাঠঃ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দ্বিতীয়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অধ্যয়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(</a:t>
            </a:r>
            <a:r>
              <a:rPr lang="as-IN" sz="1800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 নিরাপত্তা ও ডিজিটাল সুরক্ষা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C83FDB4-C9AE-4EA2-BF6A-01E2FAB98B0B}"/>
              </a:ext>
            </a:extLst>
          </p:cNvPr>
          <p:cNvSpPr txBox="1"/>
          <p:nvPr/>
        </p:nvSpPr>
        <p:spPr>
          <a:xfrm>
            <a:off x="6605336" y="2401719"/>
            <a:ext cx="437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শ্রেণিঃ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নবম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C48EDFB-1D44-4706-A5E1-0A5AB8F0FC24}"/>
              </a:ext>
            </a:extLst>
          </p:cNvPr>
          <p:cNvSpPr txBox="1"/>
          <p:nvPr/>
        </p:nvSpPr>
        <p:spPr>
          <a:xfrm>
            <a:off x="6605335" y="3615305"/>
            <a:ext cx="437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সময়ঃ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৪০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মিনিট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228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C58CD5E-5F2F-43E2-8660-B17492BBD749}"/>
              </a:ext>
            </a:extLst>
          </p:cNvPr>
          <p:cNvSpPr txBox="1"/>
          <p:nvPr/>
        </p:nvSpPr>
        <p:spPr>
          <a:xfrm>
            <a:off x="3854825" y="56477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শিক্ষনফলঃ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2EF66B4-08FB-4243-93A1-A99F833F8FA2}"/>
              </a:ext>
            </a:extLst>
          </p:cNvPr>
          <p:cNvSpPr txBox="1"/>
          <p:nvPr/>
        </p:nvSpPr>
        <p:spPr>
          <a:xfrm>
            <a:off x="2384612" y="1425389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১.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কম্পিউটার ও ডিভাইসের নিরাপত্তা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776D00D-F29A-4CA3-AB69-B4BE227B28D3}"/>
              </a:ext>
            </a:extLst>
          </p:cNvPr>
          <p:cNvSpPr txBox="1"/>
          <p:nvPr/>
        </p:nvSpPr>
        <p:spPr>
          <a:xfrm>
            <a:off x="2348751" y="2667487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৫.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সোশ্যাল মিডিয়া ব্যবহারের নিয়ম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4CE6D2A-0DEC-4A77-97C4-C7A1FC868AFB}"/>
              </a:ext>
            </a:extLst>
          </p:cNvPr>
          <p:cNvSpPr txBox="1"/>
          <p:nvPr/>
        </p:nvSpPr>
        <p:spPr>
          <a:xfrm>
            <a:off x="2384612" y="1781263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২.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শক্তিশালী পাসওয়ার্ড তৈরির নিয়ম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5AAEFA7-1CA8-4929-B580-7AF7F77E3C42}"/>
              </a:ext>
            </a:extLst>
          </p:cNvPr>
          <p:cNvSpPr txBox="1"/>
          <p:nvPr/>
        </p:nvSpPr>
        <p:spPr>
          <a:xfrm>
            <a:off x="2384612" y="2061886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৩.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ফিশিং ও অনলাইন প্রতারণা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12A04FC-FE4F-476F-8FE4-58C7B7A6423D}"/>
              </a:ext>
            </a:extLst>
          </p:cNvPr>
          <p:cNvSpPr txBox="1"/>
          <p:nvPr/>
        </p:nvSpPr>
        <p:spPr>
          <a:xfrm>
            <a:off x="2348751" y="2386864"/>
            <a:ext cx="572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৪.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নিরাপত্তা সংক্রান্ত কিছু গুরুত্বপূর্ণ তথ্য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2756B5E-C323-4AE3-94A6-37ED59D8112B}"/>
              </a:ext>
            </a:extLst>
          </p:cNvPr>
          <p:cNvSpPr txBox="1"/>
          <p:nvPr/>
        </p:nvSpPr>
        <p:spPr>
          <a:xfrm>
            <a:off x="2366681" y="2903756"/>
            <a:ext cx="572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৬.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ডেটা ব্যাকআপ ও তথ্য সংরক্ষণ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1FEAC44-5D70-43FE-919F-C1BFE524D2BE}"/>
              </a:ext>
            </a:extLst>
          </p:cNvPr>
          <p:cNvSpPr txBox="1"/>
          <p:nvPr/>
        </p:nvSpPr>
        <p:spPr>
          <a:xfrm>
            <a:off x="2384612" y="3202809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৭.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সাইবার হুমকির প্রধান ধরনসমূহ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3FFD24-0639-440A-BBCC-31BA6882B40F}"/>
              </a:ext>
            </a:extLst>
          </p:cNvPr>
          <p:cNvSpPr txBox="1"/>
          <p:nvPr/>
        </p:nvSpPr>
        <p:spPr>
          <a:xfrm>
            <a:off x="2384612" y="3501862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৮.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আক্রান্ত হলে করণীয় ধাপসমূহ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9FC138-4FFE-4649-8721-29A4E917B343}"/>
              </a:ext>
            </a:extLst>
          </p:cNvPr>
          <p:cNvSpPr txBox="1"/>
          <p:nvPr/>
        </p:nvSpPr>
        <p:spPr>
          <a:xfrm>
            <a:off x="2384612" y="3800915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৯.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নিরাপত্তা গাইডলাইন ও নিয়মাবলী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</p:spTree>
    <p:extLst>
      <p:ext uri="{BB962C8B-B14F-4D97-AF65-F5344CB8AC3E}">
        <p14:creationId xmlns:p14="http://schemas.microsoft.com/office/powerpoint/2010/main" xmlns="" val="298815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028825"/>
            <a:ext cx="5324475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866775" y="2436614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ডিভাইস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রক্ষণাবেক্ষণ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কম্পিউটার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মোবাইল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নিয়মিত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পরিষ্কার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সফটওয়্যার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হালনাগাদ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(Update)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প্রয়োজন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03" name="Google Shape;103;p15"/>
          <p:cNvSpPr txBox="1"/>
          <p:nvPr/>
        </p:nvSpPr>
        <p:spPr>
          <a:xfrm>
            <a:off x="866775" y="3137594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অ্যান্টিভাইরাস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ক্ষতিকর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ম্যালওয়্যার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পেতে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কার্যকর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অ্যান্টিভাইরাস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জরুরি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04" name="Google Shape;104;p15"/>
          <p:cNvSpPr txBox="1"/>
          <p:nvPr/>
        </p:nvSpPr>
        <p:spPr>
          <a:xfrm>
            <a:off x="866775" y="3838575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অস্থায়ী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ফাইল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মুছে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ফেলা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ক্যাশ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টেম্পোরারি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ফাইল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মুছে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ফেললে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ডিভাইসের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কাজের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গতি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বৃদ্ধি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05" name="Google Shape;105;p15"/>
          <p:cNvSpPr txBox="1"/>
          <p:nvPr/>
        </p:nvSpPr>
        <p:spPr>
          <a:xfrm>
            <a:off x="866775" y="4539555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সফ্টওয়্যার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আপডেট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অপারেটিং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সিস্টেম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সফটওয়্যারের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প্যাচ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আপডেট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আবশ্যক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06" name="Google Shape;10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2038350"/>
            <a:ext cx="5305425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628650" y="2398514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08" name="Google Shape;108;p15"/>
          <p:cNvSpPr txBox="1"/>
          <p:nvPr/>
        </p:nvSpPr>
        <p:spPr>
          <a:xfrm>
            <a:off x="628650" y="3099494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628650" y="3800475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10" name="Google Shape;110;p15"/>
          <p:cNvSpPr txBox="1"/>
          <p:nvPr/>
        </p:nvSpPr>
        <p:spPr>
          <a:xfrm>
            <a:off x="628650" y="4501455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11" name="Google Shape;111;p15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কম্পিউটার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ডিভাইসের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04" grpId="0"/>
      <p:bldP spid="105" grpId="0"/>
      <p:bldP spid="107" grpId="0"/>
      <p:bldP spid="108" grpId="0"/>
      <p:bldP spid="109" grpId="0"/>
      <p:bldP spid="110" grpId="0"/>
      <p:bldP spid="1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5459" y="2531715"/>
            <a:ext cx="3517850" cy="261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7000" y="2531715"/>
            <a:ext cx="3517850" cy="261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2975" y="2531715"/>
            <a:ext cx="3517850" cy="261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6300" y="2826990"/>
            <a:ext cx="52387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/>
        </p:nvSpPr>
        <p:spPr>
          <a:xfrm>
            <a:off x="876300" y="3541365"/>
            <a:ext cx="2110263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দীর্ঘ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ও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জটিল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পাসওয়ার্ড</a:t>
            </a:r>
            <a:endParaRPr dirty="0"/>
          </a:p>
        </p:txBody>
      </p:sp>
      <p:sp>
        <p:nvSpPr>
          <p:cNvPr id="122" name="Google Shape;122;p16"/>
          <p:cNvSpPr txBox="1"/>
          <p:nvPr/>
        </p:nvSpPr>
        <p:spPr>
          <a:xfrm>
            <a:off x="645459" y="4027140"/>
            <a:ext cx="3110367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কমপক্ষে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৮-১২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অক্ষরের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এতে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বড়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(A-Z)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ছোট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হাতের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(a-z)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অক্ষরের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সংমিশ্রণ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রাখুন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32275" y="2826990"/>
            <a:ext cx="52387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4632275" y="3541365"/>
            <a:ext cx="1830228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সংখ্যা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ও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প্রতীক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যোগ</a:t>
            </a:r>
            <a:endParaRPr dirty="0"/>
          </a:p>
        </p:txBody>
      </p:sp>
      <p:sp>
        <p:nvSpPr>
          <p:cNvPr id="125" name="Google Shape;125;p16"/>
          <p:cNvSpPr txBox="1"/>
          <p:nvPr/>
        </p:nvSpPr>
        <p:spPr>
          <a:xfrm>
            <a:off x="4632275" y="4027140"/>
            <a:ext cx="29273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বিভিন্ন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সংখ্যা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(0-9)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বিশেষ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চিহ্ন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প্রতীক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যেমন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 @, #, $, %)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উচিত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26" name="Google Shape;126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88250" y="2826990"/>
            <a:ext cx="52387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8388250" y="3541365"/>
            <a:ext cx="2230278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টু-ফ্যাক্টর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অথেনটিকেশন</a:t>
            </a:r>
            <a:endParaRPr dirty="0"/>
          </a:p>
        </p:txBody>
      </p:sp>
      <p:sp>
        <p:nvSpPr>
          <p:cNvPr id="128" name="Google Shape;128;p16"/>
          <p:cNvSpPr txBox="1"/>
          <p:nvPr/>
        </p:nvSpPr>
        <p:spPr>
          <a:xfrm>
            <a:off x="8388250" y="4027140"/>
            <a:ext cx="29273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অতিরিক্ত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জন্য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অ্যাকাউন্টে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২-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ধাপ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যাচাইকরণ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2FA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চালু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রাখুন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ওটিপি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(OTP)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পাঠায়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29" name="Google Shape;129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4887" y="2955577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94200" y="2955577"/>
            <a:ext cx="20002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516838" y="295557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075710" y="1233874"/>
            <a:ext cx="4647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b="1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শক্তিশালী পাসওয়ার্ড তৈরির </a:t>
            </a:r>
            <a:r>
              <a:rPr lang="as-IN" sz="2400" b="1" dirty="0" smtClean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</a:t>
            </a:r>
            <a:endParaRPr lang="as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  <p:bldP spid="124" grpId="0"/>
      <p:bldP spid="125" grpId="0"/>
      <p:bldP spid="127" grpId="0"/>
      <p:bldP spid="1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028825"/>
            <a:ext cx="5324475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/>
        </p:nvSpPr>
        <p:spPr>
          <a:xfrm>
            <a:off x="866775" y="2436614"/>
            <a:ext cx="503872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ফিশিং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(Phishing)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কী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ভুয়া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ইমেইল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ওয়েবসাইট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গোপন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হাতিয়ে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নেওয়ার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কৌশল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40" name="Google Shape;140;p17"/>
          <p:cNvSpPr txBox="1"/>
          <p:nvPr/>
        </p:nvSpPr>
        <p:spPr>
          <a:xfrm>
            <a:off x="866775" y="3137594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অপরিচিত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লিংক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এড়িয়ে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চলা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লটারি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জেতা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আকর্ষণীয়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অফারের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ভুয়া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লিংকে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কখনোই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ক্লিক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উচিত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41" name="Google Shape;141;p17"/>
          <p:cNvSpPr txBox="1"/>
          <p:nvPr/>
        </p:nvSpPr>
        <p:spPr>
          <a:xfrm>
            <a:off x="866775" y="3838575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ইউআরএল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(URL)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যাচাই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ওয়েবসাইটের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ঠিকানায়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'https://'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প্যাডলক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(Lock)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চিহ্ন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আছে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কিনা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দেখে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নেওয়া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42" name="Google Shape;142;p17"/>
          <p:cNvSpPr txBox="1"/>
          <p:nvPr/>
        </p:nvSpPr>
        <p:spPr>
          <a:xfrm>
            <a:off x="866775" y="4539555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ব্যক্তিগত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গোপনীয়তা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পিন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(PIN)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ব্যাংক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কারও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সাথে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শেয়ার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যাবে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43" name="Google Shape;143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2038350"/>
            <a:ext cx="5305425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7"/>
          <p:cNvSpPr txBox="1"/>
          <p:nvPr/>
        </p:nvSpPr>
        <p:spPr>
          <a:xfrm>
            <a:off x="628650" y="2398514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45" name="Google Shape;145;p17"/>
          <p:cNvSpPr txBox="1"/>
          <p:nvPr/>
        </p:nvSpPr>
        <p:spPr>
          <a:xfrm>
            <a:off x="628650" y="3099494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46" name="Google Shape;146;p17"/>
          <p:cNvSpPr txBox="1"/>
          <p:nvPr/>
        </p:nvSpPr>
        <p:spPr>
          <a:xfrm>
            <a:off x="628650" y="3800475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47" name="Google Shape;147;p17"/>
          <p:cNvSpPr txBox="1"/>
          <p:nvPr/>
        </p:nvSpPr>
        <p:spPr>
          <a:xfrm>
            <a:off x="628650" y="4501455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48" name="Google Shape;148;p17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ফিশিং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অনলাইন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প্রতারণা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141" grpId="0"/>
      <p:bldP spid="142" grpId="0"/>
      <p:bldP spid="144" grpId="0"/>
      <p:bldP spid="145" grpId="0"/>
      <p:bldP spid="146" grpId="0"/>
      <p:bldP spid="147" grpId="0"/>
      <p:bldP spid="1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681287"/>
            <a:ext cx="5324475" cy="2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858981" y="3112654"/>
            <a:ext cx="4846493" cy="1260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0" b="1" i="0" u="none" strike="noStrike" cap="none" dirty="0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৮০%</a:t>
            </a:r>
            <a:endParaRPr dirty="0"/>
          </a:p>
        </p:txBody>
      </p:sp>
      <p:sp>
        <p:nvSpPr>
          <p:cNvPr id="156" name="Google Shape;156;p18"/>
          <p:cNvSpPr txBox="1"/>
          <p:nvPr/>
        </p:nvSpPr>
        <p:spPr>
          <a:xfrm>
            <a:off x="781050" y="4262437"/>
            <a:ext cx="49244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দুর্বল</a:t>
            </a:r>
            <a:r>
              <a:rPr lang="en-US" sz="165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65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পাসওয়ার্ডের</a:t>
            </a:r>
            <a:r>
              <a:rPr lang="en-US" sz="165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65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ঝুঁকি</a:t>
            </a:r>
            <a:endParaRPr dirty="0"/>
          </a:p>
        </p:txBody>
      </p:sp>
      <p:sp>
        <p:nvSpPr>
          <p:cNvPr id="157" name="Google Shape;157;p18"/>
          <p:cNvSpPr txBox="1"/>
          <p:nvPr/>
        </p:nvSpPr>
        <p:spPr>
          <a:xfrm>
            <a:off x="6286500" y="3047107"/>
            <a:ext cx="5590698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কেন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পাসওয়ার্ড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নিরাপত্তা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জরুরি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?</a:t>
            </a:r>
            <a:endParaRPr dirty="0"/>
          </a:p>
        </p:txBody>
      </p:sp>
      <p:sp>
        <p:nvSpPr>
          <p:cNvPr id="158" name="Google Shape;158;p18"/>
          <p:cNvSpPr txBox="1"/>
          <p:nvPr/>
        </p:nvSpPr>
        <p:spPr>
          <a:xfrm>
            <a:off x="6286500" y="3532882"/>
            <a:ext cx="5324475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আক্রমণের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৮০%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ঘটনাই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দুর্বল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সহজ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অনুমানযোগ্য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কারণে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নিজের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নাম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মোবাইল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নম্বর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জন্মতারিখ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হিসেবে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অত্যন্ত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ঝুঁকিপূর্ণ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৩-৬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মাস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পরিবর্তন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একটি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ভালো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অভ্যাস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59" name="Google Shape;159;p18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সংক্রান্ত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কিছু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গুরুত্বপূর্ণ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56" grpId="0"/>
      <p:bldP spid="157" grpId="0"/>
      <p:bldP spid="158" grpId="0"/>
      <p:bldP spid="1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/>
        </p:nvSpPr>
        <p:spPr>
          <a:xfrm>
            <a:off x="1762125" y="2733823"/>
            <a:ext cx="9096375" cy="28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প্রাইভেসি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সেটিং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পরীক্ষা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সামাজিক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যোগাযোগ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পোস্ট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প্রোফাইলের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গোপনীয়তা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(Privacy Settings)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নিয়মিত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চেক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66" name="Google Shape;166;p19"/>
          <p:cNvSpPr txBox="1"/>
          <p:nvPr/>
        </p:nvSpPr>
        <p:spPr>
          <a:xfrm>
            <a:off x="1762125" y="3213794"/>
            <a:ext cx="9096375" cy="28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অপরিচিত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ফ্রেন্ড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রিকোয়েস্ট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চিনে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নিশ্চিত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হয়ে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অপরিচিত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ব্যক্তির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বন্ধু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হওয়ার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অনুরোধ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গ্রহণ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করবেন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67" name="Google Shape;167;p19"/>
          <p:cNvSpPr txBox="1"/>
          <p:nvPr/>
        </p:nvSpPr>
        <p:spPr>
          <a:xfrm>
            <a:off x="1762125" y="3693765"/>
            <a:ext cx="9096375" cy="57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বুলিং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প্রতিরোধ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অনলাইনে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কাউকে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অপমান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হেয়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প্রতিপন্ন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বিরত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থাকুন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বুলিংয়ের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শিকার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অভিভাবককে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জানান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68" name="Google Shape;168;p19"/>
          <p:cNvSpPr txBox="1"/>
          <p:nvPr/>
        </p:nvSpPr>
        <p:spPr>
          <a:xfrm>
            <a:off x="1762125" y="4463206"/>
            <a:ext cx="9096375" cy="28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যাচাইকরণ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সামাজিক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ছড়ানো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কোনো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সংবাদ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সত্য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কিনা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বিশ্বাস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শেয়ার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আগে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নিশ্চিত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69" name="Google Shape;169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2767161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3247132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3727102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4496544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সোশ্যাল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মিডিয়া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ব্যবহারের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6" grpId="0"/>
      <p:bldP spid="167" grpId="0"/>
      <p:bldP spid="168" grpId="0"/>
      <p:bldP spid="1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25" y="10160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0"/>
          <p:cNvSpPr txBox="1"/>
          <p:nvPr/>
        </p:nvSpPr>
        <p:spPr>
          <a:xfrm>
            <a:off x="485775" y="485775"/>
            <a:ext cx="5390673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ডেটা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ব্যাকআপ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সংরক্ষণ</a:t>
            </a:r>
            <a:endParaRPr dirty="0"/>
          </a:p>
        </p:txBody>
      </p:sp>
      <p:pic>
        <p:nvPicPr>
          <p:cNvPr id="180" name="Google Shape;180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15554" y="9525"/>
            <a:ext cx="586692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0"/>
          <p:cNvSpPr txBox="1"/>
          <p:nvPr/>
        </p:nvSpPr>
        <p:spPr>
          <a:xfrm>
            <a:off x="485775" y="2879526"/>
            <a:ext cx="5390673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ব্যাকআপ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কেন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প্রয়োজনীয়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?</a:t>
            </a:r>
            <a:endParaRPr dirty="0"/>
          </a:p>
        </p:txBody>
      </p:sp>
      <p:sp>
        <p:nvSpPr>
          <p:cNvPr id="182" name="Google Shape;182;p20"/>
          <p:cNvSpPr txBox="1"/>
          <p:nvPr/>
        </p:nvSpPr>
        <p:spPr>
          <a:xfrm>
            <a:off x="485774" y="3365301"/>
            <a:ext cx="5390673" cy="2786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70000"/>
              </a:lnSpc>
            </a:pP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হঠা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ৎ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হার্ডডিস্ক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নষ্ট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হওয়া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সিস্টেম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ক্র্যাশ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কিংবা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আক্রমণের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ফলে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গুরুত্বপূর্ণ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মুছে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যেতে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পারে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নিয়মিত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ব্যাকআপ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ডেটা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সুরক্ষার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অন্যতম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উপায়</a:t>
            </a:r>
            <a:r>
              <a:rPr lang="en-US" sz="1350" b="0" i="0" u="none" strike="noStrike" cap="none" dirty="0" smtClean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</a:p>
          <a:p>
            <a:pPr>
              <a:lnSpc>
                <a:spcPct val="170000"/>
              </a:lnSpc>
            </a:pPr>
            <a:endParaRPr lang="en-US" sz="1350" b="0" i="0" u="none" strike="noStrike" cap="none" dirty="0" smtClean="0">
              <a:solidFill>
                <a:srgbClr val="CBD5E1"/>
              </a:solidFill>
              <a:latin typeface="Hind Siliguri"/>
              <a:ea typeface="Hind Siliguri"/>
              <a:cs typeface="Hind Siliguri"/>
              <a:sym typeface="Hind Siliguri"/>
            </a:endParaRPr>
          </a:p>
          <a:p>
            <a:pPr>
              <a:lnSpc>
                <a:spcPct val="170000"/>
              </a:lnSpc>
            </a:pPr>
            <a:r>
              <a:rPr lang="as-IN" sz="1600" dirty="0" smtClean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ক্লাউড </a:t>
            </a:r>
            <a:r>
              <a:rPr lang="as-IN" sz="1600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স্টোরেজ (যেমন: গুগল ড্রাইভ) অথবা এক্সটার্নাল ড্রাইভ ব্যবহার করে প্রয়োজনীয় ফাইল ও ডকুমেন্টের কপি নিরাপদ স্থানে সংরক্ষণ করা উচিত।</a:t>
            </a:r>
            <a:endParaRPr lang="as-IN" sz="1600" dirty="0"/>
          </a:p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  <p:bldP spid="181" grpId="0"/>
      <p:bldP spid="1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304925"/>
            <a:ext cx="11029950" cy="50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1"/>
          <p:cNvSpPr txBox="1"/>
          <p:nvPr/>
        </p:nvSpPr>
        <p:spPr>
          <a:xfrm>
            <a:off x="2643187" y="4991992"/>
            <a:ext cx="6905625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অনলাইন জগতে ফিশিং ও ম্যালওয়্যার আক্রমণ সবচেয়ে বেশি ঘটে থাকে, তাই সচেতনতাই সবচেয়ে বড় প্রতিরক্ষা।</a:t>
            </a:r>
            <a:endParaRPr/>
          </a:p>
        </p:txBody>
      </p:sp>
      <p:sp>
        <p:nvSpPr>
          <p:cNvPr id="191" name="Google Shape;191;p21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হুমকির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ধরনসমূহ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819525"/>
            <a:ext cx="11029950" cy="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4124325"/>
            <a:ext cx="2536775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12033" y="2343150"/>
            <a:ext cx="2536775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43042" y="4124325"/>
            <a:ext cx="2536775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74050" y="2343150"/>
            <a:ext cx="2536775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 txBox="1"/>
          <p:nvPr/>
        </p:nvSpPr>
        <p:spPr>
          <a:xfrm>
            <a:off x="727631" y="4324350"/>
            <a:ext cx="224356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১.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পাসওয়ার্ড</a:t>
            </a: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পরিবর্তন</a:t>
            </a:r>
            <a:endParaRPr dirty="0"/>
          </a:p>
        </p:txBody>
      </p:sp>
      <p:sp>
        <p:nvSpPr>
          <p:cNvPr id="203" name="Google Shape;203;p22"/>
          <p:cNvSpPr txBox="1"/>
          <p:nvPr/>
        </p:nvSpPr>
        <p:spPr>
          <a:xfrm>
            <a:off x="781050" y="4705350"/>
            <a:ext cx="21367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দ্রুত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আক্রান্ত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অ্যাকাউন্টের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পরিবর্তন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লগআউট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04" name="Google Shape;204;p22"/>
          <p:cNvSpPr txBox="1"/>
          <p:nvPr/>
        </p:nvSpPr>
        <p:spPr>
          <a:xfrm>
            <a:off x="3558640" y="2543175"/>
            <a:ext cx="224356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২.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ইন্টারনেট</a:t>
            </a: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বিচ্ছিন্ন</a:t>
            </a:r>
            <a:endParaRPr dirty="0"/>
          </a:p>
        </p:txBody>
      </p:sp>
      <p:sp>
        <p:nvSpPr>
          <p:cNvPr id="205" name="Google Shape;205;p22"/>
          <p:cNvSpPr txBox="1"/>
          <p:nvPr/>
        </p:nvSpPr>
        <p:spPr>
          <a:xfrm>
            <a:off x="3612058" y="2924175"/>
            <a:ext cx="21367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ডিভাইসে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ধরলে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ইন্টারনেট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সংযোগ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সাথে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সাথে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বন্ধ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06" name="Google Shape;206;p22"/>
          <p:cNvSpPr txBox="1"/>
          <p:nvPr/>
        </p:nvSpPr>
        <p:spPr>
          <a:xfrm>
            <a:off x="6389649" y="4324350"/>
            <a:ext cx="224356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৩.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সিস্টেম</a:t>
            </a: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স্ক্যান</a:t>
            </a:r>
            <a:endParaRPr dirty="0"/>
          </a:p>
        </p:txBody>
      </p:sp>
      <p:sp>
        <p:nvSpPr>
          <p:cNvPr id="207" name="Google Shape;207;p22"/>
          <p:cNvSpPr txBox="1"/>
          <p:nvPr/>
        </p:nvSpPr>
        <p:spPr>
          <a:xfrm>
            <a:off x="6443067" y="4705350"/>
            <a:ext cx="21367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উন্নত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অ্যান্টিভাইরাস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দিয়ে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কম্পিউটার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মোবাইল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পূর্ণাঙ্গ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স্ক্যান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08" name="Google Shape;208;p22"/>
          <p:cNvSpPr txBox="1"/>
          <p:nvPr/>
        </p:nvSpPr>
        <p:spPr>
          <a:xfrm>
            <a:off x="9220657" y="2543175"/>
            <a:ext cx="224356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৪.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হেল্পলাইনে</a:t>
            </a: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যোগাযোগ</a:t>
            </a:r>
            <a:endParaRPr dirty="0"/>
          </a:p>
        </p:txBody>
      </p:sp>
      <p:sp>
        <p:nvSpPr>
          <p:cNvPr id="209" name="Google Shape;209;p22"/>
          <p:cNvSpPr txBox="1"/>
          <p:nvPr/>
        </p:nvSpPr>
        <p:spPr>
          <a:xfrm>
            <a:off x="9274075" y="2924175"/>
            <a:ext cx="21367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প্রয়োজনে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জাতীয়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হেল্পলাইন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৩৩৩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৯৯৯ এ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যোগাযোগ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10" name="Google Shape;210;p22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আক্রান্ত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হলে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করণীয়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ধাপসমূহ</a:t>
            </a:r>
            <a:endParaRPr dirty="0"/>
          </a:p>
        </p:txBody>
      </p:sp>
      <p:sp>
        <p:nvSpPr>
          <p:cNvPr id="211" name="Google Shape;211;p22"/>
          <p:cNvSpPr/>
          <p:nvPr/>
        </p:nvSpPr>
        <p:spPr>
          <a:xfrm>
            <a:off x="1744637" y="37338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2"/>
          <p:cNvSpPr/>
          <p:nvPr/>
        </p:nvSpPr>
        <p:spPr>
          <a:xfrm>
            <a:off x="4575646" y="37338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2"/>
          <p:cNvSpPr/>
          <p:nvPr/>
        </p:nvSpPr>
        <p:spPr>
          <a:xfrm>
            <a:off x="7406654" y="37338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2"/>
          <p:cNvSpPr/>
          <p:nvPr/>
        </p:nvSpPr>
        <p:spPr>
          <a:xfrm>
            <a:off x="10237663" y="37338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/>
      <p:bldP spid="203" grpId="0"/>
      <p:bldP spid="204" grpId="0"/>
      <p:bldP spid="205" grpId="0"/>
      <p:bldP spid="206" grpId="0"/>
      <p:bldP spid="207" grpId="0"/>
      <p:bldP spid="208" grpId="0"/>
      <p:bldP spid="209" grpId="0"/>
      <p:bldP spid="2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0" name="Google Shape;220;p23"/>
          <p:cNvGraphicFramePr/>
          <p:nvPr/>
        </p:nvGraphicFramePr>
        <p:xfrm>
          <a:off x="581025" y="2354609"/>
          <a:ext cx="11020425" cy="2967750"/>
        </p:xfrm>
        <a:graphic>
          <a:graphicData uri="http://schemas.openxmlformats.org/drawingml/2006/table">
            <a:tbl>
              <a:tblPr firstRow="1" bandRow="1">
                <a:noFill/>
                <a:tableStyleId>{E6CE8506-0AE0-45DB-8233-C41FD1BCFE11}</a:tableStyleId>
              </a:tblPr>
              <a:tblGrid>
                <a:gridCol w="2113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055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01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 dirty="0" err="1">
                          <a:solidFill>
                            <a:srgbClr val="38BDF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বিষয়াবলী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38BDF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যা করা উচিত (Do's)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38BDF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যা করা উচিত নয় (Don'ts)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পাসওয়ার্ড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কঠিন ও জটিল পাসওয়ার্ড ব্যবহার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কাউকে পাসওয়ার্ড বলা বা খাতায় লিখে রাখা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ইন্টারনেট ব্যবহার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নিরাপদ ও বিশ্বস্ত ওয়েবসাইট ব্রাউজ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পাবলিক ওয়াইফাইতে সংবেদনশীল লেনদেন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সফটওয়্যার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অফিসিয়াল সোর্স থেকে ডাউনলোড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পাইরেটেড বা ক্র্যাক সফটওয়্যার ব্যবহার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সোশ্যাল মিডিয়া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নিজস্ব প্রাইভেসি সেটিং কঠোর রাখা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অবস্থান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অতি-ব্যক্তিগত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তথ্য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শেয়ার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করা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21" name="Google Shape;221;p23"/>
          <p:cNvSpPr/>
          <p:nvPr/>
        </p:nvSpPr>
        <p:spPr>
          <a:xfrm>
            <a:off x="585787" y="2953642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2699295" y="2953642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3"/>
          <p:cNvSpPr/>
          <p:nvPr/>
        </p:nvSpPr>
        <p:spPr>
          <a:xfrm>
            <a:off x="6804868" y="2953642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585787" y="3542258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2699295" y="3542258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3"/>
          <p:cNvSpPr/>
          <p:nvPr/>
        </p:nvSpPr>
        <p:spPr>
          <a:xfrm>
            <a:off x="6804868" y="3542258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3"/>
          <p:cNvSpPr/>
          <p:nvPr/>
        </p:nvSpPr>
        <p:spPr>
          <a:xfrm>
            <a:off x="585787" y="4130873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3"/>
          <p:cNvSpPr/>
          <p:nvPr/>
        </p:nvSpPr>
        <p:spPr>
          <a:xfrm>
            <a:off x="2699295" y="4130873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3"/>
          <p:cNvSpPr/>
          <p:nvPr/>
        </p:nvSpPr>
        <p:spPr>
          <a:xfrm>
            <a:off x="6804868" y="4130873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3"/>
          <p:cNvSpPr/>
          <p:nvPr/>
        </p:nvSpPr>
        <p:spPr>
          <a:xfrm>
            <a:off x="585787" y="4719488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2699295" y="4719488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3"/>
          <p:cNvSpPr/>
          <p:nvPr/>
        </p:nvSpPr>
        <p:spPr>
          <a:xfrm>
            <a:off x="6804868" y="4719488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3"/>
          <p:cNvSpPr/>
          <p:nvPr/>
        </p:nvSpPr>
        <p:spPr>
          <a:xfrm>
            <a:off x="585787" y="5308103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3"/>
          <p:cNvSpPr/>
          <p:nvPr/>
        </p:nvSpPr>
        <p:spPr>
          <a:xfrm>
            <a:off x="2699295" y="5308103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3"/>
          <p:cNvSpPr/>
          <p:nvPr/>
        </p:nvSpPr>
        <p:spPr>
          <a:xfrm>
            <a:off x="6804868" y="5308103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3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গাইডলাইন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নিয়মাবলী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58236" y="485774"/>
            <a:ext cx="3836894" cy="123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4"/>
          <p:cNvSpPr txBox="1"/>
          <p:nvPr/>
        </p:nvSpPr>
        <p:spPr>
          <a:xfrm>
            <a:off x="581025" y="2181225"/>
            <a:ext cx="11029950" cy="39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নিরাপদ থাকুক আপনার ডিজিটাল জগত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84</TotalTime>
  <Words>729</Words>
  <Application>Microsoft Office PowerPoint</Application>
  <PresentationFormat>Custom</PresentationFormat>
  <Paragraphs>89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Kalpurush</vt:lpstr>
      <vt:lpstr>Hind Siliguri</vt:lpstr>
      <vt:lpstr>Calisto MT</vt:lpstr>
      <vt:lpstr>Vrinda</vt:lpstr>
      <vt:lpstr>Hind Siliguri SemiBold</vt:lpstr>
      <vt:lpstr>Poppins</vt:lpstr>
      <vt:lpstr>Calibri</vt:lpstr>
      <vt:lpstr>Wingdings 2</vt:lpstr>
      <vt:lpstr>Trebuchet MS</vt:lpstr>
      <vt:lpstr>Slate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LC PC</cp:lastModifiedBy>
  <cp:revision>13</cp:revision>
  <dcterms:modified xsi:type="dcterms:W3CDTF">2026-09-16T08:43:51Z</dcterms:modified>
</cp:coreProperties>
</file>