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61" r:id="rId3"/>
    <p:sldId id="260" r:id="rId4"/>
    <p:sldId id="354" r:id="rId5"/>
    <p:sldId id="262" r:id="rId6"/>
    <p:sldId id="268" r:id="rId7"/>
    <p:sldId id="355" r:id="rId8"/>
    <p:sldId id="356" r:id="rId9"/>
    <p:sldId id="357" r:id="rId10"/>
    <p:sldId id="361" r:id="rId11"/>
    <p:sldId id="359" r:id="rId12"/>
    <p:sldId id="360" r:id="rId13"/>
    <p:sldId id="281" r:id="rId14"/>
    <p:sldId id="286" r:id="rId15"/>
    <p:sldId id="276" r:id="rId16"/>
    <p:sldId id="35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MIM ABDULLAH" initials="TA" lastIdx="1" clrIdx="0">
    <p:extLst>
      <p:ext uri="{19B8F6BF-5375-455C-9EA6-DF929625EA0E}">
        <p15:presenceInfo xmlns:p15="http://schemas.microsoft.com/office/powerpoint/2012/main" userId="TAMIM ABDULLAH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5-10-05T12:35:24.969" idx="1">
    <p:pos x="3579" y="2621"/>
    <p:text/>
    <p:extLst>
      <p:ext uri="{C676402C-5697-4E1C-873F-D02D1690AC5C}">
        <p15:threadingInfo xmlns:p15="http://schemas.microsoft.com/office/powerpoint/2012/main" timeZoneBias="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91393C-1D5E-448C-9CD3-D4AD2F54133F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D2D89-E89A-4478-BEE6-0AEEB7686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67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F54310-2B4A-4C50-94DB-1CF77212BFB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4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F5C4E-DB38-7E5E-94DA-361679DC7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8E032B-9A8F-2149-D5D3-AD6A3F40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C381E7-71C5-9330-5DBD-9C2A3704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8C1D77-8872-3EDF-FD19-7408D1328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10726-4675-6F1B-F8A7-DAB61B101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59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B5FF4-CFE6-A766-A4CB-F704E0EE9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7A5C8-B5CB-884A-D7D9-DD3150604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5E2E4-089C-06A5-E30F-CFEB5F050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284A5-7039-10C0-B6D6-9E88A6A41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0032-8844-A992-F8EA-48D320862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506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A7850-E923-2D01-71BC-DED075CE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A8EB9-DB27-2D6A-5566-5A55F16FE4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DB2AE-8292-BDA9-B279-0D9573090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F100C-38BF-A7CB-F71B-DA7EDD69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339CE-2275-B366-E26F-F071D41E8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4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FAC9-7D02-A4BA-3A41-891FF6E06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987B2-56EF-98F7-A479-7587C6C58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E8470-4B55-3023-36CB-FB1E20C2A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6259B-CFDE-1C83-5744-120A3ED40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2BB44-6D0C-8BB8-6BB9-DF8BAD5B7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7B6923-0142-4414-B9D8-8395CBDC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875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A969E-74D8-E186-3ABE-ABC6EA1B7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24488-D681-F2B5-E4C7-F480A388A0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CF99B8-AF6E-7D63-F9F9-7F8DEAD7D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8AB4C7-2E6F-AF8A-892E-E1EC902E4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FD7CE7-4F48-E505-61D6-B96408FB56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44D1B6-72BC-2A20-BF13-DB572A8F8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B55DE7-4D8D-E11F-55CF-7C2ADB824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7DA8FC-60B1-FB80-500D-084CD23D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50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86D4C-20EF-98C2-2F41-99A085AD7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04B5D3-ABF9-D52C-BC67-D644CA7F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9C3F39-E5FA-A60E-8C4B-B8D6021D9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26BC1-F021-50EF-F3C9-A7F5EACF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50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117FE9-63AA-2B81-124A-A8B1A49CF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8058D-FAB4-D284-76B4-C0E46C8E1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20A26-3761-DDCF-EC86-FC94B6F6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08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8CDCA-9EE8-7B70-0D85-B5A95CEE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687F-D380-2D9E-65B5-6720270F7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F594BE-C656-CBBE-5C39-65BC57890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E4629-67AF-CC7E-2087-84676EEA2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4CF505-B7C0-CA1F-8DE6-C1E681B81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2F4E21-9C43-10D6-C843-2017F8AE6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34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4FDA0-16CD-09FA-09C0-B8FBAE844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C43165-1CE3-0750-C50C-D19E707C82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E3C9C-09C6-5445-866B-7BEA44572D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29BF56-AD56-5661-51C0-3F228F175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729F0E-563C-BD7A-249B-010F01D6F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88F20D-EF05-8328-220D-02341DC92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2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25F8C-7958-B797-0C97-A8A9A23FD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41E585-8D62-2B22-688B-3E13CF723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3C75C5-12F9-C50E-41C7-C9D5D8AAE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98516-840C-01AE-F69E-884E142E9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9E180-3DCD-6D06-60FA-3D271A30D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06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D312C1-81FF-01D6-4E86-4B60F05B86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6061A-91DF-411E-0A52-B884B358DA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C18CA8-3765-A499-27D1-5878218E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53E2B-5667-8885-F849-789824D0A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5B59A-735C-8157-B0F6-82F8AEDFC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1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AC125C1-7F3B-1F74-DE13-952436A92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FBF53-6F5C-384F-ED3B-761D8D7703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4046C-7E9A-E680-A2C9-4AC4DC3B4F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529B5-45F1-4297-9328-2436146C0438}" type="datetimeFigureOut">
              <a:rPr lang="en-US" smtClean="0"/>
              <a:t>16-Sep-26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F91BD-BFA1-064D-366E-5269995D9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A7B20-2244-69D3-DFE6-DDCA620F8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E7A78-FF2A-4B04-A03F-AED0C1304E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77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5B1FF180-B81A-8576-AF4F-A594A8401E09}"/>
              </a:ext>
            </a:extLst>
          </p:cNvPr>
          <p:cNvSpPr/>
          <p:nvPr/>
        </p:nvSpPr>
        <p:spPr>
          <a:xfrm>
            <a:off x="431515" y="359596"/>
            <a:ext cx="11168009" cy="1787703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atin typeface=" NikoshBaN"/>
              </a:rPr>
              <a:t>আজকের</a:t>
            </a:r>
            <a:r>
              <a:rPr lang="en-US" sz="6600" b="1" dirty="0">
                <a:latin typeface=" NikoshBaN"/>
              </a:rPr>
              <a:t> </a:t>
            </a:r>
            <a:r>
              <a:rPr lang="en-US" sz="6600" b="1" dirty="0" err="1">
                <a:solidFill>
                  <a:srgbClr val="C00000"/>
                </a:solidFill>
                <a:latin typeface=" NikoshBaN"/>
              </a:rPr>
              <a:t>ক্লাসে</a:t>
            </a:r>
            <a:r>
              <a:rPr lang="en-US" sz="6600" b="1" dirty="0">
                <a:latin typeface=" NikoshBaN"/>
              </a:rPr>
              <a:t> </a:t>
            </a:r>
            <a:r>
              <a:rPr lang="en-US" sz="6600" b="1" dirty="0" err="1">
                <a:solidFill>
                  <a:schemeClr val="accent4"/>
                </a:solidFill>
                <a:latin typeface=" NikoshBaN"/>
              </a:rPr>
              <a:t>সবাইকে</a:t>
            </a:r>
            <a:endParaRPr lang="en-US" sz="6600" b="1" dirty="0">
              <a:solidFill>
                <a:schemeClr val="accent4"/>
              </a:solidFill>
              <a:latin typeface=" NikoshBaN"/>
            </a:endParaRPr>
          </a:p>
        </p:txBody>
      </p:sp>
      <p:pic>
        <p:nvPicPr>
          <p:cNvPr id="9" name="Content Placeholder 3" descr="ibmages (3).jpeg">
            <a:extLst>
              <a:ext uri="{FF2B5EF4-FFF2-40B4-BE49-F238E27FC236}">
                <a16:creationId xmlns:a16="http://schemas.microsoft.com/office/drawing/2014/main" id="{2C20A96E-3384-2DBC-053B-4237BD9F9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V="1">
            <a:off x="0" y="2567255"/>
            <a:ext cx="12192000" cy="42868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ctangle: Beveled 9">
            <a:extLst>
              <a:ext uri="{FF2B5EF4-FFF2-40B4-BE49-F238E27FC236}">
                <a16:creationId xmlns:a16="http://schemas.microsoft.com/office/drawing/2014/main" id="{A28CF297-22C2-623B-504E-8BEE4A96548C}"/>
              </a:ext>
            </a:extLst>
          </p:cNvPr>
          <p:cNvSpPr/>
          <p:nvPr/>
        </p:nvSpPr>
        <p:spPr>
          <a:xfrm>
            <a:off x="1058238" y="3205537"/>
            <a:ext cx="9914562" cy="2866490"/>
          </a:xfrm>
          <a:prstGeom prst="bevel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600" b="1" dirty="0" err="1">
                <a:solidFill>
                  <a:srgbClr val="00B0F0"/>
                </a:solidFill>
                <a:latin typeface=" NikoshBaN"/>
              </a:rPr>
              <a:t>স্বা</a:t>
            </a:r>
            <a:r>
              <a:rPr lang="en-US" sz="16600" b="1" dirty="0" err="1">
                <a:solidFill>
                  <a:schemeClr val="accent4"/>
                </a:solidFill>
                <a:latin typeface=" NikoshBaN"/>
              </a:rPr>
              <a:t>গ</a:t>
            </a:r>
            <a:r>
              <a:rPr lang="en-US" sz="16600" b="1" dirty="0" err="1">
                <a:solidFill>
                  <a:srgbClr val="C00000"/>
                </a:solidFill>
                <a:latin typeface=" NikoshBaN"/>
              </a:rPr>
              <a:t>ত</a:t>
            </a:r>
            <a:r>
              <a:rPr lang="en-US" sz="16600" b="1" dirty="0" err="1">
                <a:solidFill>
                  <a:srgbClr val="00B050"/>
                </a:solidFill>
                <a:latin typeface=" NikoshBaN"/>
              </a:rPr>
              <a:t>ম</a:t>
            </a:r>
            <a:endParaRPr lang="en-US" sz="16600" b="1" dirty="0">
              <a:solidFill>
                <a:srgbClr val="00B050"/>
              </a:solidFill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1301582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7335" y="503435"/>
            <a:ext cx="11517330" cy="1325563"/>
          </a:xfrm>
          <a:solidFill>
            <a:srgbClr val="7030A0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     </a:t>
            </a:r>
            <a:r>
              <a:rPr lang="en-US" sz="8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8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577CF9E-E0DA-0FAD-DEC0-EB8E17DF0928}"/>
              </a:ext>
            </a:extLst>
          </p:cNvPr>
          <p:cNvSpPr/>
          <p:nvPr/>
        </p:nvSpPr>
        <p:spPr>
          <a:xfrm>
            <a:off x="3821987" y="1859720"/>
            <a:ext cx="8370013" cy="499778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4800" b="1" dirty="0" err="1">
                <a:latin typeface="NikoshBAN" panose="02000000000000000000"/>
              </a:rPr>
              <a:t>মো</a:t>
            </a:r>
            <a:r>
              <a:rPr lang="en-IN" sz="4800" b="1" dirty="0">
                <a:latin typeface="NikoshBAN" panose="02000000000000000000"/>
              </a:rPr>
              <a:t>: </a:t>
            </a:r>
            <a:r>
              <a:rPr lang="en-IN" sz="4800" b="1" dirty="0" err="1">
                <a:latin typeface="NikoshBAN" panose="02000000000000000000"/>
              </a:rPr>
              <a:t>আরেফিন</a:t>
            </a:r>
            <a:r>
              <a:rPr lang="en-IN" sz="4800" b="1" dirty="0">
                <a:latin typeface="NikoshBAN" panose="02000000000000000000"/>
              </a:rPr>
              <a:t> </a:t>
            </a:r>
            <a:r>
              <a:rPr lang="en-IN" sz="4800" b="1" dirty="0" err="1">
                <a:latin typeface="NikoshBAN" panose="02000000000000000000"/>
              </a:rPr>
              <a:t>মৃধা</a:t>
            </a:r>
            <a:r>
              <a:rPr lang="en-IN" sz="4800" b="1" dirty="0">
                <a:latin typeface="NikoshBAN" panose="02000000000000000000"/>
              </a:rPr>
              <a:t> </a:t>
            </a:r>
            <a:r>
              <a:rPr lang="en-IN" sz="2400" b="1" dirty="0" err="1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বি.এস.এস</a:t>
            </a:r>
            <a:r>
              <a:rPr lang="en-IN" sz="24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সম্মান</a:t>
            </a:r>
            <a:r>
              <a:rPr lang="en-IN" sz="24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এম.এস.এস</a:t>
            </a:r>
            <a:r>
              <a:rPr lang="en-IN" sz="24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অর্থনীতি</a:t>
            </a:r>
            <a:r>
              <a:rPr lang="en-IN" sz="24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বি.এড</a:t>
            </a:r>
            <a:r>
              <a:rPr lang="en-IN" sz="2400" b="1" dirty="0">
                <a:solidFill>
                  <a:schemeClr val="tx1"/>
                </a:solidFill>
                <a:highlight>
                  <a:srgbClr val="00FF00"/>
                </a:highlight>
                <a:latin typeface="NikoshBAN" panose="02000000000000000000"/>
              </a:rPr>
              <a:t> </a:t>
            </a:r>
            <a:endParaRPr lang="en-IN" sz="4800" b="1" dirty="0">
              <a:solidFill>
                <a:schemeClr val="tx1"/>
              </a:solidFill>
              <a:highlight>
                <a:srgbClr val="00FF00"/>
              </a:highlight>
              <a:latin typeface="NikoshBAN" panose="02000000000000000000"/>
            </a:endParaRPr>
          </a:p>
          <a:p>
            <a:r>
              <a:rPr lang="en-IN" sz="3200" b="1" dirty="0" err="1">
                <a:latin typeface="NikoshBAN" panose="02000000000000000000"/>
              </a:rPr>
              <a:t>সহকারি</a:t>
            </a:r>
            <a:r>
              <a:rPr lang="en-IN" sz="3200" b="1" dirty="0">
                <a:latin typeface="NikoshBAN" panose="02000000000000000000"/>
              </a:rPr>
              <a:t> </a:t>
            </a:r>
            <a:r>
              <a:rPr lang="en-IN" sz="3200" b="1" dirty="0" err="1">
                <a:latin typeface="NikoshBAN" panose="02000000000000000000"/>
              </a:rPr>
              <a:t>শিক্ষক</a:t>
            </a:r>
            <a:r>
              <a:rPr lang="en-IN" sz="3200" b="1" dirty="0">
                <a:latin typeface="NikoshBAN" panose="02000000000000000000"/>
              </a:rPr>
              <a:t> </a:t>
            </a:r>
            <a:r>
              <a:rPr lang="en-IN" sz="2800" b="1" dirty="0">
                <a:latin typeface="NikoshBAN" panose="02000000000000000000"/>
              </a:rPr>
              <a:t>(</a:t>
            </a:r>
            <a:r>
              <a:rPr lang="en-IN" sz="2800" b="1" dirty="0" err="1">
                <a:latin typeface="NikoshBAN" panose="02000000000000000000"/>
              </a:rPr>
              <a:t>সামাজিক</a:t>
            </a:r>
            <a:r>
              <a:rPr lang="en-IN" sz="2800" b="1" dirty="0">
                <a:latin typeface="NikoshBAN" panose="02000000000000000000"/>
              </a:rPr>
              <a:t> </a:t>
            </a:r>
            <a:r>
              <a:rPr lang="en-IN" sz="2800" b="1" dirty="0" err="1">
                <a:latin typeface="NikoshBAN" panose="02000000000000000000"/>
              </a:rPr>
              <a:t>বিজ্ঞান</a:t>
            </a:r>
            <a:r>
              <a:rPr lang="en-IN" sz="2800" b="1" dirty="0">
                <a:latin typeface="NikoshBAN" panose="02000000000000000000"/>
              </a:rPr>
              <a:t>)  </a:t>
            </a:r>
            <a:endParaRPr lang="en-IN" sz="2400" b="1" dirty="0">
              <a:latin typeface="NikoshBAN" panose="02000000000000000000"/>
            </a:endParaRPr>
          </a:p>
          <a:p>
            <a:r>
              <a:rPr lang="en-IN" sz="3600" b="1" dirty="0" err="1">
                <a:latin typeface="NikoshBAN" panose="02000000000000000000"/>
              </a:rPr>
              <a:t>কাচিহারা</a:t>
            </a:r>
            <a:r>
              <a:rPr lang="en-IN" sz="3600" b="1" dirty="0">
                <a:latin typeface="NikoshBAN" panose="02000000000000000000"/>
              </a:rPr>
              <a:t> </a:t>
            </a:r>
            <a:r>
              <a:rPr lang="en-IN" sz="3600" b="1" dirty="0" err="1">
                <a:latin typeface="NikoshBAN" panose="02000000000000000000"/>
              </a:rPr>
              <a:t>দ্বি-মুখী</a:t>
            </a:r>
            <a:r>
              <a:rPr lang="en-IN" sz="3600" b="1" dirty="0">
                <a:latin typeface="NikoshBAN" panose="02000000000000000000"/>
              </a:rPr>
              <a:t> </a:t>
            </a:r>
            <a:r>
              <a:rPr lang="en-IN" sz="3600" b="1" dirty="0" err="1">
                <a:latin typeface="NikoshBAN" panose="02000000000000000000"/>
              </a:rPr>
              <a:t>উচ্চ</a:t>
            </a:r>
            <a:r>
              <a:rPr lang="en-IN" sz="3600" b="1" dirty="0">
                <a:latin typeface="NikoshBAN" panose="02000000000000000000"/>
              </a:rPr>
              <a:t> </a:t>
            </a:r>
            <a:r>
              <a:rPr lang="en-IN" sz="3600" b="1" dirty="0" err="1">
                <a:latin typeface="NikoshBAN" panose="02000000000000000000"/>
              </a:rPr>
              <a:t>বিদ্যালয়</a:t>
            </a:r>
            <a:endParaRPr lang="en-IN" sz="3600" b="1" dirty="0">
              <a:latin typeface="NikoshBAN" panose="02000000000000000000"/>
            </a:endParaRPr>
          </a:p>
          <a:p>
            <a:r>
              <a:rPr lang="en-IN" sz="3600" b="1" dirty="0" err="1">
                <a:latin typeface="NikoshBAN" panose="02000000000000000000"/>
              </a:rPr>
              <a:t>কাজিপুর</a:t>
            </a:r>
            <a:r>
              <a:rPr lang="en-IN" sz="3600" b="1" dirty="0">
                <a:latin typeface="NikoshBAN" panose="02000000000000000000"/>
              </a:rPr>
              <a:t>, </a:t>
            </a:r>
            <a:r>
              <a:rPr lang="en-IN" sz="3600" b="1" dirty="0" err="1">
                <a:latin typeface="NikoshBAN" panose="02000000000000000000"/>
              </a:rPr>
              <a:t>সিরাজগঞ্জ</a:t>
            </a:r>
            <a:r>
              <a:rPr lang="en-IN" sz="3600" b="1" dirty="0">
                <a:latin typeface="NikoshBAN" panose="02000000000000000000"/>
              </a:rPr>
              <a:t>।</a:t>
            </a:r>
          </a:p>
          <a:p>
            <a:endParaRPr lang="en-IN" sz="4400" b="1" dirty="0">
              <a:solidFill>
                <a:srgbClr val="002060"/>
              </a:solidFill>
              <a:latin typeface="NikoshBAN" panose="02000000000000000000"/>
            </a:endParaRPr>
          </a:p>
          <a:p>
            <a:r>
              <a:rPr lang="en-IN" sz="4400" b="1" dirty="0" err="1">
                <a:solidFill>
                  <a:srgbClr val="002060"/>
                </a:solidFill>
                <a:latin typeface="NikoshBAN" panose="02000000000000000000"/>
              </a:rPr>
              <a:t>মোবাইল</a:t>
            </a:r>
            <a:r>
              <a:rPr lang="en-IN" sz="4400" b="1" dirty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IN" sz="4400" b="1" dirty="0" err="1">
                <a:solidFill>
                  <a:srgbClr val="002060"/>
                </a:solidFill>
                <a:latin typeface="NikoshBAN" panose="02000000000000000000"/>
              </a:rPr>
              <a:t>নং</a:t>
            </a:r>
            <a:r>
              <a:rPr lang="en-IN" sz="4400" b="1" dirty="0">
                <a:solidFill>
                  <a:srgbClr val="002060"/>
                </a:solidFill>
                <a:latin typeface="NikoshBAN" panose="02000000000000000000"/>
              </a:rPr>
              <a:t>- </a:t>
            </a:r>
            <a:r>
              <a:rPr lang="en-IN" sz="48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/>
              </a:rPr>
              <a:t>০১৭৬১১৪১২১১</a:t>
            </a:r>
            <a:endParaRPr lang="en-US" sz="8000" b="1" dirty="0">
              <a:solidFill>
                <a:srgbClr val="002060"/>
              </a:solidFill>
              <a:highlight>
                <a:srgbClr val="FFFF00"/>
              </a:highlight>
              <a:latin typeface="NikoshBAN" panose="0200000000000000000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EAF6A-AC75-D76B-E30C-2F35EA405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2" y="2362664"/>
            <a:ext cx="3507770" cy="399190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15B0A-C6B1-9871-D31E-D2FD7AB34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2" y="2362665"/>
            <a:ext cx="3507770" cy="41302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8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325563"/>
            <a:ext cx="6279788" cy="5532437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sz="35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সপ্তম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এশিয়ার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কয়েকটি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দেশ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48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কোরিয়া</a:t>
            </a:r>
            <a:r>
              <a:rPr lang="en-US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8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মালয়েশিয়া</a:t>
            </a:r>
            <a:r>
              <a:rPr lang="en-US" sz="4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solidFill>
                  <a:schemeClr val="tx1"/>
                </a:solidFill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১৫/০৯/২০২৬ </a:t>
            </a:r>
            <a:r>
              <a:rPr lang="en-US" sz="4000" b="1" dirty="0" err="1">
                <a:solidFill>
                  <a:schemeClr val="tx1"/>
                </a:solidFill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খ্রিঃ</a:t>
            </a:r>
            <a:endParaRPr lang="en-US" sz="4000" b="1" dirty="0">
              <a:solidFill>
                <a:schemeClr val="tx1"/>
              </a:solidFill>
              <a:highlight>
                <a:srgbClr val="FFFF00"/>
              </a:highligh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Content Placeholder 13">
            <a:extLst>
              <a:ext uri="{FF2B5EF4-FFF2-40B4-BE49-F238E27FC236}">
                <a16:creationId xmlns:a16="http://schemas.microsoft.com/office/drawing/2014/main" id="{332F49F2-D229-04FA-02E8-24CCD1C76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218" y="3190288"/>
            <a:ext cx="1349362" cy="17156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1207D-A44F-E420-725F-E46DDAE29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79" y="1500027"/>
            <a:ext cx="3405253" cy="5198480"/>
          </a:xfrm>
          <a:prstGeom prst="rect">
            <a:avLst/>
          </a:prstGeom>
          <a:solidFill>
            <a:srgbClr val="FFFF00"/>
          </a:solidFill>
        </p:spPr>
      </p:pic>
      <p:pic>
        <p:nvPicPr>
          <p:cNvPr id="5" name="Content Placeholder 13">
            <a:extLst>
              <a:ext uri="{FF2B5EF4-FFF2-40B4-BE49-F238E27FC236}">
                <a16:creationId xmlns:a16="http://schemas.microsoft.com/office/drawing/2014/main" id="{BE92CEB0-E911-752F-1F35-E73C250F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1756" y="1325563"/>
            <a:ext cx="1349362" cy="1715656"/>
          </a:xfrm>
          <a:prstGeom prst="rect">
            <a:avLst/>
          </a:prstGeom>
        </p:spPr>
      </p:pic>
      <p:pic>
        <p:nvPicPr>
          <p:cNvPr id="6" name="Content Placeholder 13">
            <a:extLst>
              <a:ext uri="{FF2B5EF4-FFF2-40B4-BE49-F238E27FC236}">
                <a16:creationId xmlns:a16="http://schemas.microsoft.com/office/drawing/2014/main" id="{77B63B48-5B1D-F562-9310-829A25305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187" y="5028888"/>
            <a:ext cx="1349362" cy="1715656"/>
          </a:xfrm>
          <a:prstGeom prst="rect">
            <a:avLst/>
          </a:prstGeom>
        </p:spPr>
      </p:pic>
      <p:pic>
        <p:nvPicPr>
          <p:cNvPr id="7" name="Content Placeholder 13">
            <a:extLst>
              <a:ext uri="{FF2B5EF4-FFF2-40B4-BE49-F238E27FC236}">
                <a16:creationId xmlns:a16="http://schemas.microsoft.com/office/drawing/2014/main" id="{351CB42F-11E7-B8F8-E703-90A3D36EC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80" y="0"/>
            <a:ext cx="1176281" cy="1325563"/>
          </a:xfrm>
          <a:prstGeom prst="rect">
            <a:avLst/>
          </a:prstGeom>
        </p:spPr>
      </p:pic>
      <p:pic>
        <p:nvPicPr>
          <p:cNvPr id="9" name="Content Placeholder 13">
            <a:extLst>
              <a:ext uri="{FF2B5EF4-FFF2-40B4-BE49-F238E27FC236}">
                <a16:creationId xmlns:a16="http://schemas.microsoft.com/office/drawing/2014/main" id="{6640566A-34F5-4B0D-792B-37B2BF550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745" y="0"/>
            <a:ext cx="1042555" cy="1325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AB47BF-8688-92B6-29ED-D0A303C14CF7}"/>
              </a:ext>
            </a:extLst>
          </p:cNvPr>
          <p:cNvSpPr/>
          <p:nvPr/>
        </p:nvSpPr>
        <p:spPr>
          <a:xfrm>
            <a:off x="3233854" y="81962"/>
            <a:ext cx="5575609" cy="13557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NikoshBAN" panose="02000000000000000000"/>
              </a:rPr>
              <a:t>শিখন</a:t>
            </a:r>
            <a:r>
              <a:rPr lang="en-US" sz="6600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US" sz="6600" dirty="0" err="1">
                <a:solidFill>
                  <a:schemeClr val="tx1"/>
                </a:solidFill>
                <a:latin typeface="NikoshBAN" panose="02000000000000000000"/>
              </a:rPr>
              <a:t>ফল</a:t>
            </a:r>
            <a:endParaRPr lang="en-US" sz="6600" dirty="0">
              <a:solidFill>
                <a:schemeClr val="tx1"/>
              </a:solidFill>
              <a:latin typeface="NikoshBAN" panose="0200000000000000000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78BAC1-039B-AC1C-8F94-C218BCC64E6B}"/>
              </a:ext>
            </a:extLst>
          </p:cNvPr>
          <p:cNvSpPr txBox="1"/>
          <p:nvPr/>
        </p:nvSpPr>
        <p:spPr>
          <a:xfrm>
            <a:off x="143837" y="1726059"/>
            <a:ext cx="12191999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পাঠ</a:t>
            </a:r>
            <a:r>
              <a:rPr lang="en-US" sz="44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শেষে</a:t>
            </a:r>
            <a:r>
              <a:rPr lang="en-US" sz="44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  <a:r>
              <a:rPr lang="en-US" sz="44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শিক্ষার্থীরা</a:t>
            </a:r>
            <a:r>
              <a:rPr lang="en-US" sz="44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-</a:t>
            </a:r>
          </a:p>
          <a:p>
            <a:endParaRPr lang="en-US" sz="3200" dirty="0">
              <a:latin typeface="NikoshBAN" panose="02000000000000000000"/>
            </a:endParaRPr>
          </a:p>
          <a:p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১।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প্রতিবেশী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রাষ্ট্র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সম্পর্কে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ব্যাখ্যা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chemeClr val="accent2">
                    <a:lumMod val="50000"/>
                  </a:schemeClr>
                </a:solidFill>
                <a:latin typeface="NikoshBAN" panose="02000000000000000000"/>
              </a:rPr>
              <a:t>; </a:t>
            </a:r>
          </a:p>
          <a:p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২।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কোরিয়ার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সামাজিক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ও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অর্থনৈতিক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অবস্থা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বর্ণনা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; </a:t>
            </a:r>
          </a:p>
          <a:p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৩।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মালয়েশিয়ার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সামাজিক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ও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অর্থনৈতিক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অবস্থা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বিশ্লেষণ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7030A0"/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rgbClr val="7030A0"/>
                </a:solidFill>
                <a:latin typeface="NikoshBAN" panose="02000000000000000000"/>
              </a:rPr>
              <a:t>;</a:t>
            </a:r>
            <a:r>
              <a:rPr lang="en-US" sz="4000" b="1" dirty="0">
                <a:solidFill>
                  <a:srgbClr val="7030A0"/>
                </a:solidFill>
                <a:latin typeface="NikoshBAN" panose="02000000000000000000"/>
              </a:rPr>
              <a:t>                                                                                      </a:t>
            </a:r>
            <a:endParaRPr lang="en-US" sz="3600" b="1" dirty="0">
              <a:solidFill>
                <a:srgbClr val="7030A0"/>
              </a:solidFill>
              <a:latin typeface="NikoshBAN" panose="02000000000000000000"/>
            </a:endParaRP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4718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6B5235C-492D-4FE3-A642-4C8D14E913F3}"/>
              </a:ext>
            </a:extLst>
          </p:cNvPr>
          <p:cNvSpPr/>
          <p:nvPr/>
        </p:nvSpPr>
        <p:spPr>
          <a:xfrm>
            <a:off x="2834257" y="0"/>
            <a:ext cx="6709024" cy="14281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>
                <a:solidFill>
                  <a:srgbClr val="FF0000"/>
                </a:solidFill>
              </a:rPr>
              <a:t>       </a:t>
            </a:r>
            <a:r>
              <a:rPr lang="en-US" sz="5400" b="1" dirty="0" err="1">
                <a:solidFill>
                  <a:srgbClr val="FFFF00"/>
                </a:solidFill>
                <a:latin typeface=" NikoshBaN"/>
              </a:rPr>
              <a:t>পূর্বজ্ঞান</a:t>
            </a:r>
            <a:r>
              <a:rPr lang="en-US" sz="5400" b="1" dirty="0">
                <a:solidFill>
                  <a:srgbClr val="FFFF00"/>
                </a:solidFill>
                <a:latin typeface=" NikoshBaN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 NikoshBaN"/>
              </a:rPr>
              <a:t>যাচাই</a:t>
            </a:r>
            <a:endParaRPr lang="en-US" sz="4400" b="1" dirty="0">
              <a:solidFill>
                <a:srgbClr val="FFFF00"/>
              </a:solidFill>
              <a:latin typeface=" NikoshBaN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953F6-7030-6C85-4214-7778E0283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236" y="1428108"/>
            <a:ext cx="5924763" cy="54298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FB210A-36CF-738F-C16E-0DB7FFBA1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00027"/>
            <a:ext cx="6096000" cy="5357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9B1BAD4-29F5-44C7-DE00-42331E5E20A3}"/>
              </a:ext>
            </a:extLst>
          </p:cNvPr>
          <p:cNvSpPr/>
          <p:nvPr/>
        </p:nvSpPr>
        <p:spPr>
          <a:xfrm>
            <a:off x="80682" y="114301"/>
            <a:ext cx="12030636" cy="202474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bg1"/>
                </a:solidFill>
                <a:latin typeface="NikoshBAN" panose="02000000000000000000"/>
              </a:rPr>
              <a:t>আজকের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/>
              </a:rPr>
              <a:t>পাঠের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/>
              </a:rPr>
              <a:t>আলোচ্য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NikoshBAN" panose="02000000000000000000"/>
              </a:rPr>
              <a:t>বিষয়</a:t>
            </a:r>
            <a:r>
              <a:rPr lang="en-US" sz="5400" b="1" dirty="0">
                <a:solidFill>
                  <a:schemeClr val="bg1"/>
                </a:solidFill>
                <a:latin typeface="NikoshBAN" panose="02000000000000000000"/>
              </a:rPr>
              <a:t>-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B5A6C-03BC-D0B0-6BC1-7330EF3399C8}"/>
              </a:ext>
            </a:extLst>
          </p:cNvPr>
          <p:cNvSpPr/>
          <p:nvPr/>
        </p:nvSpPr>
        <p:spPr>
          <a:xfrm>
            <a:off x="435428" y="3750128"/>
            <a:ext cx="11321143" cy="299357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atin typeface="NikoshBAN" panose="02000000000000000000"/>
                <a:cs typeface="NikoshBAN" pitchFamily="2" charset="0"/>
              </a:rPr>
              <a:t>প্রতি</a:t>
            </a:r>
            <a:r>
              <a:rPr lang="en-US" sz="72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বেশী</a:t>
            </a:r>
            <a:r>
              <a:rPr lang="en-US" sz="72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solidFill>
                  <a:schemeClr val="accent2"/>
                </a:solidFill>
                <a:latin typeface="NikoshBAN" panose="02000000000000000000"/>
                <a:cs typeface="NikoshBAN" panose="02000000000000000000" pitchFamily="2" charset="0"/>
              </a:rPr>
              <a:t>রাষ্ট্র</a:t>
            </a:r>
            <a:r>
              <a:rPr lang="en-US" sz="7200" b="1" dirty="0">
                <a:solidFill>
                  <a:schemeClr val="accent2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72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8800" b="1" dirty="0">
                <a:solidFill>
                  <a:srgbClr val="7030A0"/>
                </a:solidFill>
                <a:latin typeface="NikoshBAN" panose="02000000000000000000"/>
                <a:cs typeface="NikoshBAN" panose="02000000000000000000" pitchFamily="2" charset="0"/>
              </a:rPr>
              <a:t>“</a:t>
            </a:r>
            <a:r>
              <a:rPr lang="en-US" sz="8800" b="1" dirty="0" err="1">
                <a:solidFill>
                  <a:srgbClr val="00B050"/>
                </a:solidFill>
                <a:latin typeface="NikoshBAN" panose="02000000000000000000"/>
                <a:cs typeface="NikoshBAN" panose="02000000000000000000" pitchFamily="2" charset="0"/>
              </a:rPr>
              <a:t>কোরিয়া</a:t>
            </a:r>
            <a:r>
              <a:rPr lang="en-US" sz="8800" b="1" dirty="0">
                <a:solidFill>
                  <a:srgbClr val="7030A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8800" b="1" dirty="0">
                <a:solidFill>
                  <a:srgbClr val="FF0000"/>
                </a:solidFill>
                <a:latin typeface="NikoshBAN" panose="02000000000000000000"/>
                <a:cs typeface="NikoshBAN" panose="02000000000000000000" pitchFamily="2" charset="0"/>
              </a:rPr>
              <a:t>ও</a:t>
            </a:r>
            <a:r>
              <a:rPr lang="en-US" sz="88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8800" b="1" dirty="0" err="1">
                <a:solidFill>
                  <a:srgbClr val="FFFF00"/>
                </a:solidFill>
                <a:latin typeface="NikoshBAN" panose="02000000000000000000"/>
                <a:cs typeface="NikoshBAN" panose="02000000000000000000" pitchFamily="2" charset="0"/>
              </a:rPr>
              <a:t>মালয়েশিয়া</a:t>
            </a:r>
            <a:r>
              <a:rPr lang="en-US" sz="8800" b="1" dirty="0">
                <a:solidFill>
                  <a:srgbClr val="FFFF00"/>
                </a:solidFill>
                <a:latin typeface="NikoshBAN" panose="02000000000000000000"/>
                <a:cs typeface="NikoshBAN" pitchFamily="2" charset="0"/>
              </a:rPr>
              <a:t>’’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F40E2A-1AAD-083A-C016-4108AA146FB9}"/>
              </a:ext>
            </a:extLst>
          </p:cNvPr>
          <p:cNvSpPr/>
          <p:nvPr/>
        </p:nvSpPr>
        <p:spPr>
          <a:xfrm>
            <a:off x="80682" y="0"/>
            <a:ext cx="12030636" cy="6945086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9365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8F463CB-2B6F-B171-30F9-D07BFD13D846}"/>
              </a:ext>
            </a:extLst>
          </p:cNvPr>
          <p:cNvSpPr/>
          <p:nvPr/>
        </p:nvSpPr>
        <p:spPr>
          <a:xfrm>
            <a:off x="4219090" y="2806995"/>
            <a:ext cx="4367088" cy="11802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 NikoshBaN"/>
              </a:rPr>
              <a:t>কোরিয়া</a:t>
            </a:r>
            <a:endParaRPr lang="en-US" sz="5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C838A2E-0D42-7C50-5FFD-0C8FE2298553}"/>
              </a:ext>
            </a:extLst>
          </p:cNvPr>
          <p:cNvSpPr/>
          <p:nvPr/>
        </p:nvSpPr>
        <p:spPr>
          <a:xfrm rot="16427569">
            <a:off x="5729862" y="2356987"/>
            <a:ext cx="550976" cy="540272"/>
          </a:xfrm>
          <a:prstGeom prst="rightArrow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1466DB-E3F7-A649-0194-A4AD85B40808}"/>
              </a:ext>
            </a:extLst>
          </p:cNvPr>
          <p:cNvSpPr/>
          <p:nvPr/>
        </p:nvSpPr>
        <p:spPr>
          <a:xfrm rot="7094476">
            <a:off x="5435445" y="4057371"/>
            <a:ext cx="893135" cy="3827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CD1BAE6-9658-D6AD-1A38-87E21A15A93B}"/>
              </a:ext>
            </a:extLst>
          </p:cNvPr>
          <p:cNvSpPr/>
          <p:nvPr/>
        </p:nvSpPr>
        <p:spPr>
          <a:xfrm rot="8373463">
            <a:off x="4285241" y="3795822"/>
            <a:ext cx="893135" cy="38277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E5B9274-A27C-F577-29AB-0FD0E70DC15C}"/>
              </a:ext>
            </a:extLst>
          </p:cNvPr>
          <p:cNvSpPr/>
          <p:nvPr/>
        </p:nvSpPr>
        <p:spPr>
          <a:xfrm rot="20449305">
            <a:off x="8219569" y="2932944"/>
            <a:ext cx="1052031" cy="41903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4498BEB-53D3-9FC0-5B54-8F75518BB3F8}"/>
              </a:ext>
            </a:extLst>
          </p:cNvPr>
          <p:cNvSpPr/>
          <p:nvPr/>
        </p:nvSpPr>
        <p:spPr>
          <a:xfrm rot="11177165">
            <a:off x="3286255" y="2987014"/>
            <a:ext cx="1558293" cy="554427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8F3E4B6-C1FA-7DD2-C436-9888E981C7A2}"/>
              </a:ext>
            </a:extLst>
          </p:cNvPr>
          <p:cNvSpPr/>
          <p:nvPr/>
        </p:nvSpPr>
        <p:spPr>
          <a:xfrm rot="3821565">
            <a:off x="7174299" y="4266679"/>
            <a:ext cx="1294732" cy="395148"/>
          </a:xfrm>
          <a:prstGeom prst="rightArrow">
            <a:avLst>
              <a:gd name="adj1" fmla="val 5486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8E3C59-38F4-1CF9-BA9E-B96DAFB1182D}"/>
              </a:ext>
            </a:extLst>
          </p:cNvPr>
          <p:cNvSpPr/>
          <p:nvPr/>
        </p:nvSpPr>
        <p:spPr>
          <a:xfrm>
            <a:off x="4159463" y="1265210"/>
            <a:ext cx="3561907" cy="108055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চার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ধরনের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ঋতু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43E471F-57B8-51D6-7133-015F4D75127E}"/>
              </a:ext>
            </a:extLst>
          </p:cNvPr>
          <p:cNvSpPr/>
          <p:nvPr/>
        </p:nvSpPr>
        <p:spPr>
          <a:xfrm>
            <a:off x="1886861" y="4275049"/>
            <a:ext cx="2987749" cy="90999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কোরিয়ান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ভাষায়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কথা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বলে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26CA603-D0AD-C82A-C66D-4A99CDABB0B3}"/>
              </a:ext>
            </a:extLst>
          </p:cNvPr>
          <p:cNvSpPr/>
          <p:nvPr/>
        </p:nvSpPr>
        <p:spPr>
          <a:xfrm>
            <a:off x="-22104" y="2576452"/>
            <a:ext cx="3337622" cy="927544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 NikoshBaN"/>
              </a:rPr>
              <a:t>১ম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টি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কোরিয়া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প্রজাতন্ত্র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CFD24A5-6931-3E93-6009-FA4BE85CAC8A}"/>
              </a:ext>
            </a:extLst>
          </p:cNvPr>
          <p:cNvSpPr/>
          <p:nvPr/>
        </p:nvSpPr>
        <p:spPr>
          <a:xfrm>
            <a:off x="9149601" y="2096202"/>
            <a:ext cx="3069267" cy="131404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উত্তর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থেকে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দক্ষিণের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দূরত্ব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১০০০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কি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.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মি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91164D-F966-A56B-4FA4-8B39A6A0C693}"/>
              </a:ext>
            </a:extLst>
          </p:cNvPr>
          <p:cNvSpPr/>
          <p:nvPr/>
        </p:nvSpPr>
        <p:spPr>
          <a:xfrm>
            <a:off x="4570330" y="4722105"/>
            <a:ext cx="2987749" cy="110826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পশ্চিম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ও 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দক্ষিনে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সমতলভূমি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83187C-B1E7-8AB1-1B19-AF2915DBC51F}"/>
              </a:ext>
            </a:extLst>
          </p:cNvPr>
          <p:cNvSpPr/>
          <p:nvPr/>
        </p:nvSpPr>
        <p:spPr>
          <a:xfrm>
            <a:off x="7882262" y="4891451"/>
            <a:ext cx="3836163" cy="76770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 NikoshBaN"/>
              </a:rPr>
              <a:t>পিয়ংইয়ং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সিউল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BCBA4C2-5BFE-4357-31AA-8D1BE7B9C22E}"/>
              </a:ext>
            </a:extLst>
          </p:cNvPr>
          <p:cNvSpPr/>
          <p:nvPr/>
        </p:nvSpPr>
        <p:spPr>
          <a:xfrm>
            <a:off x="7053144" y="5830368"/>
            <a:ext cx="4412815" cy="89851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 NikoshBaN"/>
              </a:rPr>
              <a:t>জনসংখ্যা-৫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কোটি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১৬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লাখ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358D6F3-B9C8-1A79-076A-0614398AAF40}"/>
              </a:ext>
            </a:extLst>
          </p:cNvPr>
          <p:cNvSpPr/>
          <p:nvPr/>
        </p:nvSpPr>
        <p:spPr>
          <a:xfrm>
            <a:off x="26675" y="1137021"/>
            <a:ext cx="3091917" cy="13527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দক্ষিণ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কোরিয়া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ও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উত্তর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কোরিয়া</a:t>
            </a:r>
            <a:endParaRPr lang="en-US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DAEDCE1-0FD0-4B50-6ABA-84A1508E94BF}"/>
              </a:ext>
            </a:extLst>
          </p:cNvPr>
          <p:cNvSpPr/>
          <p:nvPr/>
        </p:nvSpPr>
        <p:spPr>
          <a:xfrm rot="4574461">
            <a:off x="6290253" y="4713597"/>
            <a:ext cx="2018824" cy="48199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EB3A6AE-9051-90BE-F876-F46A9F69B56B}"/>
              </a:ext>
            </a:extLst>
          </p:cNvPr>
          <p:cNvSpPr/>
          <p:nvPr/>
        </p:nvSpPr>
        <p:spPr>
          <a:xfrm rot="8411291">
            <a:off x="2278555" y="4135770"/>
            <a:ext cx="3066113" cy="382220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6820BEF-3BE5-94E9-B5BC-2AEA8F2C6261}"/>
              </a:ext>
            </a:extLst>
          </p:cNvPr>
          <p:cNvSpPr/>
          <p:nvPr/>
        </p:nvSpPr>
        <p:spPr>
          <a:xfrm>
            <a:off x="9100085" y="35740"/>
            <a:ext cx="2987749" cy="11979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উত্তর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থেকে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দক্ষিণ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দিকে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প্রসারিত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538C57E-B921-D270-5665-70CEC088F2D5}"/>
              </a:ext>
            </a:extLst>
          </p:cNvPr>
          <p:cNvSpPr/>
          <p:nvPr/>
        </p:nvSpPr>
        <p:spPr>
          <a:xfrm>
            <a:off x="0" y="35740"/>
            <a:ext cx="3817087" cy="119791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দ্বিতীয়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বিশ্বযুদ্ধের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পর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দুই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ভাগে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বিভক্ত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হয়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45CE3C2-9978-336C-1684-5EEC8C2EA372}"/>
              </a:ext>
            </a:extLst>
          </p:cNvPr>
          <p:cNvSpPr/>
          <p:nvPr/>
        </p:nvSpPr>
        <p:spPr>
          <a:xfrm>
            <a:off x="100593" y="5286680"/>
            <a:ext cx="2987749" cy="1442201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অধিকাংশ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অঞ্চল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পর্বতময়</a:t>
            </a:r>
            <a:endParaRPr lang="en-US" sz="2400" b="1" dirty="0">
              <a:solidFill>
                <a:srgbClr val="002060"/>
              </a:solidFill>
              <a:latin typeface=" NikoshBaN"/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648193CE-EDF7-3FD4-D871-CFB8132BE7A3}"/>
              </a:ext>
            </a:extLst>
          </p:cNvPr>
          <p:cNvSpPr/>
          <p:nvPr/>
        </p:nvSpPr>
        <p:spPr>
          <a:xfrm rot="12070959">
            <a:off x="2696195" y="2365894"/>
            <a:ext cx="2479301" cy="474919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BADB5DD8-CF61-DD40-2270-B4ACA0C0B040}"/>
              </a:ext>
            </a:extLst>
          </p:cNvPr>
          <p:cNvSpPr/>
          <p:nvPr/>
        </p:nvSpPr>
        <p:spPr>
          <a:xfrm rot="13370726">
            <a:off x="2778367" y="1721105"/>
            <a:ext cx="2808852" cy="57165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CC6ACE12-BDFD-5723-2701-942B12F37F23}"/>
              </a:ext>
            </a:extLst>
          </p:cNvPr>
          <p:cNvSpPr/>
          <p:nvPr/>
        </p:nvSpPr>
        <p:spPr>
          <a:xfrm rot="18020400">
            <a:off x="7532589" y="1979973"/>
            <a:ext cx="2518042" cy="474919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F10DF05-172E-26B3-1216-36B15914F6E9}"/>
              </a:ext>
            </a:extLst>
          </p:cNvPr>
          <p:cNvSpPr/>
          <p:nvPr/>
        </p:nvSpPr>
        <p:spPr>
          <a:xfrm>
            <a:off x="2713699" y="6200128"/>
            <a:ext cx="4003369" cy="590558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পূর্বে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জাপান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সাগর</a:t>
            </a:r>
            <a:endParaRPr lang="en-US" sz="2400" b="1" dirty="0">
              <a:solidFill>
                <a:srgbClr val="002060"/>
              </a:solidFill>
              <a:latin typeface=" NikoshBaN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A60D923-06FD-B61E-AF43-1F6F82DCB7DF}"/>
              </a:ext>
            </a:extLst>
          </p:cNvPr>
          <p:cNvSpPr/>
          <p:nvPr/>
        </p:nvSpPr>
        <p:spPr>
          <a:xfrm rot="7071385">
            <a:off x="4703244" y="4814432"/>
            <a:ext cx="2740136" cy="48199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9BE7683-89FE-631B-579B-E2EBC436DDDC}"/>
              </a:ext>
            </a:extLst>
          </p:cNvPr>
          <p:cNvSpPr/>
          <p:nvPr/>
        </p:nvSpPr>
        <p:spPr>
          <a:xfrm>
            <a:off x="72248" y="3530170"/>
            <a:ext cx="3091916" cy="116250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২য়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টি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গণপ্রজাতন্ত্রী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কোরিয়া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385DB3B5-E73F-9906-842A-4F0E68B44762}"/>
              </a:ext>
            </a:extLst>
          </p:cNvPr>
          <p:cNvSpPr/>
          <p:nvPr/>
        </p:nvSpPr>
        <p:spPr>
          <a:xfrm rot="9611117">
            <a:off x="2995055" y="3247447"/>
            <a:ext cx="2047579" cy="55442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0DC248B-47DA-3651-ABFF-D1F9A91FBF52}"/>
              </a:ext>
            </a:extLst>
          </p:cNvPr>
          <p:cNvSpPr/>
          <p:nvPr/>
        </p:nvSpPr>
        <p:spPr>
          <a:xfrm>
            <a:off x="3843762" y="35740"/>
            <a:ext cx="5229648" cy="1268551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খনিজসম্পদ-লোহা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সিসা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দস্তা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গ্রানাইড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রুপা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D6009043-E2C8-758F-F997-6B3E97924A28}"/>
              </a:ext>
            </a:extLst>
          </p:cNvPr>
          <p:cNvSpPr/>
          <p:nvPr/>
        </p:nvSpPr>
        <p:spPr>
          <a:xfrm rot="16200000">
            <a:off x="6451436" y="1717069"/>
            <a:ext cx="1809074" cy="474919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3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build="allAtOnce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8881A448-8293-2BC7-F352-CBE0FC4ECA25}"/>
              </a:ext>
            </a:extLst>
          </p:cNvPr>
          <p:cNvSpPr/>
          <p:nvPr/>
        </p:nvSpPr>
        <p:spPr>
          <a:xfrm>
            <a:off x="4442718" y="808451"/>
            <a:ext cx="2995986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  <a:r>
              <a:rPr lang="en-US" sz="3600" b="1" dirty="0" err="1">
                <a:latin typeface=" NikoshBaN"/>
              </a:rPr>
              <a:t>বার্লি</a:t>
            </a:r>
            <a:r>
              <a:rPr lang="en-US" sz="3600" b="1" dirty="0">
                <a:latin typeface=" NikoshBaN"/>
              </a:rPr>
              <a:t> </a:t>
            </a:r>
            <a:endParaRPr lang="en-US" sz="2400" b="1" dirty="0">
              <a:latin typeface=" NikoshBaN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F9FE56-7994-FCA4-A998-C54E33A75F3E}"/>
              </a:ext>
            </a:extLst>
          </p:cNvPr>
          <p:cNvSpPr/>
          <p:nvPr/>
        </p:nvSpPr>
        <p:spPr>
          <a:xfrm>
            <a:off x="1052456" y="4199564"/>
            <a:ext cx="2262458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 NikoshBaN"/>
              </a:rPr>
              <a:t>আঙ্গুর</a:t>
            </a:r>
            <a:endParaRPr lang="en-US" sz="2400" b="1" dirty="0">
              <a:latin typeface=" NikoshBaN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CFE3D0C-BE9D-12BF-6BBB-3720D90DE3C6}"/>
              </a:ext>
            </a:extLst>
          </p:cNvPr>
          <p:cNvSpPr/>
          <p:nvPr/>
        </p:nvSpPr>
        <p:spPr>
          <a:xfrm>
            <a:off x="8393238" y="1936679"/>
            <a:ext cx="2670853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বাঁধাকপি</a:t>
            </a:r>
            <a:endParaRPr lang="en-US" sz="3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242A4A6-A81F-D063-9A86-C3C95AD5126E}"/>
              </a:ext>
            </a:extLst>
          </p:cNvPr>
          <p:cNvSpPr/>
          <p:nvPr/>
        </p:nvSpPr>
        <p:spPr>
          <a:xfrm>
            <a:off x="4674635" y="5638583"/>
            <a:ext cx="2532152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আপেল</a:t>
            </a:r>
            <a:endParaRPr lang="en-US" sz="36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2DBA5B-F605-DD1E-1AA8-A71261EDFE0E}"/>
              </a:ext>
            </a:extLst>
          </p:cNvPr>
          <p:cNvSpPr/>
          <p:nvPr/>
        </p:nvSpPr>
        <p:spPr>
          <a:xfrm>
            <a:off x="2004317" y="1836505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ধান</a:t>
            </a:r>
            <a:endParaRPr lang="en-US" sz="3200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BE19DB6-4002-6777-13A2-950C428F7A25}"/>
              </a:ext>
            </a:extLst>
          </p:cNvPr>
          <p:cNvSpPr/>
          <p:nvPr/>
        </p:nvSpPr>
        <p:spPr>
          <a:xfrm>
            <a:off x="8199957" y="4388349"/>
            <a:ext cx="2837806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/>
              <a:t>তামাক</a:t>
            </a:r>
            <a:endParaRPr lang="en-US" sz="4400" dirty="0"/>
          </a:p>
        </p:txBody>
      </p:sp>
      <p:sp>
        <p:nvSpPr>
          <p:cNvPr id="2" name="Star: 6 Points 1">
            <a:extLst>
              <a:ext uri="{FF2B5EF4-FFF2-40B4-BE49-F238E27FC236}">
                <a16:creationId xmlns:a16="http://schemas.microsoft.com/office/drawing/2014/main" id="{F1A162D6-8BEB-B7F9-344B-3547BDDD83DC}"/>
              </a:ext>
            </a:extLst>
          </p:cNvPr>
          <p:cNvSpPr/>
          <p:nvPr/>
        </p:nvSpPr>
        <p:spPr>
          <a:xfrm>
            <a:off x="3314914" y="1647719"/>
            <a:ext cx="5078324" cy="3806577"/>
          </a:xfrm>
          <a:prstGeom prst="star6">
            <a:avLst>
              <a:gd name="adj" fmla="val 20851"/>
              <a:gd name="hf" fmla="val 115470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latin typeface=" NikoshBaN"/>
              </a:rPr>
              <a:t>কোরিয়ার</a:t>
            </a:r>
            <a:r>
              <a:rPr lang="en-US" sz="3200" b="1" dirty="0">
                <a:latin typeface=" NikoshBaN"/>
              </a:rPr>
              <a:t> </a:t>
            </a:r>
            <a:r>
              <a:rPr lang="en-US" sz="3200" b="1" dirty="0" err="1">
                <a:latin typeface=" NikoshBaN"/>
              </a:rPr>
              <a:t>প্রধান</a:t>
            </a:r>
            <a:r>
              <a:rPr lang="en-US" sz="3200" b="1" dirty="0">
                <a:latin typeface=" NikoshBaN"/>
              </a:rPr>
              <a:t> </a:t>
            </a:r>
            <a:r>
              <a:rPr lang="en-US" sz="3200" b="1" dirty="0" err="1">
                <a:latin typeface=" NikoshBaN"/>
              </a:rPr>
              <a:t>খাদ্যশস্য</a:t>
            </a:r>
            <a:endParaRPr lang="en-US" sz="3200" b="1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30116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9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8" grpId="0" uiExpand="1" build="allAtOnce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r: 7 Points 3">
            <a:extLst>
              <a:ext uri="{FF2B5EF4-FFF2-40B4-BE49-F238E27FC236}">
                <a16:creationId xmlns:a16="http://schemas.microsoft.com/office/drawing/2014/main" id="{22D278A3-A71B-D07E-3D49-42D6A49FD2F0}"/>
              </a:ext>
            </a:extLst>
          </p:cNvPr>
          <p:cNvSpPr/>
          <p:nvPr/>
        </p:nvSpPr>
        <p:spPr>
          <a:xfrm>
            <a:off x="3962400" y="1592494"/>
            <a:ext cx="4595973" cy="3164441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 NikoshBaN"/>
              </a:rPr>
              <a:t>কোরিয়ার</a:t>
            </a:r>
            <a:r>
              <a:rPr lang="en-US" sz="32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 NikoshBaN"/>
              </a:rPr>
              <a:t>প্রধান</a:t>
            </a:r>
            <a:r>
              <a:rPr lang="en-US" sz="32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 NikoshBaN"/>
              </a:rPr>
              <a:t>শিল্পসমূহ</a:t>
            </a:r>
            <a:endParaRPr lang="en-US" sz="3200" b="1" dirty="0">
              <a:solidFill>
                <a:srgbClr val="002060"/>
              </a:solidFill>
              <a:latin typeface=" NikoshBaN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E7922D5-CC22-6998-73DD-E81916C2C29D}"/>
              </a:ext>
            </a:extLst>
          </p:cNvPr>
          <p:cNvSpPr/>
          <p:nvPr/>
        </p:nvSpPr>
        <p:spPr>
          <a:xfrm>
            <a:off x="5383657" y="492732"/>
            <a:ext cx="1753457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ইস্পাত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4D0880A-7113-9EBA-D345-1BE7A25F656B}"/>
              </a:ext>
            </a:extLst>
          </p:cNvPr>
          <p:cNvSpPr/>
          <p:nvPr/>
        </p:nvSpPr>
        <p:spPr>
          <a:xfrm>
            <a:off x="7864867" y="1448229"/>
            <a:ext cx="3017177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 </a:t>
            </a:r>
            <a:r>
              <a:rPr lang="en-US" sz="2400" dirty="0" err="1"/>
              <a:t>ইলেক্টনিক</a:t>
            </a:r>
            <a:r>
              <a:rPr lang="en-US" sz="2400" dirty="0"/>
              <a:t> </a:t>
            </a:r>
            <a:r>
              <a:rPr lang="en-US" sz="2400" dirty="0" err="1"/>
              <a:t>সামগ্রী</a:t>
            </a:r>
            <a:endParaRPr lang="en-US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7BDEE96-A239-F5E3-F0F1-E6192EB6CFD1}"/>
              </a:ext>
            </a:extLst>
          </p:cNvPr>
          <p:cNvSpPr/>
          <p:nvPr/>
        </p:nvSpPr>
        <p:spPr>
          <a:xfrm>
            <a:off x="4465407" y="4911474"/>
            <a:ext cx="1606193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বিমান</a:t>
            </a:r>
            <a:endParaRPr lang="en-US" sz="2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635AC2E-E5A3-1CD3-2E36-E1BDA7D3AFCD}"/>
              </a:ext>
            </a:extLst>
          </p:cNvPr>
          <p:cNvSpPr/>
          <p:nvPr/>
        </p:nvSpPr>
        <p:spPr>
          <a:xfrm>
            <a:off x="2356207" y="3336533"/>
            <a:ext cx="1606193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জাহাজ</a:t>
            </a: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5CE4095-003E-6792-1FAD-6FD37370BC52}"/>
              </a:ext>
            </a:extLst>
          </p:cNvPr>
          <p:cNvSpPr/>
          <p:nvPr/>
        </p:nvSpPr>
        <p:spPr>
          <a:xfrm>
            <a:off x="8772418" y="3349376"/>
            <a:ext cx="1895581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যন্ত্রপাতি</a:t>
            </a:r>
            <a:endParaRPr lang="en-US" sz="24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4B0469-A01E-6F29-98F0-986411A76E84}"/>
              </a:ext>
            </a:extLst>
          </p:cNvPr>
          <p:cNvSpPr/>
          <p:nvPr/>
        </p:nvSpPr>
        <p:spPr>
          <a:xfrm>
            <a:off x="2456810" y="1437955"/>
            <a:ext cx="2008597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গাড়ি</a:t>
            </a:r>
            <a:r>
              <a:rPr lang="en-US" sz="2400" dirty="0"/>
              <a:t> </a:t>
            </a:r>
            <a:r>
              <a:rPr lang="en-US" sz="2400" dirty="0" err="1"/>
              <a:t>নির্মাণ</a:t>
            </a:r>
            <a:endParaRPr lang="en-US" sz="24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E6FD118-8DB4-C17A-9340-F5DA15486FCE}"/>
              </a:ext>
            </a:extLst>
          </p:cNvPr>
          <p:cNvSpPr/>
          <p:nvPr/>
        </p:nvSpPr>
        <p:spPr>
          <a:xfrm>
            <a:off x="6897383" y="4829282"/>
            <a:ext cx="2989781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  <a:r>
              <a:rPr lang="en-US" sz="2400" dirty="0" err="1"/>
              <a:t>রাসায়নিক</a:t>
            </a:r>
            <a:r>
              <a:rPr lang="en-US" sz="2400" dirty="0"/>
              <a:t> </a:t>
            </a:r>
            <a:r>
              <a:rPr lang="en-US" sz="2400" dirty="0" err="1"/>
              <a:t>পণ্য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54684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  <p:bldP spid="9" grpId="0" animBg="1"/>
      <p:bldP spid="10" grpId="0" animBg="1"/>
      <p:bldP spid="12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8F463CB-2B6F-B171-30F9-D07BFD13D846}"/>
              </a:ext>
            </a:extLst>
          </p:cNvPr>
          <p:cNvSpPr/>
          <p:nvPr/>
        </p:nvSpPr>
        <p:spPr>
          <a:xfrm>
            <a:off x="3346685" y="2806995"/>
            <a:ext cx="5563398" cy="11802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 NikoshBaN"/>
              </a:rPr>
              <a:t>মালয়েশিয়া</a:t>
            </a:r>
            <a:endParaRPr lang="en-US" sz="5400" b="1" dirty="0">
              <a:latin typeface=" NikoshBaN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1466DB-E3F7-A649-0194-A4AD85B40808}"/>
              </a:ext>
            </a:extLst>
          </p:cNvPr>
          <p:cNvSpPr/>
          <p:nvPr/>
        </p:nvSpPr>
        <p:spPr>
          <a:xfrm rot="5700501">
            <a:off x="5223663" y="4441524"/>
            <a:ext cx="1346340" cy="42632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DE5B9274-A27C-F577-29AB-0FD0E70DC15C}"/>
              </a:ext>
            </a:extLst>
          </p:cNvPr>
          <p:cNvSpPr/>
          <p:nvPr/>
        </p:nvSpPr>
        <p:spPr>
          <a:xfrm rot="20449305">
            <a:off x="8517569" y="2662982"/>
            <a:ext cx="1552645" cy="419035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7C64931-D958-07BE-8039-437C72C7871B}"/>
              </a:ext>
            </a:extLst>
          </p:cNvPr>
          <p:cNvSpPr/>
          <p:nvPr/>
        </p:nvSpPr>
        <p:spPr>
          <a:xfrm rot="1447136">
            <a:off x="8156767" y="3598815"/>
            <a:ext cx="776538" cy="50295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98F3E4B6-C1FA-7DD2-C436-9888E981C7A2}"/>
              </a:ext>
            </a:extLst>
          </p:cNvPr>
          <p:cNvSpPr/>
          <p:nvPr/>
        </p:nvSpPr>
        <p:spPr>
          <a:xfrm rot="3821565">
            <a:off x="6924407" y="4614472"/>
            <a:ext cx="2104544" cy="449662"/>
          </a:xfrm>
          <a:prstGeom prst="rightArrow">
            <a:avLst>
              <a:gd name="adj1" fmla="val 5486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CFD24A5-6931-3E93-6009-FA4BE85CAC8A}"/>
              </a:ext>
            </a:extLst>
          </p:cNvPr>
          <p:cNvSpPr/>
          <p:nvPr/>
        </p:nvSpPr>
        <p:spPr>
          <a:xfrm>
            <a:off x="9074888" y="1292743"/>
            <a:ext cx="3069267" cy="131404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ভূপ্রকৃতি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বৈচিত্রপূর্ণ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D2C7F56-C524-29EC-75D7-2337DE56834C}"/>
              </a:ext>
            </a:extLst>
          </p:cNvPr>
          <p:cNvSpPr/>
          <p:nvPr/>
        </p:nvSpPr>
        <p:spPr>
          <a:xfrm>
            <a:off x="8730676" y="3762597"/>
            <a:ext cx="2987749" cy="100495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পশ্চিমে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জলাভূমি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91164D-F966-A56B-4FA4-8B39A6A0C693}"/>
              </a:ext>
            </a:extLst>
          </p:cNvPr>
          <p:cNvSpPr/>
          <p:nvPr/>
        </p:nvSpPr>
        <p:spPr>
          <a:xfrm>
            <a:off x="4321033" y="5328102"/>
            <a:ext cx="2987749" cy="110826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 NikoshBaN"/>
              </a:rPr>
              <a:t>১৫টি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প্রদেশ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83187C-B1E7-8AB1-1B19-AF2915DBC51F}"/>
              </a:ext>
            </a:extLst>
          </p:cNvPr>
          <p:cNvSpPr/>
          <p:nvPr/>
        </p:nvSpPr>
        <p:spPr>
          <a:xfrm>
            <a:off x="8162234" y="5455249"/>
            <a:ext cx="3836163" cy="123197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রাজধানী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-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কুয়ালালামপুর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BCBA4C2-5BFE-4357-31AA-8D1BE7B9C22E}"/>
              </a:ext>
            </a:extLst>
          </p:cNvPr>
          <p:cNvSpPr/>
          <p:nvPr/>
        </p:nvSpPr>
        <p:spPr>
          <a:xfrm>
            <a:off x="63635" y="2250291"/>
            <a:ext cx="2551314" cy="183610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 NikoshBaN"/>
              </a:rPr>
              <a:t>পূর্বে</a:t>
            </a:r>
            <a:r>
              <a:rPr lang="en-US" sz="28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 NikoshBaN"/>
              </a:rPr>
              <a:t>বালিময়</a:t>
            </a:r>
            <a:r>
              <a:rPr lang="en-US" sz="28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 NikoshBaN"/>
              </a:rPr>
              <a:t>এলাকা</a:t>
            </a:r>
            <a:r>
              <a:rPr lang="en-US" sz="2800" b="1" dirty="0">
                <a:solidFill>
                  <a:schemeClr val="tx1"/>
                </a:solidFill>
                <a:latin typeface=" NikoshBaN"/>
              </a:rPr>
              <a:t> 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38ABD0F-AA1D-1C84-1500-D96875A0D6AA}"/>
              </a:ext>
            </a:extLst>
          </p:cNvPr>
          <p:cNvSpPr/>
          <p:nvPr/>
        </p:nvSpPr>
        <p:spPr>
          <a:xfrm>
            <a:off x="4572000" y="46506"/>
            <a:ext cx="4338083" cy="836085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বিভিন্ন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ধর্মের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লোকের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বাস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DEB3A6AE-9051-90BE-F876-F46A9F69B56B}"/>
              </a:ext>
            </a:extLst>
          </p:cNvPr>
          <p:cNvSpPr/>
          <p:nvPr/>
        </p:nvSpPr>
        <p:spPr>
          <a:xfrm rot="8411291">
            <a:off x="2331897" y="4283078"/>
            <a:ext cx="2388804" cy="460858"/>
          </a:xfrm>
          <a:prstGeom prst="rightArrow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A5F8A347-661C-6D15-3D98-C312E0B6641F}"/>
              </a:ext>
            </a:extLst>
          </p:cNvPr>
          <p:cNvSpPr/>
          <p:nvPr/>
        </p:nvSpPr>
        <p:spPr>
          <a:xfrm rot="17285110">
            <a:off x="5598917" y="1550036"/>
            <a:ext cx="2073300" cy="496893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6820BEF-3BE5-94E9-B5BC-2AEA8F2C6261}"/>
              </a:ext>
            </a:extLst>
          </p:cNvPr>
          <p:cNvSpPr/>
          <p:nvPr/>
        </p:nvSpPr>
        <p:spPr>
          <a:xfrm>
            <a:off x="9074888" y="35740"/>
            <a:ext cx="2987749" cy="97415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 NikoshBaN"/>
              </a:rPr>
              <a:t>৫০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ভাগ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কৃষির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উপর</a:t>
            </a:r>
            <a:r>
              <a:rPr lang="en-US" sz="2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 NikoshBaN"/>
              </a:rPr>
              <a:t>নির্ভরশীল</a:t>
            </a:r>
            <a:endParaRPr lang="en-US" sz="20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545CE3C2-9978-336C-1684-5EEC8C2EA372}"/>
              </a:ext>
            </a:extLst>
          </p:cNvPr>
          <p:cNvSpPr/>
          <p:nvPr/>
        </p:nvSpPr>
        <p:spPr>
          <a:xfrm>
            <a:off x="-3575" y="5286680"/>
            <a:ext cx="4324608" cy="157131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উল্লেখযোগ্য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শহর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-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জর্জ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টাউন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পেনাং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কুচিং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 NikoshBaN"/>
              </a:rPr>
              <a:t>বাহ্রু</a:t>
            </a:r>
            <a:r>
              <a:rPr lang="en-US" sz="2400" b="1" dirty="0">
                <a:solidFill>
                  <a:srgbClr val="002060"/>
                </a:solidFill>
                <a:latin typeface=" NikoshBaN"/>
              </a:rPr>
              <a:t> </a:t>
            </a:r>
          </a:p>
        </p:txBody>
      </p: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CC6ACE12-BDFD-5723-2701-942B12F37F23}"/>
              </a:ext>
            </a:extLst>
          </p:cNvPr>
          <p:cNvSpPr/>
          <p:nvPr/>
        </p:nvSpPr>
        <p:spPr>
          <a:xfrm rot="18020400">
            <a:off x="7566857" y="1732380"/>
            <a:ext cx="2554423" cy="474919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9BE7683-89FE-631B-579B-E2EBC436DDDC}"/>
              </a:ext>
            </a:extLst>
          </p:cNvPr>
          <p:cNvSpPr/>
          <p:nvPr/>
        </p:nvSpPr>
        <p:spPr>
          <a:xfrm>
            <a:off x="219044" y="309644"/>
            <a:ext cx="3091916" cy="1172702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কৃষিপ্রধান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দেশ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385DB3B5-E73F-9906-842A-4F0E68B44762}"/>
              </a:ext>
            </a:extLst>
          </p:cNvPr>
          <p:cNvSpPr/>
          <p:nvPr/>
        </p:nvSpPr>
        <p:spPr>
          <a:xfrm rot="13819041">
            <a:off x="2210747" y="1981364"/>
            <a:ext cx="2055128" cy="554427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1F53ADAA-74BB-50B2-8D6E-6DCCE2D02671}"/>
              </a:ext>
            </a:extLst>
          </p:cNvPr>
          <p:cNvSpPr/>
          <p:nvPr/>
        </p:nvSpPr>
        <p:spPr>
          <a:xfrm rot="10327476">
            <a:off x="2530024" y="3168257"/>
            <a:ext cx="990264" cy="521487"/>
          </a:xfrm>
          <a:prstGeom prst="right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7E71C63-6D26-DFD9-BA57-F1AECAF501ED}"/>
              </a:ext>
            </a:extLst>
          </p:cNvPr>
          <p:cNvSpPr/>
          <p:nvPr/>
        </p:nvSpPr>
        <p:spPr>
          <a:xfrm>
            <a:off x="3387995" y="859190"/>
            <a:ext cx="3091916" cy="95953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কুচিং-প্রধান</a:t>
            </a:r>
            <a:r>
              <a:rPr lang="en-US" sz="2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 NikoshBaN"/>
              </a:rPr>
              <a:t>সমুদ্রবন্দর</a:t>
            </a:r>
            <a:endParaRPr lang="en-US" sz="24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B248529C-5D90-0B4A-98B2-FC7662BF2782}"/>
              </a:ext>
            </a:extLst>
          </p:cNvPr>
          <p:cNvSpPr/>
          <p:nvPr/>
        </p:nvSpPr>
        <p:spPr>
          <a:xfrm rot="15880377">
            <a:off x="4620426" y="2090469"/>
            <a:ext cx="1077458" cy="532625"/>
          </a:xfrm>
          <a:prstGeom prst="rightArrow">
            <a:avLst>
              <a:gd name="adj1" fmla="val 50087"/>
              <a:gd name="adj2" fmla="val 50000"/>
            </a:avLst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13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1" grpId="0" animBg="1"/>
      <p:bldP spid="17" grpId="0" animBg="1"/>
      <p:bldP spid="18" grpId="0" animBg="1"/>
      <p:bldP spid="19" grpId="0" animBg="1"/>
      <p:bldP spid="20" grpId="0" animBg="1"/>
      <p:bldP spid="21" grpId="0" build="allAtOnce" animBg="1"/>
      <p:bldP spid="22" grpId="0" animBg="1"/>
      <p:bldP spid="25" grpId="0" animBg="1"/>
      <p:bldP spid="26" grpId="0" animBg="1"/>
      <p:bldP spid="27" grpId="0" animBg="1"/>
      <p:bldP spid="29" grpId="0" animBg="1"/>
      <p:bldP spid="32" grpId="0" animBg="1"/>
      <p:bldP spid="35" grpId="0" animBg="1"/>
      <p:bldP spid="36" grpId="0" animBg="1"/>
      <p:bldP spid="2" grpId="0" animBg="1"/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A39AC-89F0-BEE7-ECE3-A1D386FC8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ar: 8 Points 6">
            <a:extLst>
              <a:ext uri="{FF2B5EF4-FFF2-40B4-BE49-F238E27FC236}">
                <a16:creationId xmlns:a16="http://schemas.microsoft.com/office/drawing/2014/main" id="{F8A82C3A-3526-56DF-4872-CDF8922D5160}"/>
              </a:ext>
            </a:extLst>
          </p:cNvPr>
          <p:cNvSpPr/>
          <p:nvPr/>
        </p:nvSpPr>
        <p:spPr>
          <a:xfrm>
            <a:off x="2830103" y="1931542"/>
            <a:ext cx="6073308" cy="3852810"/>
          </a:xfrm>
          <a:prstGeom prst="star8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 NikoshBaN"/>
              </a:rPr>
              <a:t>মালয়েশিয়ার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প্রধান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খাদ্যশস্য</a:t>
            </a:r>
            <a:endParaRPr lang="en-US" sz="3600" b="1" dirty="0">
              <a:latin typeface=" NikoshBaN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6270C28-A517-98C2-4ECA-8202F7D9EF71}"/>
              </a:ext>
            </a:extLst>
          </p:cNvPr>
          <p:cNvSpPr/>
          <p:nvPr/>
        </p:nvSpPr>
        <p:spPr>
          <a:xfrm>
            <a:off x="4695290" y="981826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 </a:t>
            </a:r>
            <a:r>
              <a:rPr lang="en-US" sz="2400" dirty="0" err="1"/>
              <a:t>বার্লি</a:t>
            </a:r>
            <a:r>
              <a:rPr lang="en-US" sz="2400" dirty="0"/>
              <a:t> 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06FFD9-6E9E-F9E4-A25C-005FEDA7A120}"/>
              </a:ext>
            </a:extLst>
          </p:cNvPr>
          <p:cNvSpPr/>
          <p:nvPr/>
        </p:nvSpPr>
        <p:spPr>
          <a:xfrm>
            <a:off x="5511662" y="5784352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রসুন</a:t>
            </a: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12083B-DBB8-C1FD-C610-6376D9652534}"/>
              </a:ext>
            </a:extLst>
          </p:cNvPr>
          <p:cNvSpPr/>
          <p:nvPr/>
        </p:nvSpPr>
        <p:spPr>
          <a:xfrm>
            <a:off x="1495966" y="4398304"/>
            <a:ext cx="1612614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পেয়াজ</a:t>
            </a:r>
            <a:endParaRPr lang="en-US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7041287-5EFB-FBA5-523E-7A377DE96D89}"/>
              </a:ext>
            </a:extLst>
          </p:cNvPr>
          <p:cNvSpPr/>
          <p:nvPr/>
        </p:nvSpPr>
        <p:spPr>
          <a:xfrm>
            <a:off x="7675223" y="1109609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গম</a:t>
            </a:r>
            <a:endParaRPr lang="en-US" sz="32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357C27-791B-C5CB-C3EE-E5FBCC18F264}"/>
              </a:ext>
            </a:extLst>
          </p:cNvPr>
          <p:cNvSpPr/>
          <p:nvPr/>
        </p:nvSpPr>
        <p:spPr>
          <a:xfrm>
            <a:off x="1381447" y="3018034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যব</a:t>
            </a:r>
            <a:endParaRPr lang="en-US" sz="360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B5F1934-9E1F-41BF-E004-822E6F414A49}"/>
              </a:ext>
            </a:extLst>
          </p:cNvPr>
          <p:cNvSpPr/>
          <p:nvPr/>
        </p:nvSpPr>
        <p:spPr>
          <a:xfrm>
            <a:off x="2100426" y="1568897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/>
              <a:t>ধান</a:t>
            </a:r>
            <a:endParaRPr lang="en-US" sz="32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6F767D8-C968-84FC-85DB-2607645BFA06}"/>
              </a:ext>
            </a:extLst>
          </p:cNvPr>
          <p:cNvSpPr/>
          <p:nvPr/>
        </p:nvSpPr>
        <p:spPr>
          <a:xfrm>
            <a:off x="8903411" y="2897312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কফি</a:t>
            </a:r>
            <a:r>
              <a:rPr lang="en-US" dirty="0"/>
              <a:t>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04B1B40-B6FC-14AE-341A-02B6B410E99A}"/>
              </a:ext>
            </a:extLst>
          </p:cNvPr>
          <p:cNvSpPr/>
          <p:nvPr/>
        </p:nvSpPr>
        <p:spPr>
          <a:xfrm>
            <a:off x="8200917" y="4990674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আলু</a:t>
            </a:r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C83168-CBA3-13BE-0647-DBD2C9A238ED}"/>
              </a:ext>
            </a:extLst>
          </p:cNvPr>
          <p:cNvSpPr/>
          <p:nvPr/>
        </p:nvSpPr>
        <p:spPr>
          <a:xfrm>
            <a:off x="3108580" y="5549972"/>
            <a:ext cx="1160979" cy="8219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/>
              <a:t>চা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79773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15462-97BB-D1A2-EA47-74B3D5DCD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r: 7 Points 3">
            <a:extLst>
              <a:ext uri="{FF2B5EF4-FFF2-40B4-BE49-F238E27FC236}">
                <a16:creationId xmlns:a16="http://schemas.microsoft.com/office/drawing/2014/main" id="{D5CB93C7-03E8-E348-CEF3-02637F22C083}"/>
              </a:ext>
            </a:extLst>
          </p:cNvPr>
          <p:cNvSpPr/>
          <p:nvPr/>
        </p:nvSpPr>
        <p:spPr>
          <a:xfrm>
            <a:off x="2924711" y="2241478"/>
            <a:ext cx="6287783" cy="2847134"/>
          </a:xfrm>
          <a:prstGeom prst="star7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 NikoshBaN"/>
              </a:rPr>
              <a:t>মালয়েশিয়ার</a:t>
            </a:r>
            <a:endParaRPr lang="en-US" sz="3200" b="1" dirty="0">
              <a:solidFill>
                <a:schemeClr val="tx1"/>
              </a:solidFill>
              <a:latin typeface=" NikoshBaN"/>
            </a:endParaRP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 NikoshBaN"/>
              </a:rPr>
              <a:t>প্রধান</a:t>
            </a:r>
            <a:r>
              <a:rPr lang="en-US" sz="3200" b="1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 NikoshBaN"/>
              </a:rPr>
              <a:t>শিল্পসমূহ</a:t>
            </a:r>
            <a:endParaRPr lang="en-US" sz="3200" b="1" dirty="0">
              <a:solidFill>
                <a:srgbClr val="002060"/>
              </a:solidFill>
              <a:latin typeface=" NikoshBaN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62020F0-2B2B-C1A4-3E5C-FFE0A076E461}"/>
              </a:ext>
            </a:extLst>
          </p:cNvPr>
          <p:cNvSpPr/>
          <p:nvPr/>
        </p:nvSpPr>
        <p:spPr>
          <a:xfrm>
            <a:off x="6907658" y="1678969"/>
            <a:ext cx="1753457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ইস্পাত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8E84212-754C-4AF6-2091-F3DE1A9CB64D}"/>
              </a:ext>
            </a:extLst>
          </p:cNvPr>
          <p:cNvSpPr/>
          <p:nvPr/>
        </p:nvSpPr>
        <p:spPr>
          <a:xfrm>
            <a:off x="8883720" y="2155862"/>
            <a:ext cx="1753456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সিমেন্ট</a:t>
            </a:r>
            <a:endParaRPr lang="en-US" sz="2400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45FC406-E007-69A9-E572-BEC37D174316}"/>
              </a:ext>
            </a:extLst>
          </p:cNvPr>
          <p:cNvSpPr/>
          <p:nvPr/>
        </p:nvSpPr>
        <p:spPr>
          <a:xfrm>
            <a:off x="5810036" y="5256943"/>
            <a:ext cx="2871625" cy="75515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রাসায়নিক</a:t>
            </a:r>
            <a:r>
              <a:rPr lang="en-US" sz="2000" dirty="0"/>
              <a:t> </a:t>
            </a:r>
            <a:r>
              <a:rPr lang="en-US" sz="2000" dirty="0" err="1"/>
              <a:t>দ্রব্য</a:t>
            </a:r>
            <a:endParaRPr lang="en-US" sz="20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F0B5E4C-103A-B1A5-67BD-0B41559A48BC}"/>
              </a:ext>
            </a:extLst>
          </p:cNvPr>
          <p:cNvSpPr/>
          <p:nvPr/>
        </p:nvSpPr>
        <p:spPr>
          <a:xfrm>
            <a:off x="2934128" y="4801456"/>
            <a:ext cx="1606193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বিমান</a:t>
            </a:r>
            <a:endParaRPr lang="en-US" sz="2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CA7E00E-EACE-D517-B1B0-6074A6881F82}"/>
              </a:ext>
            </a:extLst>
          </p:cNvPr>
          <p:cNvSpPr/>
          <p:nvPr/>
        </p:nvSpPr>
        <p:spPr>
          <a:xfrm>
            <a:off x="1202076" y="3508625"/>
            <a:ext cx="1606193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জাহাজ</a:t>
            </a:r>
            <a:endParaRPr lang="en-US" sz="2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F8969DE-5997-3AD3-5243-6CDAAD5800E5}"/>
              </a:ext>
            </a:extLst>
          </p:cNvPr>
          <p:cNvSpPr/>
          <p:nvPr/>
        </p:nvSpPr>
        <p:spPr>
          <a:xfrm>
            <a:off x="8681662" y="3966681"/>
            <a:ext cx="1895581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যন্ত্রপাতি</a:t>
            </a:r>
            <a:endParaRPr lang="en-US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3CFA709-E3A9-1459-0C7B-0D2217F47BB3}"/>
              </a:ext>
            </a:extLst>
          </p:cNvPr>
          <p:cNvSpPr/>
          <p:nvPr/>
        </p:nvSpPr>
        <p:spPr>
          <a:xfrm>
            <a:off x="2153292" y="2056544"/>
            <a:ext cx="1426396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800" dirty="0" err="1"/>
              <a:t>সার</a:t>
            </a:r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297E01D-AF4A-A326-EB0B-5AA5ABC20F72}"/>
              </a:ext>
            </a:extLst>
          </p:cNvPr>
          <p:cNvSpPr/>
          <p:nvPr/>
        </p:nvSpPr>
        <p:spPr>
          <a:xfrm>
            <a:off x="4404189" y="1221769"/>
            <a:ext cx="2008597" cy="9144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গাড়ি</a:t>
            </a:r>
            <a:r>
              <a:rPr lang="en-US" sz="2400" dirty="0"/>
              <a:t> </a:t>
            </a:r>
            <a:r>
              <a:rPr lang="en-US" sz="2400" dirty="0" err="1"/>
              <a:t>নির্মাণ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1789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30DB2-9EEA-AB15-F210-5D11113F2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70E38923-456E-1A62-B992-F10F272DFD9F}"/>
              </a:ext>
            </a:extLst>
          </p:cNvPr>
          <p:cNvSpPr/>
          <p:nvPr/>
        </p:nvSpPr>
        <p:spPr>
          <a:xfrm>
            <a:off x="3208166" y="0"/>
            <a:ext cx="5775667" cy="1360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atin typeface=" NikoshBaN"/>
              </a:rPr>
              <a:t>কুইজ</a:t>
            </a:r>
            <a:r>
              <a:rPr lang="en-US" sz="6000" b="1" dirty="0">
                <a:latin typeface=" NikoshBaN"/>
              </a:rPr>
              <a:t> </a:t>
            </a:r>
            <a:r>
              <a:rPr lang="en-US" sz="6000" b="1" dirty="0" err="1">
                <a:latin typeface=" NikoshBaN"/>
              </a:rPr>
              <a:t>প্রশ্ন</a:t>
            </a:r>
            <a:r>
              <a:rPr lang="en-US" sz="6000" b="1" dirty="0">
                <a:latin typeface=" NikoshBaN"/>
              </a:rPr>
              <a:t>-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86D386-43FA-2F03-74F5-7B42D79A20CE}"/>
              </a:ext>
            </a:extLst>
          </p:cNvPr>
          <p:cNvSpPr txBox="1"/>
          <p:nvPr/>
        </p:nvSpPr>
        <p:spPr>
          <a:xfrm>
            <a:off x="537679" y="1851942"/>
            <a:ext cx="1111663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B050"/>
                </a:solidFill>
                <a:latin typeface=" NikoshBaN"/>
              </a:rPr>
              <a:t>১। </a:t>
            </a:r>
            <a:r>
              <a:rPr lang="en-US" sz="4400" b="1" dirty="0" err="1">
                <a:solidFill>
                  <a:srgbClr val="00B050"/>
                </a:solidFill>
                <a:latin typeface=" NikoshBaN"/>
              </a:rPr>
              <a:t>কোরিয়ার</a:t>
            </a:r>
            <a:r>
              <a:rPr lang="en-US" sz="4400" b="1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 NikoshBaN"/>
              </a:rPr>
              <a:t>উত্তর-দক্ষিনের</a:t>
            </a:r>
            <a:r>
              <a:rPr lang="en-US" sz="4400" b="1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 NikoshBaN"/>
              </a:rPr>
              <a:t>দূরত্ব</a:t>
            </a:r>
            <a:r>
              <a:rPr lang="en-US" sz="4400" b="1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B050"/>
                </a:solidFill>
                <a:latin typeface=" NikoshBaN"/>
              </a:rPr>
              <a:t>কত</a:t>
            </a:r>
            <a:r>
              <a:rPr lang="en-US" sz="4400" b="1" dirty="0">
                <a:solidFill>
                  <a:srgbClr val="00B050"/>
                </a:solidFill>
                <a:latin typeface=" NikoshBaN"/>
              </a:rPr>
              <a:t>?</a:t>
            </a:r>
          </a:p>
          <a:p>
            <a:r>
              <a:rPr lang="en-US" sz="4400" b="1" dirty="0">
                <a:latin typeface=" NikoshBaN"/>
              </a:rPr>
              <a:t>২। </a:t>
            </a:r>
            <a:r>
              <a:rPr lang="en-US" sz="4400" b="1" dirty="0" err="1">
                <a:latin typeface=" NikoshBaN"/>
              </a:rPr>
              <a:t>মালয়েশিয়া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কয়টি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প্রদেশ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নিয়ে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গঠিত</a:t>
            </a:r>
            <a:r>
              <a:rPr lang="en-US" sz="4400" b="1" dirty="0">
                <a:latin typeface=" NikoshBaN"/>
              </a:rPr>
              <a:t>? </a:t>
            </a:r>
          </a:p>
          <a:p>
            <a:r>
              <a:rPr lang="en-US" sz="4400" b="1" dirty="0">
                <a:solidFill>
                  <a:srgbClr val="0070C0"/>
                </a:solidFill>
                <a:latin typeface=" NikoshBaN"/>
              </a:rPr>
              <a:t>৩। </a:t>
            </a:r>
            <a:r>
              <a:rPr lang="en-US" sz="4400" b="1" dirty="0" err="1">
                <a:solidFill>
                  <a:srgbClr val="0070C0"/>
                </a:solidFill>
                <a:latin typeface=" NikoshBaN"/>
              </a:rPr>
              <a:t>কোরিয়ায়</a:t>
            </a:r>
            <a:r>
              <a:rPr lang="en-US" sz="44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 NikoshBaN"/>
              </a:rPr>
              <a:t>কত</a:t>
            </a:r>
            <a:r>
              <a:rPr lang="en-US" sz="44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 NikoshBaN"/>
              </a:rPr>
              <a:t>ধরণের</a:t>
            </a:r>
            <a:r>
              <a:rPr lang="en-US" sz="44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 NikoshBaN"/>
              </a:rPr>
              <a:t>ঋতু</a:t>
            </a:r>
            <a:r>
              <a:rPr lang="en-US" sz="44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0070C0"/>
                </a:solidFill>
                <a:latin typeface=" NikoshBaN"/>
              </a:rPr>
              <a:t>বিদ্যমান</a:t>
            </a:r>
            <a:r>
              <a:rPr lang="en-US" sz="4400" b="1" dirty="0">
                <a:solidFill>
                  <a:srgbClr val="0070C0"/>
                </a:solidFill>
                <a:latin typeface=" NikoshBaN"/>
              </a:rPr>
              <a:t>? </a:t>
            </a:r>
          </a:p>
          <a:p>
            <a:r>
              <a:rPr lang="en-US" sz="4400" b="1" dirty="0">
                <a:solidFill>
                  <a:srgbClr val="7030A0"/>
                </a:solidFill>
                <a:latin typeface=" NikoshBaN"/>
              </a:rPr>
              <a:t>৪। </a:t>
            </a:r>
            <a:r>
              <a:rPr lang="en-US" sz="4400" b="1" dirty="0" err="1">
                <a:solidFill>
                  <a:srgbClr val="7030A0"/>
                </a:solidFill>
                <a:latin typeface=" NikoshBaN"/>
              </a:rPr>
              <a:t>কোরিয়ার</a:t>
            </a:r>
            <a:r>
              <a:rPr lang="en-US" sz="4400" b="1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 NikoshBaN"/>
              </a:rPr>
              <a:t>পূর্বদিকে</a:t>
            </a:r>
            <a:r>
              <a:rPr lang="en-US" sz="4400" b="1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 NikoshBaN"/>
              </a:rPr>
              <a:t>কী</a:t>
            </a:r>
            <a:r>
              <a:rPr lang="en-US" sz="4400" b="1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rgbClr val="7030A0"/>
                </a:solidFill>
                <a:latin typeface=" NikoshBaN"/>
              </a:rPr>
              <a:t>রয়েছে</a:t>
            </a:r>
            <a:r>
              <a:rPr lang="en-US" sz="4400" b="1" dirty="0">
                <a:solidFill>
                  <a:srgbClr val="7030A0"/>
                </a:solidFill>
                <a:latin typeface=" NikoshBaN"/>
              </a:rPr>
              <a:t>?  </a:t>
            </a:r>
          </a:p>
          <a:p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 NikoshBaN"/>
              </a:rPr>
              <a:t>৫। </a:t>
            </a:r>
            <a:r>
              <a:rPr lang="en-US" sz="4400" b="1" dirty="0" err="1">
                <a:solidFill>
                  <a:schemeClr val="accent6">
                    <a:lumMod val="75000"/>
                  </a:schemeClr>
                </a:solidFill>
                <a:latin typeface=" NikoshBaN"/>
              </a:rPr>
              <a:t>কুচিং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chemeClr val="accent6">
                    <a:lumMod val="75000"/>
                  </a:schemeClr>
                </a:solidFill>
                <a:latin typeface=" NikoshBaN"/>
              </a:rPr>
              <a:t>কোন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chemeClr val="accent6">
                    <a:lumMod val="75000"/>
                  </a:schemeClr>
                </a:solidFill>
                <a:latin typeface=" NikoshBaN"/>
              </a:rPr>
              <a:t>দেশের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chemeClr val="accent6">
                    <a:lumMod val="75000"/>
                  </a:schemeClr>
                </a:solidFill>
                <a:latin typeface=" NikoshBaN"/>
              </a:rPr>
              <a:t>সমুদ্রবন্দর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latin typeface=" NikoshBaN"/>
              </a:rPr>
              <a:t>?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511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F852D22E-CFF2-7FC1-552A-94A81A91C223}"/>
              </a:ext>
            </a:extLst>
          </p:cNvPr>
          <p:cNvSpPr/>
          <p:nvPr/>
        </p:nvSpPr>
        <p:spPr>
          <a:xfrm>
            <a:off x="2824628" y="0"/>
            <a:ext cx="5433134" cy="1713390"/>
          </a:xfrm>
          <a:prstGeom prst="round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 NikoshBaN"/>
              </a:rPr>
              <a:t>সঠিক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উত্তর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মিলিয়ে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নিই</a:t>
            </a:r>
            <a:r>
              <a:rPr lang="en-US" sz="3600" b="1" dirty="0">
                <a:latin typeface=" NikoshBaN"/>
              </a:rPr>
              <a:t>-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40EAE1-8E33-8DAE-1C78-616FDE64D4E1}"/>
              </a:ext>
            </a:extLst>
          </p:cNvPr>
          <p:cNvSpPr txBox="1"/>
          <p:nvPr/>
        </p:nvSpPr>
        <p:spPr>
          <a:xfrm>
            <a:off x="1503917" y="2162251"/>
            <a:ext cx="606547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FFC000"/>
                </a:solidFill>
                <a:latin typeface=" NikoshBaN"/>
              </a:rPr>
              <a:t>১। ১০০০ </a:t>
            </a:r>
            <a:r>
              <a:rPr lang="en-US" sz="5400" b="1" dirty="0" err="1">
                <a:solidFill>
                  <a:srgbClr val="FFC000"/>
                </a:solidFill>
                <a:latin typeface=" NikoshBaN"/>
              </a:rPr>
              <a:t>কি</a:t>
            </a:r>
            <a:r>
              <a:rPr lang="en-US" sz="5400" b="1" dirty="0">
                <a:solidFill>
                  <a:srgbClr val="FFC000"/>
                </a:solidFill>
                <a:latin typeface=" NikoshBaN"/>
              </a:rPr>
              <a:t>. </a:t>
            </a:r>
            <a:r>
              <a:rPr lang="en-US" sz="5400" b="1" dirty="0" err="1">
                <a:solidFill>
                  <a:srgbClr val="FFC000"/>
                </a:solidFill>
                <a:latin typeface=" NikoshBaN"/>
              </a:rPr>
              <a:t>মি</a:t>
            </a:r>
            <a:r>
              <a:rPr lang="en-US" sz="5400" b="1" dirty="0">
                <a:solidFill>
                  <a:srgbClr val="FFC000"/>
                </a:solidFill>
                <a:latin typeface=" NikoshBaN"/>
              </a:rPr>
              <a:t>.</a:t>
            </a:r>
          </a:p>
          <a:p>
            <a:r>
              <a:rPr lang="en-US" sz="5400" b="1" dirty="0">
                <a:solidFill>
                  <a:srgbClr val="92D050"/>
                </a:solidFill>
                <a:latin typeface=" NikoshBaN"/>
              </a:rPr>
              <a:t>২। ১৫ </a:t>
            </a:r>
            <a:r>
              <a:rPr lang="en-US" sz="5400" b="1" dirty="0" err="1">
                <a:solidFill>
                  <a:srgbClr val="92D050"/>
                </a:solidFill>
                <a:latin typeface=" NikoshBaN"/>
              </a:rPr>
              <a:t>টি</a:t>
            </a:r>
            <a:endParaRPr lang="en-US" sz="5400" b="1" dirty="0">
              <a:solidFill>
                <a:srgbClr val="92D050"/>
              </a:solidFill>
              <a:latin typeface=" NikoshBaN"/>
            </a:endParaRPr>
          </a:p>
          <a:p>
            <a:r>
              <a:rPr lang="en-US" sz="5400" b="1" dirty="0">
                <a:latin typeface=" NikoshBaN"/>
              </a:rPr>
              <a:t>৩। ৪ </a:t>
            </a:r>
            <a:r>
              <a:rPr lang="en-US" sz="5400" b="1" dirty="0" err="1">
                <a:latin typeface=" NikoshBaN"/>
              </a:rPr>
              <a:t>ধরণের</a:t>
            </a:r>
            <a:endParaRPr lang="en-US" sz="5400" b="1" dirty="0">
              <a:latin typeface=" NikoshBaN"/>
            </a:endParaRPr>
          </a:p>
          <a:p>
            <a:r>
              <a:rPr lang="en-US" sz="5400" b="1" dirty="0">
                <a:solidFill>
                  <a:srgbClr val="0070C0"/>
                </a:solidFill>
                <a:latin typeface=" NikoshBaN"/>
              </a:rPr>
              <a:t>৪। </a:t>
            </a:r>
            <a:r>
              <a:rPr lang="en-US" sz="5400" b="1" dirty="0" err="1">
                <a:solidFill>
                  <a:srgbClr val="0070C0"/>
                </a:solidFill>
                <a:latin typeface=" NikoshBaN"/>
              </a:rPr>
              <a:t>জাপান</a:t>
            </a:r>
            <a:r>
              <a:rPr lang="en-US" sz="54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5400" b="1" dirty="0" err="1">
                <a:solidFill>
                  <a:srgbClr val="0070C0"/>
                </a:solidFill>
                <a:latin typeface=" NikoshBaN"/>
              </a:rPr>
              <a:t>সাগর</a:t>
            </a:r>
            <a:endParaRPr lang="en-US" sz="5400" b="1" dirty="0">
              <a:solidFill>
                <a:srgbClr val="0070C0"/>
              </a:solidFill>
              <a:latin typeface=" NikoshBaN"/>
            </a:endParaRPr>
          </a:p>
          <a:p>
            <a:r>
              <a:rPr lang="en-US" sz="5400" b="1" dirty="0">
                <a:solidFill>
                  <a:srgbClr val="7030A0"/>
                </a:solidFill>
                <a:latin typeface=" NikoshBaN"/>
              </a:rPr>
              <a:t>৫। </a:t>
            </a:r>
            <a:r>
              <a:rPr lang="en-US" sz="5400" b="1" dirty="0" err="1">
                <a:solidFill>
                  <a:srgbClr val="7030A0"/>
                </a:solidFill>
                <a:latin typeface=" NikoshBaN"/>
              </a:rPr>
              <a:t>মালয়েশিয়া</a:t>
            </a:r>
            <a:endParaRPr lang="en-US" sz="5400" b="1" dirty="0">
              <a:solidFill>
                <a:srgbClr val="7030A0"/>
              </a:solidFill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87921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use.png">
            <a:extLst>
              <a:ext uri="{FF2B5EF4-FFF2-40B4-BE49-F238E27FC236}">
                <a16:creationId xmlns:a16="http://schemas.microsoft.com/office/drawing/2014/main" id="{FCFBFB40-92CA-4FF4-CDDD-1D545768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" y="113915"/>
            <a:ext cx="5730479" cy="3688997"/>
          </a:xfrm>
          <a:prstGeom prst="rect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</p:pic>
      <p:sp>
        <p:nvSpPr>
          <p:cNvPr id="5" name="Oval Callout 5">
            <a:extLst>
              <a:ext uri="{FF2B5EF4-FFF2-40B4-BE49-F238E27FC236}">
                <a16:creationId xmlns:a16="http://schemas.microsoft.com/office/drawing/2014/main" id="{B69E2518-BEE2-3BEE-4A45-881DD1CF2B44}"/>
              </a:ext>
            </a:extLst>
          </p:cNvPr>
          <p:cNvSpPr/>
          <p:nvPr/>
        </p:nvSpPr>
        <p:spPr>
          <a:xfrm>
            <a:off x="6901543" y="468087"/>
            <a:ext cx="4780173" cy="1883228"/>
          </a:xfrm>
          <a:prstGeom prst="wedgeEllipseCallout">
            <a:avLst>
              <a:gd name="adj1" fmla="val -114883"/>
              <a:gd name="adj2" fmla="val 105780"/>
            </a:avLst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chemeClr val="tx1"/>
                </a:solidFill>
                <a:latin typeface=" NikoshBaN"/>
              </a:rPr>
              <a:t>বাড়ির</a:t>
            </a:r>
            <a:r>
              <a:rPr lang="en-US" sz="44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 NikoshBaN"/>
              </a:rPr>
              <a:t>কাজ</a:t>
            </a:r>
            <a:r>
              <a:rPr lang="en-US" sz="4400" b="1" dirty="0">
                <a:solidFill>
                  <a:schemeClr val="tx1"/>
                </a:solidFill>
                <a:latin typeface=" NikoshBaN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B17EF-AF96-B69A-4135-4147A5B260B5}"/>
              </a:ext>
            </a:extLst>
          </p:cNvPr>
          <p:cNvSpPr/>
          <p:nvPr/>
        </p:nvSpPr>
        <p:spPr>
          <a:xfrm>
            <a:off x="80682" y="5130310"/>
            <a:ext cx="12030636" cy="163285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FFFF00"/>
                </a:solidFill>
              </a:rPr>
              <a:t>বাংলাদেশের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সাথে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মালয়েশিয়ার</a:t>
            </a:r>
            <a:r>
              <a:rPr lang="en-US" sz="5400" dirty="0">
                <a:solidFill>
                  <a:srgbClr val="FFFF00"/>
                </a:solidFill>
              </a:rPr>
              <a:t>  </a:t>
            </a:r>
            <a:r>
              <a:rPr lang="en-US" sz="5400" dirty="0" err="1">
                <a:solidFill>
                  <a:srgbClr val="FFFF00"/>
                </a:solidFill>
              </a:rPr>
              <a:t>অর্থনৈতিক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সম্পর্ক</a:t>
            </a:r>
            <a:r>
              <a:rPr lang="en-US" sz="5400" dirty="0">
                <a:solidFill>
                  <a:srgbClr val="FFFF00"/>
                </a:solidFill>
              </a:rPr>
              <a:t> </a:t>
            </a:r>
            <a:r>
              <a:rPr lang="en-US" sz="5400" dirty="0" err="1">
                <a:solidFill>
                  <a:srgbClr val="FFFF00"/>
                </a:solidFill>
              </a:rPr>
              <a:t>কেমন</a:t>
            </a:r>
            <a:r>
              <a:rPr lang="en-US" sz="5400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7F03FD8-4F74-8E39-813C-12BEE12C7196}"/>
              </a:ext>
            </a:extLst>
          </p:cNvPr>
          <p:cNvSpPr/>
          <p:nvPr/>
        </p:nvSpPr>
        <p:spPr>
          <a:xfrm>
            <a:off x="80682" y="0"/>
            <a:ext cx="12030636" cy="6858000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3652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DE2B7B-CD64-9F5A-791A-EE14554B94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" y="0"/>
            <a:ext cx="12180812" cy="685799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4050C3E-95AC-2E62-E636-370CB9D69537}"/>
              </a:ext>
            </a:extLst>
          </p:cNvPr>
          <p:cNvSpPr/>
          <p:nvPr/>
        </p:nvSpPr>
        <p:spPr>
          <a:xfrm>
            <a:off x="1654140" y="1828800"/>
            <a:ext cx="9051533" cy="245387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b="1" dirty="0" err="1">
                <a:solidFill>
                  <a:srgbClr val="FF0000"/>
                </a:solidFill>
                <a:latin typeface=" NikoshBaN"/>
              </a:rPr>
              <a:t>ধন্যবাদ</a:t>
            </a:r>
            <a:endParaRPr lang="en-US" sz="11500" b="1" dirty="0">
              <a:solidFill>
                <a:srgbClr val="FF0000"/>
              </a:solidFill>
              <a:latin typeface=" NikoshBaN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042A015B-7AB1-0B01-23B6-6EDB05815602}"/>
              </a:ext>
            </a:extLst>
          </p:cNvPr>
          <p:cNvSpPr/>
          <p:nvPr/>
        </p:nvSpPr>
        <p:spPr>
          <a:xfrm>
            <a:off x="1654139" y="1828799"/>
            <a:ext cx="9051533" cy="2453875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solidFill>
                  <a:srgbClr val="7030A0"/>
                </a:solidFill>
              </a:rPr>
              <a:t>ধ</a:t>
            </a:r>
            <a:r>
              <a:rPr lang="en-US" sz="13800" b="1" dirty="0" err="1">
                <a:solidFill>
                  <a:schemeClr val="bg1"/>
                </a:solidFill>
              </a:rPr>
              <a:t>ন্য</a:t>
            </a:r>
            <a:r>
              <a:rPr lang="en-US" sz="13800" b="1" dirty="0" err="1">
                <a:solidFill>
                  <a:srgbClr val="FF0000"/>
                </a:solidFill>
              </a:rPr>
              <a:t>বা</a:t>
            </a:r>
            <a:r>
              <a:rPr lang="en-US" sz="13800" b="1" dirty="0" err="1">
                <a:solidFill>
                  <a:srgbClr val="FFFF00"/>
                </a:solidFill>
              </a:rPr>
              <a:t>দ</a:t>
            </a:r>
            <a:endParaRPr lang="en-US" sz="13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3331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2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7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2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365</Words>
  <Application>Microsoft Office PowerPoint</Application>
  <PresentationFormat>Widescreen</PresentationFormat>
  <Paragraphs>109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 NikoshBaN</vt:lpstr>
      <vt:lpstr>Arial</vt:lpstr>
      <vt:lpstr>Calibri</vt:lpstr>
      <vt:lpstr>Calibri Light</vt:lpstr>
      <vt:lpstr>NikoshBAN</vt:lpstr>
      <vt:lpstr>Office Theme</vt:lpstr>
      <vt:lpstr>PowerPoint Presentation</vt:lpstr>
      <vt:lpstr>                          শিক্ষক পরিচিতি</vt:lpstr>
      <vt:lpstr>      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TAMIM ABDULLAH</dc:creator>
  <cp:lastModifiedBy>TAMIM ABDULLAH</cp:lastModifiedBy>
  <cp:revision>15</cp:revision>
  <dcterms:created xsi:type="dcterms:W3CDTF">2025-10-05T03:35:04Z</dcterms:created>
  <dcterms:modified xsi:type="dcterms:W3CDTF">2026-09-16T11:02:44Z</dcterms:modified>
</cp:coreProperties>
</file>