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70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3" d="100"/>
          <a:sy n="63" d="100"/>
        </p:scale>
        <p:origin x="-126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3720" y="1219200"/>
            <a:ext cx="547116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 err="1" smtClean="0">
                <a:latin typeface="ArhialkhanOMJ" pitchFamily="2" charset="0"/>
                <a:cs typeface="ArhialkhanOMJ" pitchFamily="2" charset="0"/>
              </a:rPr>
              <a:t>স্বাগতম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965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6080" y="495925"/>
            <a:ext cx="54711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err="1" smtClean="0">
                <a:latin typeface="ArhialkhanOMJ" pitchFamily="2" charset="0"/>
                <a:cs typeface="ArhialkhanOMJ" pitchFamily="2" charset="0"/>
              </a:rPr>
              <a:t>পরিচিতি</a:t>
            </a:r>
            <a:endParaRPr lang="en-US" sz="8800" b="1" dirty="0" smtClean="0">
              <a:latin typeface="ArhialkhanOMJ" pitchFamily="2" charset="0"/>
              <a:cs typeface="ArhialkhanOMJ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0520" y="2941320"/>
            <a:ext cx="598932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মোঃ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গাউসুল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হক</a:t>
            </a:r>
            <a:endParaRPr lang="en-US" sz="3200" dirty="0" smtClean="0">
              <a:latin typeface="ArhialkhanOMJ" pitchFamily="2" charset="0"/>
              <a:cs typeface="ArhialkhanOMJ" pitchFamily="2" charset="0"/>
            </a:endParaRPr>
          </a:p>
          <a:p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সিনিয়র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শিক্ষক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</a:p>
          <a:p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কালিকাপুর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চৌকুনী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বহুমুখী</a:t>
            </a:r>
            <a:r>
              <a:rPr lang="en-US" sz="3200" dirty="0">
                <a:latin typeface="ArhialkhanOMJ" pitchFamily="2" charset="0"/>
                <a:cs typeface="ArhialkhanOMJ" pitchFamily="2" charset="0"/>
              </a:rPr>
              <a:t>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মাধ্যমিক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বিদ্যালয়</a:t>
            </a:r>
            <a:endParaRPr lang="en-US" sz="3200" dirty="0" smtClean="0">
              <a:latin typeface="ArhialkhanOMJ" pitchFamily="2" charset="0"/>
              <a:cs typeface="ArhialkhanOMJ" pitchFamily="2" charset="0"/>
            </a:endParaRPr>
          </a:p>
          <a:p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কয়রা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,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খুলনা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endParaRPr lang="en-US" sz="3200" dirty="0">
              <a:latin typeface="ArhialkhanOMJ" pitchFamily="2" charset="0"/>
              <a:cs typeface="ArhialkhanO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22920" y="2926080"/>
            <a:ext cx="3672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শ্রেনিঃ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৭ম</a:t>
            </a:r>
          </a:p>
          <a:p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বিষয়ঃ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আইসিটি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</a:p>
          <a:p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পাঠঃ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আউটপুট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, </a:t>
            </a:r>
            <a:r>
              <a:rPr lang="en-US" sz="3200" dirty="0" err="1" smtClean="0">
                <a:latin typeface="ArhialkhanOMJ" pitchFamily="2" charset="0"/>
                <a:cs typeface="ArhialkhanOMJ" pitchFamily="2" charset="0"/>
              </a:rPr>
              <a:t>ইনপুট</a:t>
            </a:r>
            <a:r>
              <a:rPr lang="en-US" sz="3200" dirty="0" smtClean="0">
                <a:latin typeface="ArhialkhanOMJ" pitchFamily="2" charset="0"/>
                <a:cs typeface="ArhialkhanOMJ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9523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6680" y="76200"/>
            <a:ext cx="12070080" cy="6451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34025" y="741937"/>
            <a:ext cx="7580947" cy="6849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sz="4000" b="1" i="0" u="none" dirty="0" err="1">
                <a:solidFill>
                  <a:srgbClr val="38BDF8"/>
                </a:solidFill>
                <a:latin typeface="Goudy Old Style" pitchFamily="18" charset="0"/>
              </a:rPr>
              <a:t>ইনপুট</a:t>
            </a:r>
            <a:r>
              <a:rPr sz="4000" b="1" i="0" u="none" dirty="0">
                <a:solidFill>
                  <a:srgbClr val="38BDF8"/>
                </a:solidFill>
                <a:latin typeface="Goudy Old Style" pitchFamily="18" charset="0"/>
              </a:rPr>
              <a:t> ও </a:t>
            </a:r>
            <a:r>
              <a:rPr sz="4000" b="1" i="0" u="none" dirty="0" err="1">
                <a:solidFill>
                  <a:srgbClr val="38BDF8"/>
                </a:solidFill>
                <a:latin typeface="Goudy Old Style" pitchFamily="18" charset="0"/>
              </a:rPr>
              <a:t>আউটপুট</a:t>
            </a:r>
            <a:r>
              <a:rPr sz="4000" b="1" i="0" u="none" dirty="0">
                <a:solidFill>
                  <a:srgbClr val="38BDF8"/>
                </a:solidFill>
                <a:latin typeface="Goudy Old Style" pitchFamily="18" charset="0"/>
              </a:rPr>
              <a:t> </a:t>
            </a:r>
            <a:r>
              <a:rPr sz="4000" b="1" i="0" u="none" dirty="0" err="1">
                <a:solidFill>
                  <a:srgbClr val="38BDF8"/>
                </a:solidFill>
                <a:latin typeface="Goudy Old Style" pitchFamily="18" charset="0"/>
              </a:rPr>
              <a:t>এর</a:t>
            </a:r>
            <a:r>
              <a:rPr sz="4000" b="1" i="0" u="none" dirty="0">
                <a:solidFill>
                  <a:srgbClr val="38BDF8"/>
                </a:solidFill>
                <a:latin typeface="Goudy Old Style" pitchFamily="18" charset="0"/>
              </a:rPr>
              <a:t> </a:t>
            </a:r>
            <a:r>
              <a:rPr sz="4000" b="1" i="0" u="none" dirty="0" err="1">
                <a:solidFill>
                  <a:srgbClr val="38BDF8"/>
                </a:solidFill>
                <a:latin typeface="Goudy Old Style" pitchFamily="18" charset="0"/>
              </a:rPr>
              <a:t>পরিচিতি</a:t>
            </a:r>
            <a:endParaRPr sz="4000" b="1" i="0" u="none" dirty="0">
              <a:solidFill>
                <a:srgbClr val="38BDF8"/>
              </a:solidFill>
              <a:latin typeface="Goudy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76435" y="2349728"/>
            <a:ext cx="7096125" cy="7598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4000" b="0" i="0" u="none" dirty="0" err="1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কম্পিউটার</a:t>
            </a:r>
            <a:r>
              <a:rPr sz="4000" b="0" i="0" u="none" dirty="0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 </a:t>
            </a:r>
            <a:r>
              <a:rPr sz="4000" b="0" i="0" u="none" dirty="0" err="1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ডিভাইসসমূহের</a:t>
            </a:r>
            <a:r>
              <a:rPr sz="4000" b="0" i="0" u="none" dirty="0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 </a:t>
            </a:r>
            <a:r>
              <a:rPr sz="4000" b="0" i="0" u="none" dirty="0" err="1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পরিচিতি</a:t>
            </a:r>
            <a:r>
              <a:rPr sz="4000" b="0" i="0" u="none" dirty="0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, </a:t>
            </a:r>
            <a:r>
              <a:rPr sz="4000" b="0" i="0" u="none" dirty="0" err="1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কাজ</a:t>
            </a:r>
            <a:r>
              <a:rPr sz="4000" b="0" i="0" u="none" dirty="0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 </a:t>
            </a:r>
            <a:r>
              <a:rPr sz="4000" b="0" i="0" u="none" dirty="0" err="1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এবং</a:t>
            </a:r>
            <a:r>
              <a:rPr sz="4000" b="0" i="0" u="none" dirty="0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 </a:t>
            </a:r>
            <a:r>
              <a:rPr sz="4000" b="0" i="0" u="none" dirty="0" err="1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এদের</a:t>
            </a:r>
            <a:r>
              <a:rPr sz="4000" b="0" i="0" u="none" dirty="0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 </a:t>
            </a:r>
            <a:r>
              <a:rPr sz="4000" b="0" i="0" u="none" dirty="0" err="1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মধ্যকার</a:t>
            </a:r>
            <a:r>
              <a:rPr sz="4000" b="0" i="0" u="none" dirty="0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 </a:t>
            </a:r>
            <a:r>
              <a:rPr sz="4000" b="0" i="0" u="none" dirty="0" err="1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পার্থক্য</a:t>
            </a:r>
            <a:r>
              <a:rPr sz="4000" b="0" i="0" u="none" dirty="0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 </a:t>
            </a:r>
            <a:r>
              <a:rPr sz="4000" b="0" i="0" u="none" dirty="0" err="1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সহজ</a:t>
            </a:r>
            <a:r>
              <a:rPr sz="4000" b="0" i="0" u="none" dirty="0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 </a:t>
            </a:r>
            <a:r>
              <a:rPr sz="4000" b="0" i="0" u="none" dirty="0" err="1">
                <a:solidFill>
                  <a:srgbClr val="CBD5E1"/>
                </a:solidFill>
                <a:latin typeface="KarnaphuliOMJ" pitchFamily="2" charset="0"/>
                <a:cs typeface="KarnaphuliOMJ" pitchFamily="2" charset="0"/>
              </a:rPr>
              <a:t>আলোচনা</a:t>
            </a:r>
            <a:endParaRPr sz="4000" b="0" i="0" u="none" dirty="0">
              <a:solidFill>
                <a:srgbClr val="CBD5E1"/>
              </a:solidFill>
              <a:latin typeface="KarnaphuliOMJ" pitchFamily="2" charset="0"/>
              <a:cs typeface="KarnaphuliOMJ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1550" y="2919412"/>
            <a:ext cx="10648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ইনপুট ডিভাইস: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ইনপুট ডিভাইস কাকে বলে তা বলতে ও চিহ্নিত করতে পারবে।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1550" y="3395662"/>
            <a:ext cx="10648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আউটপুট ডিভাইস: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বিভিন্ন প্রকার আউটপুট ডিভাইসের নাম ও কাজ ব্যাখ্যা করতে পারবে।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1550" y="3871912"/>
            <a:ext cx="10648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পার্থক্য নির্ণয়: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ইনপুট ও আউটপুট ডিভাইসের মধ্যকার মূল পার্থক্যসমূহ অনুধাবন করতে পারবে।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550" y="4348162"/>
            <a:ext cx="10648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ব্যবহারিক প্রয়োগ: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দৈনন্দিন জীবনে কম্পিউটার ডিভাইসের সঠিক ব্যবহার ও গুরুত্ব বিশ্লেষণ করতে পারবে।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952750"/>
            <a:ext cx="209550" cy="2190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429000"/>
            <a:ext cx="209550" cy="2190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905250"/>
            <a:ext cx="209550" cy="2190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381500"/>
            <a:ext cx="209550" cy="2190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476250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পাঠ শেষে শিক্ষার্থীরা জানতে পারবে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1104900"/>
            <a:ext cx="110490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62162"/>
            <a:ext cx="5334000" cy="3619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2071687"/>
            <a:ext cx="5314950" cy="36004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550" y="2062162"/>
            <a:ext cx="4933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কীবোর্ড ও মাউস দিয়ে আমরা কম্পিউটারে কী কাজ করি?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550" y="2538412"/>
            <a:ext cx="4933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কম্পিউটারের প্রক্রিয়াকৃত ফলাফল আমরা কোথায় দেখতে পাই?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3014662"/>
            <a:ext cx="49339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পাশের চিত্রে প্রদর্শিত কোন ডিভাইসটি তথ্য প্রদান করে এবং কোনটি ফলাফল দেখায়?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095500"/>
            <a:ext cx="209550" cy="2190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571750"/>
            <a:ext cx="209550" cy="2190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048000"/>
            <a:ext cx="209550" cy="2190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476250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পূর্বজ্ঞান যাচাই (ছবি দেখে চিন্তা করো)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1104900"/>
            <a:ext cx="110490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571500"/>
            <a:ext cx="560070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আজকের পাঠ ঘোষণা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200150"/>
            <a:ext cx="53340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457325"/>
            <a:ext cx="560070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369A1"/>
                </a:solidFill>
                <a:latin typeface="Hind Siliguri SemiBold"/>
              </a:rPr>
              <a:t>ইনপুট ও আউটপুট ডিভাইসের পরিচিতি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1943100"/>
            <a:ext cx="53340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কম্পিউটারকে কার্যকরভাবে পরিচালনা করার জন্য এবং আমাদের দেওয়া তথ্য প্রক্রিয়াজাত করে সঠিক ফলাফল পাওয়ার ক্ষেত্রে ইনপুট ও আউটপুট ডিভাইস অত্যন্ত গুরুত্বপূর্ণ ভূমিকা পালন করে।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2880270"/>
            <a:ext cx="53340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আজকের ক্লাসে আমরা ইনপুট ও আউটপুট যন্ত্রাংশের কাজ, ধরন এবং এদের পারস্পরিক সংযোগ সম্পর্কে বিস্তারিত শিখবো।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62162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2062162"/>
            <a:ext cx="53340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সংজ্ঞা: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যেসকল যন্ত্রাংশের মাধ্যমে কম্পিউটারে উপাত্ত (Data) ও নির্দেশাবলী প্রদান করা হয়, সেগুলোকে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ইনপুট ডিভাইস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বলে।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683" y="1028640"/>
            <a:ext cx="6033452" cy="4907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1550" y="2753617"/>
            <a:ext cx="4933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কীবোর্ড: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বর্ণ ও সংখ্যা টাইপ করে তথ্য দেওয়ার প্রধান মাধ্যম।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3229867"/>
            <a:ext cx="4933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মাউস: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স্ক্রিনে নির্দেশ প্রদান ও সিলেক্ট করার পয়েন্টার।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3706117"/>
            <a:ext cx="4933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স্ক্যানার: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যেকোনো কাগজ বা ছবি ডিজিটাল করার যন্ত্র।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50" y="4182367"/>
            <a:ext cx="4933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মাইক্রোফোন: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ভয়েস বা শব্দ ইনপুট দেওয়ার জন্য ব্যবহৃত হয়।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786955"/>
            <a:ext cx="238125" cy="2190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263205"/>
            <a:ext cx="161925" cy="2190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739455"/>
            <a:ext cx="209550" cy="2190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215705"/>
            <a:ext cx="161925" cy="2190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1500" y="476250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ইনপুট ডিভাইস (Input Devices)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500" y="1104900"/>
            <a:ext cx="110490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62162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2062162"/>
            <a:ext cx="53340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334155"/>
                </a:solidFill>
                <a:latin typeface="Hind Siliguri"/>
              </a:rPr>
              <a:t>সংজ্ঞা: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কম্পিউটারে ইনপুটকৃত উপাত্ত প্রক্রিয়াকরণের পর যে যন্ত্রের মাধ্যমে ফলাফল প্রদর্শিত হয়, তাকে </a:t>
            </a:r>
            <a:r>
              <a:rPr sz="1350" b="1" i="0" u="none">
                <a:solidFill>
                  <a:srgbClr val="334155"/>
                </a:solidFill>
                <a:latin typeface="Hind Siliguri"/>
              </a:rPr>
              <a:t>আউটপুট ডিভাইস</a:t>
            </a:r>
            <a:r>
              <a:rPr sz="1350" b="0" i="0" u="none">
                <a:solidFill>
                  <a:srgbClr val="334155"/>
                </a:solidFill>
                <a:latin typeface="Hind Siliguri"/>
              </a:rPr>
              <a:t> বলে।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25" y="899160"/>
            <a:ext cx="5314950" cy="5074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1550" y="2753617"/>
            <a:ext cx="4933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মনিটর: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ফলাফল স্ক্রিনে ভিজ্যুয়ালি প্রদর্শনের প্রধান ডিভাইস।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3229867"/>
            <a:ext cx="4933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প্রিন্টার: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ডিজিটাল ফলাফল কাগজে স্থায়ীভাবে ছাপানোর যন্ত্র।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3706117"/>
            <a:ext cx="4933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স্পিকার: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যেকোনো ধরণের শব্দ বা অডিও শোনার মাধ্যম।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550" y="4182367"/>
            <a:ext cx="4933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Hind Siliguri"/>
              </a:rPr>
              <a:t>প্রজেক্টর:</a:t>
            </a:r>
            <a:r>
              <a:rPr sz="1500" b="0" i="0" u="none">
                <a:solidFill>
                  <a:srgbClr val="334155"/>
                </a:solidFill>
                <a:latin typeface="Hind Siliguri"/>
              </a:rPr>
              <a:t> বড় পর্দায় বা দেয়ালে ছবি ও ভিডিও প্রদর্শনের জন্য।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786955"/>
            <a:ext cx="238125" cy="2190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263205"/>
            <a:ext cx="209550" cy="2190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739455"/>
            <a:ext cx="266700" cy="2190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215705"/>
            <a:ext cx="238125" cy="2190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1500" y="476250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আউটপুট ডিভাইস (Output Devices)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500" y="1104900"/>
            <a:ext cx="110490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76487"/>
            <a:ext cx="11049000" cy="2990850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81025" y="2386012"/>
          <a:ext cx="11029949" cy="297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7232"/>
                <a:gridCol w="4592538"/>
                <a:gridCol w="4530179"/>
              </a:tblGrid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1425" b="0" i="0" u="none">
                          <a:solidFill>
                            <a:srgbClr val="F8FAFC"/>
                          </a:solidFill>
                          <a:latin typeface="Hind Siliguri SemiBold"/>
                        </a:rPr>
                        <a:t>তুলনার বিষয়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>
                          <a:solidFill>
                            <a:srgbClr val="F8FAFC"/>
                          </a:solidFill>
                          <a:latin typeface="Hind Siliguri SemiBold"/>
                        </a:rPr>
                        <a:t>ইনপুট ডিভাইস (Input Device)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25" b="0" i="0" u="none">
                          <a:solidFill>
                            <a:srgbClr val="F8FAFC"/>
                          </a:solidFill>
                          <a:latin typeface="Hind Siliguri SemiBold"/>
                        </a:rPr>
                        <a:t>আউটপুট ডিভাইস (Output Device)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00000"/>
                          </a:solidFill>
                          <a:latin typeface="Hind Siliguri"/>
                        </a:rPr>
                        <a:t>মূল কাজ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Hind Siliguri"/>
                        </a:rPr>
                        <a:t>কম্পিউটারে ডাটা ও প্রয়োজনীয় নির্দেশ পাঠানো।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Hind Siliguri"/>
                        </a:rPr>
                        <a:t>প্রক্রিয়াকরণের পর চূড়ান্ত ফলাফল প্রদর্শন করা।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00000"/>
                          </a:solidFill>
                          <a:latin typeface="Hind Siliguri"/>
                        </a:rPr>
                        <a:t>উপাত্তের প্রবাহ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Hind Siliguri"/>
                        </a:rPr>
                        <a:t>ব্যবহারকারী থেকে কম্পিউটারের দিকে প্রবাহিত হয়।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Hind Siliguri"/>
                        </a:rPr>
                        <a:t>কম্পিউটার থেকে ব্যবহারকারীর দিকে প্রবাহিত হয়।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00000"/>
                          </a:solidFill>
                          <a:latin typeface="Hind Siliguri"/>
                        </a:rPr>
                        <a:t>কার্যক্রমের সময়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Hind Siliguri"/>
                        </a:rPr>
                        <a:t>প্রসেসিং বা প্রক্রিয়াকরণের পূর্বে কাজ করে।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Hind Siliguri"/>
                        </a:rPr>
                        <a:t>প্রসেসিং সম্পূর্ণ হওয়ার পরে কাজ করে।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00000"/>
                          </a:solidFill>
                          <a:latin typeface="Hind Siliguri"/>
                        </a:rPr>
                        <a:t>বাস্তব উদাহরণ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Hind Siliguri"/>
                        </a:rPr>
                        <a:t>কীবোর্ড, মাউস, স্ক্যানার, মাইক্রোফোন।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000000"/>
                          </a:solidFill>
                          <a:latin typeface="Hind Siliguri"/>
                        </a:rPr>
                        <a:t>মনিটর, প্রিন্টার, স্পিকার, প্রজেক্টর।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81025" y="2981325"/>
            <a:ext cx="19072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488257" y="2981325"/>
            <a:ext cx="459253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080795" y="2981325"/>
            <a:ext cx="45301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81025" y="3571875"/>
            <a:ext cx="19072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2488257" y="3571875"/>
            <a:ext cx="459253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080795" y="3571875"/>
            <a:ext cx="45301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81025" y="4162425"/>
            <a:ext cx="19072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488257" y="4162425"/>
            <a:ext cx="459253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080795" y="4162425"/>
            <a:ext cx="45301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81025" y="4752975"/>
            <a:ext cx="19072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2488257" y="4752975"/>
            <a:ext cx="459253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080795" y="4752975"/>
            <a:ext cx="45301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81025" y="5343525"/>
            <a:ext cx="190723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488257" y="5343525"/>
            <a:ext cx="459253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080795" y="5343525"/>
            <a:ext cx="453017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71500" y="476250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ইনপুট ও আউটপুট ডিভাইসের পার্থক্য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1500" y="1104900"/>
            <a:ext cx="110490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983259"/>
            <a:ext cx="5334000" cy="177730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983259"/>
            <a:ext cx="5334000" cy="17773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5825" y="3297584"/>
            <a:ext cx="4940617" cy="371475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369A1"/>
                </a:solidFill>
                <a:latin typeface="Hind Siliguri SemiBold"/>
              </a:rPr>
              <a:t>প্রশ্ন 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5825" y="3783359"/>
            <a:ext cx="47053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৪টি জনপ্রিয় ইনপুট ডিভাইসের নাম লেখো এবং টাইপিংয়ের কাজে সবচেয়ে বেশি ব্যবহৃত ডিভাইস কোনটি তা উল্লেখ করো।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00825" y="3297584"/>
            <a:ext cx="4940617" cy="371475"/>
          </a:xfrm>
          <a:prstGeom prst="rect">
            <a:avLst/>
          </a:prstGeom>
          <a:noFill/>
        </p:spPr>
        <p:txBody>
          <a:bodyPr wrap="square" lIns="22860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369A1"/>
                </a:solidFill>
                <a:latin typeface="Hind Siliguri SemiBold"/>
              </a:rPr>
              <a:t>প্রশ্ন 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00825" y="3783359"/>
            <a:ext cx="47053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তোমার বিদ্যালয়ের তথ্য ও যোগাযোগ প্রযুক্তি ল্যাবে ব্যবহৃত হয় এমন ২টি আউটপুট ডিভাইসের নাম ও তাদের কাজ লেখো।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825" y="3354734"/>
            <a:ext cx="228600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0825" y="3354734"/>
            <a:ext cx="228600" cy="228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476250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একক কাজ (সময়: ৫ মিনিট)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1104900"/>
            <a:ext cx="110490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22190"/>
            <a:ext cx="3530649" cy="269929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49" y="2522190"/>
            <a:ext cx="3530649" cy="269929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999" y="2522190"/>
            <a:ext cx="3530649" cy="269929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725" y="2798415"/>
            <a:ext cx="533400" cy="53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7725" y="3522315"/>
            <a:ext cx="3127109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369A1"/>
                </a:solidFill>
                <a:latin typeface="Hind Siliguri SemiBold"/>
              </a:rPr>
              <a:t>দল - ক (পদ্মা)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4008090"/>
            <a:ext cx="2978199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"ইনপুট ডিভাইস ছাড়া কম্পিউটার সম্পূর্ণ অচল" — এই বক্তব্যটির সপক্ষে ২টি যুক্তি খাতায় উপস্থাপন করো।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6974" y="2798415"/>
            <a:ext cx="533400" cy="533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06974" y="3522315"/>
            <a:ext cx="3127109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369A1"/>
                </a:solidFill>
                <a:latin typeface="Hind Siliguri SemiBold"/>
              </a:rPr>
              <a:t>দল - খ (মেঘনা)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6974" y="4008090"/>
            <a:ext cx="2978199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"আউটপুট ডিভাইস না থাকলে কম্পিউটার থেকে ফলাফল পাওয়া অসম্ভব" — বিস্তারিত ব্যাখ্যা করো।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66224" y="2798415"/>
            <a:ext cx="533400" cy="533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66224" y="3522315"/>
            <a:ext cx="3127109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369A1"/>
                </a:solidFill>
                <a:latin typeface="Hind Siliguri SemiBold"/>
              </a:rPr>
              <a:t>দল - গ (যমুনা)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224" y="4008090"/>
            <a:ext cx="2978199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এমন ২টি ডিভাইসের তালিকা তৈরি করো যা একই সাথে ইনপুট ও আউটপুট উভয় হিসেবে কাজ করে (যেমন: টাচস্ক্রিন)।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7737" y="2931765"/>
            <a:ext cx="333375" cy="2667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6987" y="2931765"/>
            <a:ext cx="333375" cy="2667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66236" y="2931765"/>
            <a:ext cx="333375" cy="2667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476250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দলীয় কাজ (সময়: ১০ মিনিট)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" y="1104900"/>
            <a:ext cx="110490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76525"/>
            <a:ext cx="5334000" cy="2171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1525" y="3067050"/>
            <a:ext cx="4933950" cy="952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7500"/>
              </a:lnSpc>
            </a:pPr>
            <a:r>
              <a:rPr sz="7500" b="1" i="0" u="none">
                <a:solidFill>
                  <a:srgbClr val="0284C7"/>
                </a:solidFill>
                <a:latin typeface="Poppins"/>
              </a:rPr>
              <a:t>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1525" y="4114800"/>
            <a:ext cx="493395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369A1"/>
                </a:solidFill>
                <a:latin typeface="Hind Siliguri"/>
              </a:rPr>
              <a:t>টি মূল্যায়ন প্রশ্ন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2676525"/>
            <a:ext cx="560070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369A1"/>
                </a:solidFill>
                <a:latin typeface="Hind Siliguri SemiBold"/>
              </a:rPr>
              <a:t>ঝটপট উত্তর দাও: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86550" y="3162300"/>
            <a:ext cx="4933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১. ছাপানো কোনো ছবি কম্পিউটারে নিতে কোন ইনপুট ডিভাইস লাগে?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86550" y="3638550"/>
            <a:ext cx="4933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২. মনিটর কী ধরণের ডিভাইস এবং এর কাজ কী?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86550" y="4114800"/>
            <a:ext cx="4933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৩. শব্দ ইনপুট দেওয়ার জন্য আমরা কোন যন্ত্র ব্যবহার করি?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86550" y="4591050"/>
            <a:ext cx="4933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Hind Siliguri"/>
              </a:rPr>
              <a:t>৪. ওএমআর (OMR) কোন জাতীয় ডিভাইস?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476250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মূল্যায়ন (সংক্ষিপ্ত উত্তর দাও)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1104900"/>
            <a:ext cx="110490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846040"/>
            <a:ext cx="5334000" cy="205159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846040"/>
            <a:ext cx="5334000" cy="20515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5825" y="3160365"/>
            <a:ext cx="4940617" cy="371475"/>
          </a:xfrm>
          <a:prstGeom prst="rect">
            <a:avLst/>
          </a:prstGeom>
          <a:noFill/>
        </p:spPr>
        <p:txBody>
          <a:bodyPr wrap="square" lIns="257175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369A1"/>
                </a:solidFill>
                <a:latin typeface="Hind Siliguri SemiBold"/>
              </a:rPr>
              <a:t>প্রশ্ন ১: ছক তৈরি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5825" y="3646140"/>
            <a:ext cx="470535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তোমার নিজের বাড়িতে বা আশপাশে দেখা যায় এমন ১০টি কম্পিউটার যন্ত্রাংশের একটি তালিকা তৈরি করে ইনপুট ও আউটপুট শ্রেণিতে ভাগ করে খাতায় লিখে আনবে।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00825" y="3160365"/>
            <a:ext cx="4940617" cy="371475"/>
          </a:xfrm>
          <a:prstGeom prst="rect">
            <a:avLst/>
          </a:prstGeom>
          <a:noFill/>
        </p:spPr>
        <p:txBody>
          <a:bodyPr wrap="square" lIns="257175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0369A1"/>
                </a:solidFill>
                <a:latin typeface="Hind Siliguri SemiBold"/>
              </a:rPr>
              <a:t>প্রশ্ন ২: বিশ্লেষণমূলক প্রশ্ন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00825" y="3646140"/>
            <a:ext cx="470535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0" i="0" u="none">
                <a:solidFill>
                  <a:srgbClr val="334155"/>
                </a:solidFill>
                <a:latin typeface="Hind Siliguri"/>
              </a:rPr>
              <a:t>"শিক্ষাক্ষেত্রে ও দৈনন্দিন জীবনে ইনপুট ও আউটপুট ডিভাইসের ব্যবহার" শিরোনামে ১০ লাইনের একটি সংক্ষিপ্ত অনুচ্ছেদ লিখে আনবে।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825" y="3217515"/>
            <a:ext cx="257175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0825" y="3217515"/>
            <a:ext cx="257175" cy="228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476250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বাড়ীর কাজ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1104900"/>
            <a:ext cx="110490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28775" y="2307133"/>
            <a:ext cx="8934450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628775" y="3091904"/>
            <a:ext cx="8934450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628775" y="3876675"/>
            <a:ext cx="8934450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628775" y="3082379"/>
            <a:ext cx="89344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628775" y="3082379"/>
            <a:ext cx="89344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628775" y="3867150"/>
            <a:ext cx="89344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628775" y="3867150"/>
            <a:ext cx="89344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628775" y="4651920"/>
            <a:ext cx="89344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628775" y="4651920"/>
            <a:ext cx="89344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775" y="2456557"/>
            <a:ext cx="857250" cy="476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24150" y="2450008"/>
            <a:ext cx="7839075" cy="1980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975" b="0" i="0" u="none">
                <a:solidFill>
                  <a:srgbClr val="000000"/>
                </a:solidFill>
                <a:latin typeface="Hind Siliguri"/>
              </a:rPr>
              <a:t>https://i.ytimg.com/vi/DW7m6czuHA8/maxresdefault.jpg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24150" y="2695723"/>
            <a:ext cx="7839075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000000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www.youtube.com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8775" y="3241327"/>
            <a:ext cx="857250" cy="476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24150" y="3234779"/>
            <a:ext cx="7839075" cy="1980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975" b="0" i="0" u="none">
                <a:solidFill>
                  <a:srgbClr val="000000"/>
                </a:solidFill>
                <a:latin typeface="Hind Siliguri"/>
              </a:rPr>
              <a:t>https://www.vocabineer.com/wp-content/uploads/2025/08/Computer-Parts-Names.png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24150" y="3480494"/>
            <a:ext cx="7839075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000000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www.vocabineer.com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8775" y="4026098"/>
            <a:ext cx="857250" cy="47625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724150" y="4019550"/>
            <a:ext cx="7839075" cy="1980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975" b="0" i="0" u="none">
                <a:solidFill>
                  <a:srgbClr val="000000"/>
                </a:solidFill>
                <a:latin typeface="Hind Siliguri"/>
              </a:rPr>
              <a:t>https://img.magnific.com/premium-vector/input-output-storage-devices-keyboard-mouse-joystick-scanner-web-camera-microphone_872756-59.jpg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24150" y="4265265"/>
            <a:ext cx="7839075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000000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www.magnific.com</a:t>
            </a: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8775" y="4810869"/>
            <a:ext cx="857250" cy="4762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724150" y="4804320"/>
            <a:ext cx="7839075" cy="1980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60"/>
              </a:lnSpc>
            </a:pPr>
            <a:r>
              <a:rPr sz="975" b="0" i="0" u="none">
                <a:solidFill>
                  <a:srgbClr val="000000"/>
                </a:solidFill>
                <a:latin typeface="Hind Siliguri"/>
              </a:rPr>
              <a:t>http://images.assetsdelivery.com/compings_v2/lakmaljz/lakmaljz1903/lakmaljz190300036.jpg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24150" y="5050035"/>
            <a:ext cx="7839075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000000"/>
                </a:solidFill>
                <a:latin typeface="Hind Siliguri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Hind Siliguri"/>
              </a:rPr>
              <a:t>www.everypixel.com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1500" y="476250"/>
            <a:ext cx="11601450" cy="581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Image Sources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71500" y="1104900"/>
            <a:ext cx="11049000" cy="2857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1375410"/>
            <a:ext cx="1160145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400" b="1" i="0" u="none" dirty="0" err="1" smtClean="0">
                <a:solidFill>
                  <a:srgbClr val="0284C7"/>
                </a:solidFill>
                <a:latin typeface="Hind Siliguri"/>
              </a:rPr>
              <a:t>ধন্যবাদ</a:t>
            </a:r>
            <a:endParaRPr sz="5400" b="1" i="0" u="none" dirty="0">
              <a:solidFill>
                <a:srgbClr val="0284C7"/>
              </a:solidFill>
              <a:latin typeface="Hind Siligu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684</Words>
  <Application>Microsoft Office PowerPoint</Application>
  <PresentationFormat>Custom</PresentationFormat>
  <Paragraphs>87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GAUS</dc:creator>
  <dc:description>generated using python-pptx</dc:description>
  <cp:lastModifiedBy>GAUS</cp:lastModifiedBy>
  <cp:revision>8</cp:revision>
  <dcterms:created xsi:type="dcterms:W3CDTF">2013-01-27T09:14:16Z</dcterms:created>
  <dcterms:modified xsi:type="dcterms:W3CDTF">2026-09-16T01:55:17Z</dcterms:modified>
</cp:coreProperties>
</file>