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7" r:id="rId2"/>
    <p:sldId id="258" r:id="rId3"/>
    <p:sldId id="259" r:id="rId4"/>
    <p:sldId id="260" r:id="rId5"/>
    <p:sldId id="261" r:id="rId6"/>
    <p:sldId id="278" r:id="rId7"/>
    <p:sldId id="27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6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73CDB-60A0-4A0A-8BE9-888F9FD0A196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96388-44E7-4AA6-84E6-EB7B1A853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96388-44E7-4AA6-84E6-EB7B1A853B8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96388-44E7-4AA6-84E6-EB7B1A853B8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96388-44E7-4AA6-84E6-EB7B1A853B8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DE3BF-DE14-4047-83A2-582AEB38E05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10659-706B-4957-B726-E7D3975BA4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7882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905000" y="1295400"/>
            <a:ext cx="5814097" cy="4191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7880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524000" y="1219200"/>
            <a:ext cx="6172200" cy="4267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ounded Rectangle 3"/>
          <p:cNvSpPr/>
          <p:nvPr/>
        </p:nvSpPr>
        <p:spPr>
          <a:xfrm>
            <a:off x="2514600" y="0"/>
            <a:ext cx="4267200" cy="1295400"/>
          </a:xfrm>
          <a:prstGeom prst="roundRect">
            <a:avLst/>
          </a:prstGeom>
          <a:solidFill>
            <a:srgbClr val="002060"/>
          </a:solidFill>
          <a:ln w="762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7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67000"/>
            <a:ext cx="3810000" cy="28623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শ্রেণি-১ম</a:t>
            </a:r>
            <a:endParaRPr lang="en-US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বিষয়-প্রাথমিক গণিত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2362200"/>
            <a:ext cx="4800600" cy="3416320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অধ্যায়-১৩</a:t>
            </a:r>
          </a:p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শিরোনাম-প্যাটার্ন</a:t>
            </a:r>
          </a:p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পাঠ-১</a:t>
            </a:r>
          </a:p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পাঠ্যপুস্তকের পৃষ্ঠাঃ৮৬</a:t>
            </a:r>
            <a:endParaRPr lang="en-US" sz="5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Screenshot (466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1295400"/>
            <a:ext cx="304800" cy="46482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286000" y="0"/>
            <a:ext cx="4343400" cy="923330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C000"/>
                </a:solidFill>
                <a:latin typeface="NikoshBAN"/>
              </a:rPr>
              <a:t>শিখনফল</a:t>
            </a:r>
            <a:endParaRPr lang="en-US" sz="5400" dirty="0">
              <a:solidFill>
                <a:srgbClr val="FFC000"/>
              </a:solidFill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990600"/>
            <a:ext cx="655320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পাঠ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0" y="1066800"/>
            <a:ext cx="9144000" cy="6553200"/>
          </a:xfrm>
          <a:prstGeom prst="horizontalScroll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১.৬.১ বিভিন্নরকম প্যাটার্ন অনুযায়ী সংখ্যা লিখতে ও শনাক্ত করতে পারবে</a:t>
            </a:r>
            <a:r>
              <a:rPr lang="en-US" sz="32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১.৬.২ বিভিন্নরকম প্যাটার্নের যৌক্তিকতা প্রদান করতে পারবে</a:t>
            </a:r>
            <a:r>
              <a:rPr lang="en-US" sz="32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৬.৬.২ আগ্রহের সঙ্গে বিভিন্ন জ্যামিতিক আকৃতি দিয়ে নতুন প্যাটার্ন তৈরি করতে পারবে</a:t>
            </a:r>
            <a:r>
              <a:rPr lang="en-US" sz="32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৬.৬.৩ তৈরিকৃত প্যাটার্নের যৌক্তিকতা উপস্থাপন করতে পারবে</a:t>
            </a:r>
            <a:r>
              <a:rPr lang="en-US" sz="32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286000" y="0"/>
            <a:ext cx="4724400" cy="11079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যাচা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0" y="914400"/>
            <a:ext cx="9372600" cy="63246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2395478"/>
            <a:ext cx="7924800" cy="3139321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তোমরা কি কখনো এমন কিছু দেখেছ,যা একই নিয়মে বারবার সাজানো</a:t>
            </a:r>
            <a:r>
              <a:rPr lang="en-US" sz="6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7889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0" y="0"/>
            <a:ext cx="9144000" cy="2895600"/>
          </a:xfrm>
          <a:prstGeom prst="rect">
            <a:avLst/>
          </a:prstGeom>
          <a:solidFill>
            <a:srgbClr val="00B050"/>
          </a:solidFill>
          <a:ln w="76200">
            <a:solidFill>
              <a:srgbClr val="00B050"/>
            </a:solidFill>
          </a:ln>
        </p:spPr>
      </p:pic>
      <p:sp>
        <p:nvSpPr>
          <p:cNvPr id="4" name="Horizontal Scroll 3"/>
          <p:cNvSpPr/>
          <p:nvPr/>
        </p:nvSpPr>
        <p:spPr>
          <a:xfrm>
            <a:off x="0" y="2514600"/>
            <a:ext cx="9372600" cy="4724400"/>
          </a:xfrm>
          <a:prstGeom prst="horizontalScroll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“এই ছবিতে  লক্ষ্য করো পাতা ও জবা ফুল একটি নির্দিষ্ট  নিয়মে সাজানো হয়েছে</a:t>
            </a:r>
            <a:r>
              <a:rPr lang="en-US" sz="36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5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এভাবে নিয়ম মেনে সাজানোকে কী বলা হয়,তা আজ আমরা শিখব</a:t>
            </a:r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5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”</a:t>
            </a:r>
            <a:endParaRPr lang="en-US" sz="54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752600" y="1"/>
            <a:ext cx="58674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8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5257800"/>
            <a:ext cx="38100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প্যাটার্ন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295400" y="2057400"/>
            <a:ext cx="6781800" cy="2743200"/>
          </a:xfrm>
          <a:prstGeom prst="ellipse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1000047919.jpg"/>
          <p:cNvPicPr>
            <a:picLocks noChangeAspect="1"/>
          </p:cNvPicPr>
          <p:nvPr/>
        </p:nvPicPr>
        <p:blipFill>
          <a:blip r:embed="rId4" cstate="print">
            <a:lum bright="-20000"/>
          </a:blip>
          <a:stretch>
            <a:fillRect/>
          </a:stretch>
        </p:blipFill>
        <p:spPr>
          <a:xfrm>
            <a:off x="1295400" y="2514600"/>
            <a:ext cx="3352800" cy="1828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1000047871.jpg"/>
          <p:cNvPicPr>
            <a:picLocks noChangeAspect="1"/>
          </p:cNvPicPr>
          <p:nvPr/>
        </p:nvPicPr>
        <p:blipFill>
          <a:blip r:embed="rId5" cstate="print">
            <a:lum bright="-20000"/>
          </a:blip>
          <a:stretch>
            <a:fillRect/>
          </a:stretch>
        </p:blipFill>
        <p:spPr>
          <a:xfrm>
            <a:off x="4724400" y="2590800"/>
            <a:ext cx="3276600" cy="173732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62000" y="4419600"/>
            <a:ext cx="7924800" cy="2308324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-ছবিতে কি কোনো ধরনের মিল দেখতে পাচ্ছো ?</a:t>
            </a:r>
            <a:endParaRPr lang="en-US" sz="4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47875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304800" y="228600"/>
            <a:ext cx="8382000" cy="403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7871.jpg"/>
          <p:cNvPicPr>
            <a:picLocks noChangeAspect="1"/>
          </p:cNvPicPr>
          <p:nvPr/>
        </p:nvPicPr>
        <p:blipFill>
          <a:blip r:embed="rId3">
            <a:lum bright="-20000"/>
          </a:blip>
          <a:srcRect l="5000" t="-51740" r="12500"/>
          <a:stretch>
            <a:fillRect/>
          </a:stretch>
        </p:blipFill>
        <p:spPr>
          <a:xfrm>
            <a:off x="0" y="0"/>
            <a:ext cx="8686800" cy="2667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2000" y="2743200"/>
            <a:ext cx="7924800" cy="1569660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-এখানে কী মিল আছে?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00047871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0" y="4419600"/>
            <a:ext cx="9144000" cy="14478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62000" y="5943600"/>
            <a:ext cx="79248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-তাহলে এর পরে কী হবে?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Horizontal Scroll 2"/>
          <p:cNvSpPr/>
          <p:nvPr/>
        </p:nvSpPr>
        <p:spPr>
          <a:xfrm>
            <a:off x="0" y="-685800"/>
            <a:ext cx="9372600" cy="58674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“তাহলে আমরা বুঝতে পারলাম,কোনো বস্তু,সংখ্যা,নকশা বা আকৃতিকে একটি নির্দিষ্ট নিয়মে বা ধারাবাহিকতা বজায় রেখে  যখন বারবার সাজানো হয় ,তখন তাকে প্যাটার্ন বলে</a:t>
            </a:r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”</a:t>
            </a:r>
            <a:endParaRPr lang="en-US" sz="48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eft-Right Arrow 3"/>
          <p:cNvSpPr/>
          <p:nvPr/>
        </p:nvSpPr>
        <p:spPr>
          <a:xfrm>
            <a:off x="0" y="4495800"/>
            <a:ext cx="9144000" cy="2590800"/>
          </a:xfrm>
          <a:prstGeom prst="leftRightArrow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343400" y="4419600"/>
            <a:ext cx="685800" cy="685800"/>
          </a:xfrm>
          <a:prstGeom prst="downArrow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1000047889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914400" y="5257800"/>
            <a:ext cx="7391400" cy="1066800"/>
          </a:xfrm>
          <a:prstGeom prst="rect">
            <a:avLst/>
          </a:prstGeom>
          <a:solidFill>
            <a:srgbClr val="00B050"/>
          </a:solidFill>
          <a:ln w="76200">
            <a:solidFill>
              <a:srgbClr val="00B05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1913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057400" y="0"/>
            <a:ext cx="5791200" cy="132343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0"/>
            <a:ext cx="2133600" cy="1295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Horizontal Scroll 8"/>
          <p:cNvSpPr/>
          <p:nvPr/>
        </p:nvSpPr>
        <p:spPr>
          <a:xfrm>
            <a:off x="0" y="1066800"/>
            <a:ext cx="9372600" cy="20574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জোড়ায় নিচের প্যাটার্নগুলো পর্যবেক্ষণ করো</a:t>
            </a:r>
          </a:p>
          <a:p>
            <a:pPr algn="ctr"/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এবং পরবর্তী রং ও আকৃতি কী হবে তা নির্ণয় করো</a:t>
            </a:r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1000047924.png"/>
          <p:cNvPicPr>
            <a:picLocks noChangeAspect="1"/>
          </p:cNvPicPr>
          <p:nvPr/>
        </p:nvPicPr>
        <p:blipFill>
          <a:blip r:embed="rId4">
            <a:lum bright="-20000"/>
          </a:blip>
          <a:stretch>
            <a:fillRect/>
          </a:stretch>
        </p:blipFill>
        <p:spPr>
          <a:xfrm>
            <a:off x="533400" y="3505200"/>
            <a:ext cx="8153400" cy="1219200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sp>
        <p:nvSpPr>
          <p:cNvPr id="13" name="Down Arrow 12"/>
          <p:cNvSpPr/>
          <p:nvPr/>
        </p:nvSpPr>
        <p:spPr>
          <a:xfrm>
            <a:off x="4114800" y="2819400"/>
            <a:ext cx="685800" cy="609600"/>
          </a:xfrm>
          <a:prstGeom prst="downArrow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1000047927.jpg"/>
          <p:cNvPicPr>
            <a:picLocks noChangeAspect="1"/>
          </p:cNvPicPr>
          <p:nvPr/>
        </p:nvPicPr>
        <p:blipFill>
          <a:blip r:embed="rId5">
            <a:lum bright="-20000"/>
          </a:blip>
          <a:stretch>
            <a:fillRect/>
          </a:stretch>
        </p:blipFill>
        <p:spPr>
          <a:xfrm>
            <a:off x="609600" y="4876800"/>
            <a:ext cx="8077200" cy="19812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981200" y="0"/>
            <a:ext cx="50292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0"/>
            <a:ext cx="1905000" cy="1278602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4267200"/>
            <a:ext cx="9144000" cy="2585323"/>
          </a:xfrm>
          <a:prstGeom prst="rect">
            <a:avLst/>
          </a:prstGeom>
          <a:solidFill>
            <a:srgbClr val="7030A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প্রতিটি দলকে যে রঙিন কাগজের ত্রিভুজ ও চতুর্ভুজ দেওয়া হয়েছে সেগুলো ব্যবহার করে একটি প্যাটার্ন তৈরি করো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00047870.jpg"/>
          <p:cNvPicPr>
            <a:picLocks noChangeAspect="1"/>
          </p:cNvPicPr>
          <p:nvPr/>
        </p:nvPicPr>
        <p:blipFill>
          <a:blip r:embed="rId4">
            <a:lum bright="-20000"/>
          </a:blip>
          <a:srcRect l="32098"/>
          <a:stretch>
            <a:fillRect/>
          </a:stretch>
        </p:blipFill>
        <p:spPr>
          <a:xfrm>
            <a:off x="1295400" y="1371600"/>
            <a:ext cx="6705600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133600" y="35004"/>
            <a:ext cx="4267200" cy="1107996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err="1" smtClean="0">
                <a:solidFill>
                  <a:srgbClr val="FFFF00"/>
                </a:solidFill>
              </a:rPr>
              <a:t>মূল্যায়ন</a:t>
            </a:r>
            <a:endParaRPr lang="en-US" sz="660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86000"/>
            <a:ext cx="9144000" cy="144655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 ব্যাটের পর একটি বল সাজানো হলো</a:t>
            </a:r>
            <a:r>
              <a:rPr lang="en-US" sz="3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এরপর কী হবে?</a:t>
            </a:r>
            <a:endParaRPr lang="en-US" sz="44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19200"/>
            <a:ext cx="7620000" cy="101566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নিচের প্রশ্নগুলোর উত্তর দাও</a:t>
            </a:r>
            <a:r>
              <a:rPr lang="en-US" sz="4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0" y="3352800"/>
            <a:ext cx="9372600" cy="20574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নিচের সংখ্যার প্যাটার্নটি পর্যবেক্ষণ করো</a:t>
            </a:r>
          </a:p>
          <a:p>
            <a:pPr algn="r"/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এবং পরবর্তী সংখ্যা কী হবে তা নির্ণয় করে লেখো</a:t>
            </a:r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1000048287.png"/>
          <p:cNvPicPr>
            <a:picLocks noChangeAspect="1"/>
          </p:cNvPicPr>
          <p:nvPr/>
        </p:nvPicPr>
        <p:blipFill>
          <a:blip r:embed="rId4">
            <a:lum bright="-20000"/>
          </a:blip>
          <a:stretch>
            <a:fillRect/>
          </a:stretch>
        </p:blipFill>
        <p:spPr>
          <a:xfrm>
            <a:off x="1066800" y="5257800"/>
            <a:ext cx="6781800" cy="16002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33400" y="152400"/>
            <a:ext cx="8153400" cy="1323439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নিরাময়মূলক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42494.jpg"/>
          <p:cNvPicPr>
            <a:picLocks noChangeAspect="1"/>
          </p:cNvPicPr>
          <p:nvPr/>
        </p:nvPicPr>
        <p:blipFill>
          <a:blip r:embed="rId4">
            <a:lum bright="-10000"/>
          </a:blip>
          <a:stretch>
            <a:fillRect/>
          </a:stretch>
        </p:blipFill>
        <p:spPr>
          <a:xfrm>
            <a:off x="762000" y="1524000"/>
            <a:ext cx="7848600" cy="25146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3962400"/>
            <a:ext cx="9144000" cy="3046988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প্যাটার্নের নিয়ম বুঝতে পারেনি তাদের সহজ উদাহরণ ও উপকরণের মাধ্যমে পুনরায় ধারণা প্রদান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অনুশীলনের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533400" y="0"/>
            <a:ext cx="81534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সারসংক্ষেপ</a:t>
            </a:r>
            <a:endParaRPr lang="en-US" sz="8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0" y="1752600"/>
            <a:ext cx="9144000" cy="1219200"/>
          </a:xfrm>
          <a:prstGeom prst="verticalScroll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শিখলাম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0" y="2667000"/>
            <a:ext cx="9144000" cy="4419600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থেকে আমরা ছবি,সংখ্যা ও আকৃতি দেখে প্যাটার্নের নিয়ম সম্পর্কে  শিখেছি এবং নিজেরা প্যাটার্ন তৈরি করতে পেরেছি</a:t>
            </a:r>
            <a:r>
              <a:rPr lang="en-US" sz="4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057400" y="0"/>
            <a:ext cx="49530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752600"/>
            <a:ext cx="5638800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Horizontal Scroll 4"/>
          <p:cNvSpPr/>
          <p:nvPr/>
        </p:nvSpPr>
        <p:spPr>
          <a:xfrm>
            <a:off x="381000" y="3962400"/>
            <a:ext cx="8763000" cy="28956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তোমার বাড়ি থেকে একটি নির্দিষ্ট নিয়মে সাজানো কোনো জিনিস বা আকৃতির অর্থাৎ একটি প্যাটার্নের ছবি এঁকে আনবে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787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788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219200"/>
            <a:ext cx="6629400" cy="47520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307</Words>
  <Application>Microsoft Office PowerPoint</Application>
  <PresentationFormat>On-screen Show (4:3)</PresentationFormat>
  <Paragraphs>44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MAKSUDA</dc:creator>
  <cp:lastModifiedBy>MAKSUDA</cp:lastModifiedBy>
  <cp:revision>186</cp:revision>
  <dcterms:created xsi:type="dcterms:W3CDTF">2026-09-11T13:24:24Z</dcterms:created>
  <dcterms:modified xsi:type="dcterms:W3CDTF">2026-09-16T14:40:35Z</dcterms:modified>
</cp:coreProperties>
</file>