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image" Target="../media/image-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image" Target="../media/image-7-18.png"/><Relationship Id="rId19" Type="http://schemas.openxmlformats.org/officeDocument/2006/relationships/image" Target="../media/image-7-19.png"/><Relationship Id="rId20" Type="http://schemas.openxmlformats.org/officeDocument/2006/relationships/image" Target="../media/image-7-20.pn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image" Target="../media/image-11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8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4132064"/>
            <a:ext cx="10972800" cy="1592461"/>
          </a:xfrm>
          <a:prstGeom prst="rect">
            <a:avLst/>
          </a:prstGeom>
          <a:ln/>
          <a:effectLst>
            <a:outerShdw sx="100000" sy="100000" kx="0" ky="0" algn="bl" rotWithShape="0" blurRad="228600" dist="38100" dir="5400000">
              <a:srgbClr val="000000">
                <a:alpha val="60000"/>
              </a:srgbClr>
            </a:outerShdw>
          </a:effectLst>
        </p:spPr>
        <p:txBody>
          <a:bodyPr wrap="none" lIns="0" tIns="0" rIns="0" bIns="0" rtlCol="0" anchor="t"/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6600" b="1" spc="-132" kern="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 শিখি</a:t>
            </a:r>
            <a:endParaRPr lang="en-US" sz="6600" dirty="0"/>
          </a:p>
          <a:p>
            <a:pPr algn="l" indent="0" marL="0">
              <a:lnSpc>
                <a:spcPts val="6600"/>
              </a:lnSpc>
              <a:buNone/>
            </a:pPr>
            <a:r>
              <a:rPr lang="en-US" sz="6600" b="1" spc="-132" kern="0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মজা করে!</a:t>
            </a:r>
            <a:endParaRPr lang="en-US" sz="66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895975"/>
            <a:ext cx="1540073" cy="428625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771525" y="5991225"/>
            <a:ext cx="1216223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চতুর্থ শ্রেণি | গণিত</a:t>
            </a:r>
            <a:endParaRPr lang="en-US" sz="13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073" y="5895975"/>
            <a:ext cx="1116062" cy="428625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2463998" y="5991225"/>
            <a:ext cx="792212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অধ্যায়: গুণ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8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76250"/>
            <a:ext cx="11125200" cy="5256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90"/>
              </a:lnSpc>
              <a:buNone/>
            </a:pPr>
            <a:r>
              <a:rPr lang="en-US" sz="3900" b="1" spc="-98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আজ আমরা কী শিখব?</a:t>
            </a:r>
            <a:endParaRPr lang="en-US" sz="390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1106686"/>
            <a:ext cx="11125200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50"/>
              </a:spcBef>
              <a:buNone/>
            </a:pPr>
            <a:r>
              <a:rPr lang="en-US" sz="1200" dirty="0">
                <a:solidFill>
                  <a:srgbClr val="E7ECF2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 অধ্যায়ের ৬টি গুরুত্বপূর্ণ বিষয় — এক নজরে</a:t>
            </a:r>
            <a:endParaRPr lang="en-US" sz="1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630561"/>
            <a:ext cx="5457825" cy="885825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830586"/>
            <a:ext cx="419100" cy="4191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86569" y="1906786"/>
            <a:ext cx="256431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304925" y="1859161"/>
            <a:ext cx="1797695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spcAft>
                <a:spcPts val="300"/>
              </a:spcAft>
              <a:buNone/>
            </a:pPr>
            <a:r>
              <a:rPr lang="en-US" sz="1500" b="1" spc="-22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গুণ কী এবং কেন শিখব?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304925" y="2116336"/>
            <a:ext cx="1797695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58554E">
                    <a:alpha val="7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যোগের সংক্ষিপ্ত রূপ কেন গুণ</a:t>
            </a:r>
            <a:endParaRPr lang="en-US" sz="1125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775" y="1630561"/>
            <a:ext cx="5457825" cy="88582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30586"/>
            <a:ext cx="419100" cy="41910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6553944" y="1906786"/>
            <a:ext cx="256431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6972300" y="1859161"/>
            <a:ext cx="1561207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spcAft>
                <a:spcPts val="300"/>
              </a:spcAft>
              <a:buNone/>
            </a:pPr>
            <a:r>
              <a:rPr lang="en-US" sz="1500" b="1" spc="-22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গুণের অংশ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6972300" y="2116336"/>
            <a:ext cx="1561207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58554E">
                    <a:alpha val="7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গুণ্য, গুণক, গুণফল চিনবো</a:t>
            </a:r>
            <a:endParaRPr lang="en-US" sz="1125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687836"/>
            <a:ext cx="5457825" cy="885825"/>
          </a:xfrm>
          <a:prstGeom prst="rect">
            <a:avLst/>
          </a:prstGeom>
        </p:spPr>
      </p:pic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425" y="2887861"/>
            <a:ext cx="419100" cy="419100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886569" y="2964061"/>
            <a:ext cx="256431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৩</a:t>
            </a:r>
            <a:endParaRPr lang="en-US" sz="1500" dirty="0"/>
          </a:p>
        </p:txBody>
      </p:sp>
      <p:sp>
        <p:nvSpPr>
          <p:cNvPr id="17" name="Text 9"/>
          <p:cNvSpPr txBox="1"/>
          <p:nvPr/>
        </p:nvSpPr>
        <p:spPr>
          <a:xfrm>
            <a:off x="1304925" y="2916436"/>
            <a:ext cx="1602135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spcAft>
                <a:spcPts val="300"/>
              </a:spcAft>
              <a:buNone/>
            </a:pPr>
            <a:r>
              <a:rPr lang="en-US" sz="1500" b="1" spc="-22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গুণের বৈশিষ্ট্য ও নিয়ম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1304925" y="3173611"/>
            <a:ext cx="1602135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58554E">
                    <a:alpha val="7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০ ও ১-এর মজার নিয়ম</a:t>
            </a:r>
            <a:endParaRPr lang="en-US" sz="1125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0775" y="2687836"/>
            <a:ext cx="5457825" cy="885825"/>
          </a:xfrm>
          <a:prstGeom prst="rect">
            <a:avLst/>
          </a:prstGeom>
        </p:spPr>
      </p:pic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2887861"/>
            <a:ext cx="419100" cy="41910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6553944" y="2964061"/>
            <a:ext cx="256431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৪</a:t>
            </a:r>
            <a:endParaRPr lang="en-US" sz="1500" dirty="0"/>
          </a:p>
        </p:txBody>
      </p:sp>
      <p:sp>
        <p:nvSpPr>
          <p:cNvPr id="22" name="Text 12"/>
          <p:cNvSpPr txBox="1"/>
          <p:nvPr/>
        </p:nvSpPr>
        <p:spPr>
          <a:xfrm>
            <a:off x="6972300" y="2916436"/>
            <a:ext cx="1706612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spcAft>
                <a:spcPts val="300"/>
              </a:spcAft>
              <a:buNone/>
            </a:pPr>
            <a:r>
              <a:rPr lang="en-US" sz="1500" b="1" spc="-22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২, ৩ অঙ্কের সংখ্যার গুণ</a:t>
            </a:r>
            <a:endParaRPr lang="en-US" sz="1500" dirty="0"/>
          </a:p>
        </p:txBody>
      </p:sp>
      <p:sp>
        <p:nvSpPr>
          <p:cNvPr id="23" name="Text 13"/>
          <p:cNvSpPr txBox="1"/>
          <p:nvPr/>
        </p:nvSpPr>
        <p:spPr>
          <a:xfrm>
            <a:off x="6972300" y="3173611"/>
            <a:ext cx="1706612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58554E">
                    <a:alpha val="7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ধাপে ধাপে হাতে-কলমে</a:t>
            </a:r>
            <a:endParaRPr lang="en-US" sz="1125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3745111"/>
            <a:ext cx="5457825" cy="885825"/>
          </a:xfrm>
          <a:prstGeom prst="rect">
            <a:avLst/>
          </a:prstGeom>
        </p:spPr>
      </p:pic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425" y="3945136"/>
            <a:ext cx="419100" cy="419100"/>
          </a:xfrm>
          <a:prstGeom prst="rect">
            <a:avLst/>
          </a:prstGeom>
        </p:spPr>
      </p:pic>
      <p:sp>
        <p:nvSpPr>
          <p:cNvPr id="26" name="Text 14"/>
          <p:cNvSpPr txBox="1"/>
          <p:nvPr/>
        </p:nvSpPr>
        <p:spPr>
          <a:xfrm>
            <a:off x="886569" y="4021336"/>
            <a:ext cx="256431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৫</a:t>
            </a:r>
            <a:endParaRPr lang="en-US" sz="1500" dirty="0"/>
          </a:p>
        </p:txBody>
      </p:sp>
      <p:sp>
        <p:nvSpPr>
          <p:cNvPr id="27" name="Text 15"/>
          <p:cNvSpPr txBox="1"/>
          <p:nvPr/>
        </p:nvSpPr>
        <p:spPr>
          <a:xfrm>
            <a:off x="1304925" y="3973711"/>
            <a:ext cx="2011412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spcAft>
                <a:spcPts val="300"/>
              </a:spcAft>
              <a:buNone/>
            </a:pPr>
            <a:r>
              <a:rPr lang="en-US" sz="1500" b="1" spc="-22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বাস্তব জীবনে গুণের ব্যবহার</a:t>
            </a:r>
            <a:endParaRPr lang="en-US" sz="1500" dirty="0"/>
          </a:p>
        </p:txBody>
      </p:sp>
      <p:sp>
        <p:nvSpPr>
          <p:cNvPr id="28" name="Text 16"/>
          <p:cNvSpPr txBox="1"/>
          <p:nvPr/>
        </p:nvSpPr>
        <p:spPr>
          <a:xfrm>
            <a:off x="1304925" y="4230886"/>
            <a:ext cx="2011412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58554E">
                    <a:alpha val="7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বাজার, ক্লাস, সময়ের হিসাব</a:t>
            </a:r>
            <a:endParaRPr lang="en-US" sz="1125" dirty="0"/>
          </a:p>
        </p:txBody>
      </p:sp>
      <p:pic>
        <p:nvPicPr>
          <p:cNvPr id="2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0775" y="3745111"/>
            <a:ext cx="5457825" cy="885825"/>
          </a:xfrm>
          <a:prstGeom prst="rect">
            <a:avLst/>
          </a:prstGeom>
        </p:spPr>
      </p:pic>
      <p:pic>
        <p:nvPicPr>
          <p:cNvPr id="3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0800" y="3945136"/>
            <a:ext cx="419100" cy="419100"/>
          </a:xfrm>
          <a:prstGeom prst="rect">
            <a:avLst/>
          </a:prstGeom>
        </p:spPr>
      </p:pic>
      <p:sp>
        <p:nvSpPr>
          <p:cNvPr id="31" name="Text 17"/>
          <p:cNvSpPr txBox="1"/>
          <p:nvPr/>
        </p:nvSpPr>
        <p:spPr>
          <a:xfrm>
            <a:off x="6553944" y="4021336"/>
            <a:ext cx="256431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৬</a:t>
            </a:r>
            <a:endParaRPr lang="en-US" sz="1500" dirty="0"/>
          </a:p>
        </p:txBody>
      </p:sp>
      <p:sp>
        <p:nvSpPr>
          <p:cNvPr id="32" name="Text 18"/>
          <p:cNvSpPr txBox="1"/>
          <p:nvPr/>
        </p:nvSpPr>
        <p:spPr>
          <a:xfrm>
            <a:off x="6972300" y="3973711"/>
            <a:ext cx="1760041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spcAft>
                <a:spcPts val="300"/>
              </a:spcAft>
              <a:buNone/>
            </a:pPr>
            <a:r>
              <a:rPr lang="en-US" sz="1500" b="1" spc="-22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গুণ যাচাই করার কৌশল</a:t>
            </a:r>
            <a:endParaRPr lang="en-US" sz="1500" dirty="0"/>
          </a:p>
        </p:txBody>
      </p:sp>
      <p:sp>
        <p:nvSpPr>
          <p:cNvPr id="33" name="Text 19"/>
          <p:cNvSpPr txBox="1"/>
          <p:nvPr/>
        </p:nvSpPr>
        <p:spPr>
          <a:xfrm>
            <a:off x="6972300" y="4230886"/>
            <a:ext cx="1760041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58554E">
                    <a:alpha val="7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ভুল ধরার সহজ উপায়</a:t>
            </a:r>
            <a:endParaRPr lang="en-US" sz="1125" dirty="0"/>
          </a:p>
        </p:txBody>
      </p:sp>
      <p:sp>
        <p:nvSpPr>
          <p:cNvPr id="34" name="Text 20"/>
          <p:cNvSpPr txBox="1"/>
          <p:nvPr/>
        </p:nvSpPr>
        <p:spPr>
          <a:xfrm>
            <a:off x="666750" y="6224588"/>
            <a:ext cx="1099185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spcBef>
                <a:spcPts val="1200"/>
              </a:spcBef>
              <a:buNone/>
            </a:pPr>
            <a:r>
              <a:rPr lang="en-US" sz="975" dirty="0">
                <a:solidFill>
                  <a:srgbClr val="E7ECF2">
                    <a:alpha val="5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৪র্থ শ্রেণি | গুণ অধ্যায় — প্রস্তুতি সম্পূর্ণ হলে শুরু করি</a:t>
            </a:r>
            <a:endParaRPr lang="en-US" sz="975" dirty="0"/>
          </a:p>
        </p:txBody>
      </p:sp>
      <p:sp>
        <p:nvSpPr>
          <p:cNvPr id="35" name="Shape 21"/>
          <p:cNvSpPr/>
          <p:nvPr/>
        </p:nvSpPr>
        <p:spPr>
          <a:xfrm>
            <a:off x="533400" y="6276975"/>
            <a:ext cx="57150" cy="57150"/>
          </a:xfrm>
          <a:prstGeom prst="roundRect">
            <a:avLst>
              <a:gd name="adj" fmla="val 50000"/>
            </a:avLst>
          </a:prstGeom>
          <a:solidFill>
            <a:srgbClr val="3FB1B8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8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81000"/>
            <a:ext cx="11277600" cy="4838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spc="-90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গুণ কী?</a:t>
            </a:r>
            <a:endParaRPr lang="en-US" sz="3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36290"/>
            <a:ext cx="6118771" cy="390152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57225" y="1226790"/>
            <a:ext cx="5718721" cy="2762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spcAft>
                <a:spcPts val="750"/>
              </a:spcAft>
              <a:buNone/>
            </a:pPr>
            <a:r>
              <a:rPr lang="en-US" sz="1500" b="1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যোগের সংক্ষিপ্ত রূপই গুণ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7700" y="1590675"/>
            <a:ext cx="571500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5"/>
              </a:lnSpc>
              <a:spcBef>
                <a:spcPts val="75"/>
              </a:spcBef>
              <a:buNone/>
            </a:pPr>
            <a:r>
              <a:rPr lang="en-US" sz="825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✔</a:t>
            </a:r>
            <a:endParaRPr lang="en-US" sz="825" dirty="0"/>
          </a:p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8554E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 মানে একই সংখ্যা বার বার যোগ করা</a:t>
            </a:r>
            <a:endParaRPr lang="en-US" sz="825" dirty="0"/>
          </a:p>
        </p:txBody>
      </p:sp>
      <p:sp>
        <p:nvSpPr>
          <p:cNvPr id="6" name="Text 3"/>
          <p:cNvSpPr txBox="1"/>
          <p:nvPr/>
        </p:nvSpPr>
        <p:spPr>
          <a:xfrm>
            <a:off x="647700" y="1876425"/>
            <a:ext cx="571500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5"/>
              </a:lnSpc>
              <a:spcBef>
                <a:spcPts val="75"/>
              </a:spcBef>
              <a:buNone/>
            </a:pPr>
            <a:r>
              <a:rPr lang="en-US" sz="825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✔</a:t>
            </a:r>
            <a:endParaRPr lang="en-US" sz="825" dirty="0"/>
          </a:p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8554E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যোগে সময় লাগে, গুণে সময় বাঁচে</a:t>
            </a:r>
            <a:endParaRPr lang="en-US" sz="825" dirty="0"/>
          </a:p>
        </p:txBody>
      </p:sp>
      <p:sp>
        <p:nvSpPr>
          <p:cNvPr id="7" name="Text 4"/>
          <p:cNvSpPr txBox="1"/>
          <p:nvPr/>
        </p:nvSpPr>
        <p:spPr>
          <a:xfrm>
            <a:off x="647700" y="2171700"/>
            <a:ext cx="571500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5"/>
              </a:lnSpc>
              <a:spcBef>
                <a:spcPts val="75"/>
              </a:spcBef>
              <a:buNone/>
            </a:pPr>
            <a:r>
              <a:rPr lang="en-US" sz="825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✔</a:t>
            </a:r>
            <a:endParaRPr lang="en-US" sz="825" dirty="0"/>
          </a:p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8554E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চিহ্ন: × (গুণ চিহ্ন)</a:t>
            </a:r>
            <a:endParaRPr lang="en-US" sz="825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2504777"/>
            <a:ext cx="5718721" cy="538163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00100" y="2619077"/>
            <a:ext cx="1910209" cy="3190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৩ + ৩ + ৩ + ৩ = ৪ × ৩ = </a:t>
            </a:r>
            <a:pPr indent="0" marL="0">
              <a:buNone/>
            </a:pPr>
            <a:r>
              <a:rPr lang="en-US" sz="165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১২</a:t>
            </a:r>
            <a:endParaRPr lang="en-US" sz="1425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371" y="1036290"/>
            <a:ext cx="5006429" cy="5459760"/>
          </a:xfrm>
          <a:prstGeom prst="rect">
            <a:avLst/>
          </a:prstGeom>
        </p:spPr>
      </p:pic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896" y="1045815"/>
            <a:ext cx="4987379" cy="5440710"/>
          </a:xfrm>
          <a:prstGeom prst="rect">
            <a:avLst/>
          </a:prstGeom>
        </p:spPr>
      </p:pic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1246" y="5634038"/>
            <a:ext cx="4720679" cy="719138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7014121" y="5795963"/>
            <a:ext cx="4434929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৫ × ৪ = ২০টি আম</a:t>
            </a:r>
            <a:endParaRPr lang="en-US" sz="1350" dirty="0"/>
          </a:p>
        </p:txBody>
      </p:sp>
      <p:sp>
        <p:nvSpPr>
          <p:cNvPr id="14" name="Text 7"/>
          <p:cNvSpPr txBox="1"/>
          <p:nvPr/>
        </p:nvSpPr>
        <p:spPr>
          <a:xfrm>
            <a:off x="7014121" y="6053138"/>
            <a:ext cx="4434929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spcBef>
                <a:spcPts val="225"/>
              </a:spcBef>
              <a:buNone/>
            </a:pPr>
            <a:r>
              <a:rPr lang="en-US" sz="975" dirty="0">
                <a:solidFill>
                  <a:srgbClr val="E7ECF2">
                    <a:alpha val="8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 ঝুড়িতে ৫টি, ৪ ঝুড়িতে কত? ছবিতেই গুণ!</a:t>
            </a:r>
            <a:endParaRPr lang="en-US" sz="975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5090220"/>
            <a:ext cx="6118771" cy="1405830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657225" y="5280720"/>
            <a:ext cx="5718721" cy="2762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spcAft>
                <a:spcPts val="750"/>
              </a:spcAft>
              <a:buNone/>
            </a:pPr>
            <a:r>
              <a:rPr lang="en-US" sz="150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বাস্তব উদাহরণ</a:t>
            </a:r>
            <a:endParaRPr lang="en-US" sz="1500" dirty="0"/>
          </a:p>
        </p:txBody>
      </p:sp>
      <p:sp>
        <p:nvSpPr>
          <p:cNvPr id="17" name="Text 9"/>
          <p:cNvSpPr txBox="1"/>
          <p:nvPr/>
        </p:nvSpPr>
        <p:spPr>
          <a:xfrm>
            <a:off x="657225" y="5652195"/>
            <a:ext cx="5718721" cy="6628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58554E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১টি ঝুড়িতে ৫টি আম</a:t>
            </a:r>
            <a:endParaRPr lang="en-US" sz="1125" dirty="0"/>
          </a:p>
          <a:p>
            <a:pPr algn="l"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58554E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৪টি ঝুড়ি = ৫ × ৪ = </a:t>
            </a:r>
            <a:pPr indent="0" marL="0">
              <a:buNone/>
            </a:pPr>
            <a:r>
              <a:rPr lang="en-US" sz="135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২০টি</a:t>
            </a:r>
            <a:endParaRPr lang="en-US" sz="1125" dirty="0"/>
          </a:p>
          <a:p>
            <a:pPr algn="l" indent="0" marL="0">
              <a:lnSpc>
                <a:spcPts val="1631"/>
              </a:lnSpc>
              <a:buNone/>
            </a:pPr>
            <a:r>
              <a:rPr lang="en-US" sz="1050" dirty="0">
                <a:solidFill>
                  <a:srgbClr val="58554E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৪ বার যোগ না করে একবারে গুণ!</a:t>
            </a:r>
            <a:endParaRPr lang="en-US" sz="11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8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00050"/>
            <a:ext cx="11277600" cy="4838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spc="-90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গুণের ৩টি অংশ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98190"/>
            <a:ext cx="11277600" cy="2143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E7ECF2">
                    <a:alpha val="6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গুণকে ভাঙলে এই তিনটি নাম পাই — মনে রাখা খুব সহজ</a:t>
            </a:r>
            <a:endParaRPr lang="en-US" sz="1125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03003"/>
            <a:ext cx="3644801" cy="23002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66725" y="1412528"/>
            <a:ext cx="3625748" cy="381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endParaRPr lang="en-US" sz="13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1622078"/>
            <a:ext cx="381000" cy="3810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96975" y="1693515"/>
            <a:ext cx="241250" cy="3095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</a:t>
            </a:r>
            <a:endParaRPr lang="en-US" sz="1350" dirty="0"/>
          </a:p>
        </p:txBody>
      </p:sp>
      <p:sp>
        <p:nvSpPr>
          <p:cNvPr id="8" name="Text 4"/>
          <p:cNvSpPr txBox="1"/>
          <p:nvPr/>
        </p:nvSpPr>
        <p:spPr>
          <a:xfrm>
            <a:off x="1152525" y="1664940"/>
            <a:ext cx="356295" cy="3048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গুণ্য</a:t>
            </a:r>
            <a:endParaRPr lang="en-US" sz="1650" dirty="0"/>
          </a:p>
        </p:txBody>
      </p:sp>
      <p:sp>
        <p:nvSpPr>
          <p:cNvPr id="9" name="Text 5"/>
          <p:cNvSpPr txBox="1"/>
          <p:nvPr/>
        </p:nvSpPr>
        <p:spPr>
          <a:xfrm>
            <a:off x="657225" y="2117378"/>
            <a:ext cx="3244751" cy="4286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E7ECF2">
                    <a:alpha val="8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যাকে গুণ করা হয়। যেমন </a:t>
            </a:r>
            <a:pPr indent="0" marL="0">
              <a:buNone/>
            </a:pPr>
            <a:r>
              <a:rPr lang="en-US" sz="1125" b="1" dirty="0">
                <a:solidFill>
                  <a:srgbClr val="E7ECF2">
                    <a:alpha val="8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১২</a:t>
            </a:r>
            <a:pPr indent="0" marL="0">
              <a:buNone/>
            </a:pPr>
            <a:r>
              <a:rPr lang="en-US" sz="1125" dirty="0">
                <a:solidFill>
                  <a:srgbClr val="E7ECF2">
                    <a:alpha val="8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— যে সংখ্যাটি বারবার যোগ হবে।</a:t>
            </a:r>
            <a:endParaRPr lang="en-US" sz="1125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" y="2660303"/>
            <a:ext cx="3244751" cy="82391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800100" y="2841278"/>
            <a:ext cx="2958852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১২</a:t>
            </a:r>
            <a:endParaRPr lang="en-US" sz="1950" dirty="0"/>
          </a:p>
        </p:txBody>
      </p:sp>
      <p:sp>
        <p:nvSpPr>
          <p:cNvPr id="12" name="Text 7"/>
          <p:cNvSpPr txBox="1"/>
          <p:nvPr/>
        </p:nvSpPr>
        <p:spPr>
          <a:xfrm>
            <a:off x="800100" y="3184178"/>
            <a:ext cx="2958852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63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E7ECF2">
                    <a:alpha val="6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গুণ্য = যাকে গুণ করব</a:t>
            </a:r>
            <a:endParaRPr lang="en-US" sz="975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3451" y="1403003"/>
            <a:ext cx="3644950" cy="2300288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4282976" y="1412528"/>
            <a:ext cx="3625901" cy="381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endParaRPr lang="en-US" sz="13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3476" y="1622078"/>
            <a:ext cx="381000" cy="38100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4613225" y="1693515"/>
            <a:ext cx="241250" cy="3095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</a:t>
            </a:r>
            <a:endParaRPr lang="en-US" sz="1350" dirty="0"/>
          </a:p>
        </p:txBody>
      </p:sp>
      <p:sp>
        <p:nvSpPr>
          <p:cNvPr id="17" name="Text 10"/>
          <p:cNvSpPr txBox="1"/>
          <p:nvPr/>
        </p:nvSpPr>
        <p:spPr>
          <a:xfrm>
            <a:off x="4968776" y="1664940"/>
            <a:ext cx="471934" cy="3048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গুণক</a:t>
            </a:r>
            <a:endParaRPr lang="en-US" sz="1650" dirty="0"/>
          </a:p>
        </p:txBody>
      </p:sp>
      <p:sp>
        <p:nvSpPr>
          <p:cNvPr id="18" name="Text 11"/>
          <p:cNvSpPr txBox="1"/>
          <p:nvPr/>
        </p:nvSpPr>
        <p:spPr>
          <a:xfrm>
            <a:off x="4473476" y="2117378"/>
            <a:ext cx="3244900" cy="2143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E7ECF2">
                    <a:alpha val="8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যার দ্বারা গুণ করা হয়। যেমন </a:t>
            </a:r>
            <a:pPr indent="0" marL="0">
              <a:buNone/>
            </a:pPr>
            <a:r>
              <a:rPr lang="en-US" sz="1125" b="1" dirty="0">
                <a:solidFill>
                  <a:srgbClr val="E7ECF2">
                    <a:alpha val="8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৩</a:t>
            </a:r>
            <a:pPr indent="0" marL="0">
              <a:buNone/>
            </a:pPr>
            <a:r>
              <a:rPr lang="en-US" sz="1125" dirty="0">
                <a:solidFill>
                  <a:srgbClr val="E7ECF2">
                    <a:alpha val="8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— কতবার যোগ হবে।</a:t>
            </a:r>
            <a:endParaRPr lang="en-US" sz="1125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3476" y="2660303"/>
            <a:ext cx="3244900" cy="823913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4616351" y="2841278"/>
            <a:ext cx="2959001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× ৩</a:t>
            </a:r>
            <a:endParaRPr lang="en-US" sz="1950" dirty="0"/>
          </a:p>
        </p:txBody>
      </p:sp>
      <p:sp>
        <p:nvSpPr>
          <p:cNvPr id="21" name="Text 13"/>
          <p:cNvSpPr txBox="1"/>
          <p:nvPr/>
        </p:nvSpPr>
        <p:spPr>
          <a:xfrm>
            <a:off x="4616351" y="3184178"/>
            <a:ext cx="2959001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63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E7ECF2">
                    <a:alpha val="6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গুণক = কতবার</a:t>
            </a:r>
            <a:endParaRPr lang="en-US" sz="975" dirty="0"/>
          </a:p>
        </p:txBody>
      </p:sp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9850" y="1403003"/>
            <a:ext cx="3644801" cy="2300288"/>
          </a:xfrm>
          <a:prstGeom prst="rect">
            <a:avLst/>
          </a:prstGeom>
        </p:spPr>
      </p:pic>
      <p:sp>
        <p:nvSpPr>
          <p:cNvPr id="23" name="Text 14"/>
          <p:cNvSpPr txBox="1"/>
          <p:nvPr/>
        </p:nvSpPr>
        <p:spPr>
          <a:xfrm>
            <a:off x="8099375" y="1412528"/>
            <a:ext cx="3625748" cy="381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endParaRPr lang="en-US" sz="1350" dirty="0"/>
          </a:p>
        </p:txBody>
      </p:sp>
      <p:pic>
        <p:nvPicPr>
          <p:cNvPr id="2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9875" y="1622078"/>
            <a:ext cx="381000" cy="381000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8429625" y="1693515"/>
            <a:ext cx="241250" cy="3095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৩</a:t>
            </a:r>
            <a:endParaRPr lang="en-US" sz="1350" dirty="0"/>
          </a:p>
        </p:txBody>
      </p:sp>
      <p:sp>
        <p:nvSpPr>
          <p:cNvPr id="26" name="Text 16"/>
          <p:cNvSpPr txBox="1"/>
          <p:nvPr/>
        </p:nvSpPr>
        <p:spPr>
          <a:xfrm>
            <a:off x="8785175" y="1664940"/>
            <a:ext cx="631627" cy="3048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গুণফল</a:t>
            </a:r>
            <a:endParaRPr lang="en-US" sz="1650" dirty="0"/>
          </a:p>
        </p:txBody>
      </p:sp>
      <p:sp>
        <p:nvSpPr>
          <p:cNvPr id="27" name="Text 17"/>
          <p:cNvSpPr txBox="1"/>
          <p:nvPr/>
        </p:nvSpPr>
        <p:spPr>
          <a:xfrm>
            <a:off x="8289875" y="2117378"/>
            <a:ext cx="3244751" cy="2143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E7ECF2">
                    <a:alpha val="8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 করে যা পাই। ১২-কে ৩ বার যোগ করলে ফল —</a:t>
            </a:r>
            <a:endParaRPr lang="en-US" sz="1125" dirty="0"/>
          </a:p>
        </p:txBody>
      </p:sp>
      <p:pic>
        <p:nvPicPr>
          <p:cNvPr id="2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9875" y="2660303"/>
            <a:ext cx="3244751" cy="823913"/>
          </a:xfrm>
          <a:prstGeom prst="rect">
            <a:avLst/>
          </a:prstGeom>
        </p:spPr>
      </p:pic>
      <p:sp>
        <p:nvSpPr>
          <p:cNvPr id="29" name="Text 18"/>
          <p:cNvSpPr txBox="1"/>
          <p:nvPr/>
        </p:nvSpPr>
        <p:spPr>
          <a:xfrm>
            <a:off x="8432750" y="2841278"/>
            <a:ext cx="2958852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3FB1B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= ৩৬</a:t>
            </a:r>
            <a:endParaRPr lang="en-US" sz="1950" dirty="0"/>
          </a:p>
        </p:txBody>
      </p:sp>
      <p:sp>
        <p:nvSpPr>
          <p:cNvPr id="30" name="Text 19"/>
          <p:cNvSpPr txBox="1"/>
          <p:nvPr/>
        </p:nvSpPr>
        <p:spPr>
          <a:xfrm>
            <a:off x="8432750" y="3184178"/>
            <a:ext cx="2958852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63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E7ECF2">
                    <a:alpha val="6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গুণফল = ফলাফল</a:t>
            </a:r>
            <a:endParaRPr lang="en-US" sz="975" dirty="0"/>
          </a:p>
        </p:txBody>
      </p:sp>
      <p:pic>
        <p:nvPicPr>
          <p:cNvPr id="3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5741789"/>
            <a:ext cx="6108353" cy="735211"/>
          </a:xfrm>
          <a:prstGeom prst="rect">
            <a:avLst/>
          </a:prstGeom>
        </p:spPr>
      </p:pic>
      <p:sp>
        <p:nvSpPr>
          <p:cNvPr id="32" name="Text 20"/>
          <p:cNvSpPr txBox="1"/>
          <p:nvPr/>
        </p:nvSpPr>
        <p:spPr>
          <a:xfrm>
            <a:off x="676275" y="5933182"/>
            <a:ext cx="1286470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25"/>
              </a:lnSpc>
              <a:buNone/>
            </a:pPr>
            <a:r>
              <a:rPr lang="en-US" sz="1950" b="1" spc="39" kern="0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১২ </a:t>
            </a:r>
            <a:pPr indent="0" marL="0">
              <a:buNone/>
            </a:pPr>
            <a:r>
              <a:rPr lang="en-US" sz="1950" b="1" spc="39" kern="0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×</a:t>
            </a:r>
            <a:pPr indent="0" marL="0">
              <a:buNone/>
            </a:pPr>
            <a:r>
              <a:rPr lang="en-US" sz="1950" b="1" spc="39" kern="0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৩ </a:t>
            </a:r>
            <a:pPr indent="0" marL="0">
              <a:buNone/>
            </a:pPr>
            <a:r>
              <a:rPr lang="en-US" sz="1950" b="1" spc="39" kern="0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=</a:t>
            </a:r>
            <a:pPr indent="0" marL="0">
              <a:buNone/>
            </a:pPr>
            <a:r>
              <a:rPr lang="en-US" sz="1950" b="1" spc="39" kern="0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</a:t>
            </a:r>
            <a:pPr indent="0" marL="0">
              <a:buNone/>
            </a:pPr>
            <a:r>
              <a:rPr lang="en-US" sz="1950" b="1" spc="39" kern="0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৩৬</a:t>
            </a:r>
            <a:endParaRPr lang="en-US" sz="1950" dirty="0"/>
          </a:p>
        </p:txBody>
      </p:sp>
      <p:sp>
        <p:nvSpPr>
          <p:cNvPr id="33" name="Shape 21"/>
          <p:cNvSpPr/>
          <p:nvPr/>
        </p:nvSpPr>
        <p:spPr>
          <a:xfrm>
            <a:off x="2133600" y="5934075"/>
            <a:ext cx="9525" cy="342900"/>
          </a:xfrm>
          <a:prstGeom prst="rect">
            <a:avLst/>
          </a:prstGeom>
          <a:solidFill>
            <a:srgbClr val="E6EFEF">
              <a:alpha val="12000"/>
            </a:srgbClr>
          </a:solidFill>
          <a:ln/>
        </p:spPr>
      </p:sp>
      <p:sp>
        <p:nvSpPr>
          <p:cNvPr id="34" name="Text 22"/>
          <p:cNvSpPr txBox="1"/>
          <p:nvPr/>
        </p:nvSpPr>
        <p:spPr>
          <a:xfrm>
            <a:off x="2315170" y="5913239"/>
            <a:ext cx="226665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E7ECF2">
                    <a:alpha val="6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সূত্র:</a:t>
            </a:r>
            <a:endParaRPr lang="en-US" sz="1050" dirty="0"/>
          </a:p>
        </p:txBody>
      </p:sp>
      <p:sp>
        <p:nvSpPr>
          <p:cNvPr id="35" name="Text 23"/>
          <p:cNvSpPr txBox="1"/>
          <p:nvPr/>
        </p:nvSpPr>
        <p:spPr>
          <a:xfrm>
            <a:off x="2315170" y="6099870"/>
            <a:ext cx="1197322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গুণ্য × গুণক = গুণফল</a:t>
            </a:r>
            <a:endParaRPr lang="en-US" sz="1050" dirty="0"/>
          </a:p>
        </p:txBody>
      </p:sp>
      <p:pic>
        <p:nvPicPr>
          <p:cNvPr id="3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37003" y="5741789"/>
            <a:ext cx="4997797" cy="735211"/>
          </a:xfrm>
          <a:prstGeom prst="rect">
            <a:avLst/>
          </a:prstGeom>
        </p:spPr>
      </p:pic>
      <p:sp>
        <p:nvSpPr>
          <p:cNvPr id="37" name="Text 24"/>
          <p:cNvSpPr txBox="1"/>
          <p:nvPr/>
        </p:nvSpPr>
        <p:spPr>
          <a:xfrm>
            <a:off x="6898928" y="5884664"/>
            <a:ext cx="4673947" cy="44946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মনে রাখো:</a:t>
            </a:r>
            <a:pPr indent="0" marL="0">
              <a:buNone/>
            </a:pPr>
            <a:r>
              <a:rPr lang="en-US" sz="1050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নাম বদলালেও হিসাব একই। ৩ × ১২ = ৩৬ — গুণ্য-গুণক জায়গা বদলালে গুণফল বদলায় না!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8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09575"/>
            <a:ext cx="11277600" cy="47044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b="1" spc="-90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গুণের মজার বৈশিষ্ট্য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628650" y="1060996"/>
            <a:ext cx="11106150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E7ECF2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৪টি নিয়ম মনে রাখলেই গুণ সহজ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239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3FB1B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51521"/>
            <a:ext cx="5562600" cy="1213842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1651546"/>
            <a:ext cx="419100" cy="4191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29419" y="1727746"/>
            <a:ext cx="256431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০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47775" y="1670596"/>
            <a:ext cx="2718643" cy="1994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1"/>
              </a:lnSpc>
              <a:spcAft>
                <a:spcPts val="450"/>
              </a:spcAft>
              <a:buNone/>
            </a:pPr>
            <a:r>
              <a:rPr lang="en-US" sz="1275" b="1" spc="-19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যেকোনো সংখ্যাকে ০ দিয়ে গুণ করলে ফল ০</a:t>
            </a:r>
            <a:endParaRPr lang="en-US" sz="1275" dirty="0"/>
          </a:p>
        </p:txBody>
      </p:sp>
      <p:sp>
        <p:nvSpPr>
          <p:cNvPr id="9" name="Text 5"/>
          <p:cNvSpPr txBox="1"/>
          <p:nvPr/>
        </p:nvSpPr>
        <p:spPr>
          <a:xfrm>
            <a:off x="1247775" y="1974800"/>
            <a:ext cx="2718643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spcBef>
                <a:spcPts val="450"/>
              </a:spcBef>
              <a:buNone/>
            </a:pPr>
            <a:r>
              <a:rPr lang="en-US" sz="1650" b="1" spc="33" kern="0" dirty="0">
                <a:solidFill>
                  <a:srgbClr val="7493CD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৫ × ০ = ০</a:t>
            </a:r>
            <a:endParaRPr lang="en-US" sz="1650" dirty="0"/>
          </a:p>
        </p:txBody>
      </p:sp>
      <p:sp>
        <p:nvSpPr>
          <p:cNvPr id="10" name="Text 6"/>
          <p:cNvSpPr txBox="1"/>
          <p:nvPr/>
        </p:nvSpPr>
        <p:spPr>
          <a:xfrm>
            <a:off x="1247775" y="2289125"/>
            <a:ext cx="2718643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spcBef>
                <a:spcPts val="300"/>
              </a:spcBef>
              <a:buNone/>
            </a:pPr>
            <a:r>
              <a:rPr lang="en-US" sz="975" dirty="0">
                <a:solidFill>
                  <a:srgbClr val="E7ECF2">
                    <a:alpha val="6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শূন্য মানেই সব শূন্য!</a:t>
            </a:r>
            <a:endParaRPr lang="en-US" sz="975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451521"/>
            <a:ext cx="5562600" cy="1213842"/>
          </a:xfrm>
          <a:prstGeom prst="rect">
            <a:avLst/>
          </a:prstGeom>
        </p:spPr>
      </p:pic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275" y="1651546"/>
            <a:ext cx="419100" cy="41910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6544419" y="1727746"/>
            <a:ext cx="256431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</a:t>
            </a:r>
            <a:endParaRPr lang="en-US" sz="1500" dirty="0"/>
          </a:p>
        </p:txBody>
      </p:sp>
      <p:sp>
        <p:nvSpPr>
          <p:cNvPr id="14" name="Text 8"/>
          <p:cNvSpPr txBox="1"/>
          <p:nvPr/>
        </p:nvSpPr>
        <p:spPr>
          <a:xfrm>
            <a:off x="6962775" y="1670596"/>
            <a:ext cx="2242096" cy="1994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1"/>
              </a:lnSpc>
              <a:spcAft>
                <a:spcPts val="450"/>
              </a:spcAft>
              <a:buNone/>
            </a:pPr>
            <a:r>
              <a:rPr lang="en-US" sz="1275" b="1" spc="-19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১ দিয়ে গুণ করলে সেই সংখ্যাই থাকে</a:t>
            </a:r>
            <a:endParaRPr lang="en-US" sz="1275" dirty="0"/>
          </a:p>
        </p:txBody>
      </p:sp>
      <p:sp>
        <p:nvSpPr>
          <p:cNvPr id="15" name="Text 9"/>
          <p:cNvSpPr txBox="1"/>
          <p:nvPr/>
        </p:nvSpPr>
        <p:spPr>
          <a:xfrm>
            <a:off x="6962775" y="1974800"/>
            <a:ext cx="2242096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spcBef>
                <a:spcPts val="450"/>
              </a:spcBef>
              <a:buNone/>
            </a:pPr>
            <a:r>
              <a:rPr lang="en-US" sz="1650" b="1" spc="33" kern="0" dirty="0">
                <a:solidFill>
                  <a:srgbClr val="3FB1B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৭ × ১ = ৭</a:t>
            </a:r>
            <a:endParaRPr lang="en-US" sz="1650" dirty="0"/>
          </a:p>
        </p:txBody>
      </p:sp>
      <p:sp>
        <p:nvSpPr>
          <p:cNvPr id="16" name="Text 10"/>
          <p:cNvSpPr txBox="1"/>
          <p:nvPr/>
        </p:nvSpPr>
        <p:spPr>
          <a:xfrm>
            <a:off x="6962775" y="2289125"/>
            <a:ext cx="2242096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spcBef>
                <a:spcPts val="300"/>
              </a:spcBef>
              <a:buNone/>
            </a:pPr>
            <a:r>
              <a:rPr lang="en-US" sz="975" dirty="0">
                <a:solidFill>
                  <a:srgbClr val="E7ECF2">
                    <a:alpha val="6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 হলো অপরিবর্তক</a:t>
            </a:r>
            <a:endParaRPr lang="en-US" sz="975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817763"/>
            <a:ext cx="5562600" cy="1213842"/>
          </a:xfrm>
          <a:prstGeom prst="rect">
            <a:avLst/>
          </a:prstGeom>
        </p:spPr>
      </p:pic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3017788"/>
            <a:ext cx="419100" cy="41910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790575" y="3093988"/>
            <a:ext cx="295275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⇄</a:t>
            </a:r>
            <a:endParaRPr lang="en-US" sz="1500" dirty="0"/>
          </a:p>
        </p:txBody>
      </p:sp>
      <p:sp>
        <p:nvSpPr>
          <p:cNvPr id="20" name="Text 12"/>
          <p:cNvSpPr txBox="1"/>
          <p:nvPr/>
        </p:nvSpPr>
        <p:spPr>
          <a:xfrm>
            <a:off x="1247775" y="3036838"/>
            <a:ext cx="2376339" cy="1994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1"/>
              </a:lnSpc>
              <a:spcAft>
                <a:spcPts val="450"/>
              </a:spcAft>
              <a:buNone/>
            </a:pPr>
            <a:r>
              <a:rPr lang="en-US" sz="1275" b="1" spc="-19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স্থান বদলালেও গুণফল একই</a:t>
            </a:r>
            <a:endParaRPr lang="en-US" sz="1275" dirty="0"/>
          </a:p>
        </p:txBody>
      </p:sp>
      <p:sp>
        <p:nvSpPr>
          <p:cNvPr id="21" name="Text 13"/>
          <p:cNvSpPr txBox="1"/>
          <p:nvPr/>
        </p:nvSpPr>
        <p:spPr>
          <a:xfrm>
            <a:off x="1247775" y="3341043"/>
            <a:ext cx="2376339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spcBef>
                <a:spcPts val="450"/>
              </a:spcBef>
              <a:buNone/>
            </a:pPr>
            <a:r>
              <a:rPr lang="en-US" sz="1650" b="1" spc="33" kern="0" dirty="0">
                <a:solidFill>
                  <a:srgbClr val="7493CD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৩ × ৪ = ৪ × ৩ = ১২</a:t>
            </a:r>
            <a:endParaRPr lang="en-US" sz="1650" dirty="0"/>
          </a:p>
        </p:txBody>
      </p:sp>
      <p:sp>
        <p:nvSpPr>
          <p:cNvPr id="22" name="Text 14"/>
          <p:cNvSpPr txBox="1"/>
          <p:nvPr/>
        </p:nvSpPr>
        <p:spPr>
          <a:xfrm>
            <a:off x="1247775" y="3655368"/>
            <a:ext cx="2376339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spcBef>
                <a:spcPts val="300"/>
              </a:spcBef>
              <a:buNone/>
            </a:pPr>
            <a:r>
              <a:rPr lang="en-US" sz="975" dirty="0">
                <a:solidFill>
                  <a:srgbClr val="E7ECF2">
                    <a:alpha val="6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বিনিময় বিধি - Multiplication Commutative</a:t>
            </a:r>
            <a:endParaRPr lang="en-US" sz="975" dirty="0"/>
          </a:p>
        </p:txBody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2817763"/>
            <a:ext cx="5562600" cy="1213842"/>
          </a:xfrm>
          <a:prstGeom prst="rect">
            <a:avLst/>
          </a:prstGeom>
        </p:spPr>
      </p:pic>
      <p:pic>
        <p:nvPicPr>
          <p:cNvPr id="2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1275" y="3017788"/>
            <a:ext cx="419100" cy="419100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6526709" y="3093988"/>
            <a:ext cx="274141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✦</a:t>
            </a:r>
            <a:endParaRPr lang="en-US" sz="1500" dirty="0"/>
          </a:p>
        </p:txBody>
      </p:sp>
      <p:sp>
        <p:nvSpPr>
          <p:cNvPr id="26" name="Text 16"/>
          <p:cNvSpPr txBox="1"/>
          <p:nvPr/>
        </p:nvSpPr>
        <p:spPr>
          <a:xfrm>
            <a:off x="6962775" y="3036838"/>
            <a:ext cx="1483816" cy="1994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1"/>
              </a:lnSpc>
              <a:spcAft>
                <a:spcPts val="450"/>
              </a:spcAft>
              <a:buNone/>
            </a:pPr>
            <a:r>
              <a:rPr lang="en-US" sz="1275" b="1" spc="-19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নামতা হলো গুণের ভিত্তি</a:t>
            </a:r>
            <a:endParaRPr lang="en-US" sz="1275" dirty="0"/>
          </a:p>
        </p:txBody>
      </p:sp>
      <p:sp>
        <p:nvSpPr>
          <p:cNvPr id="27" name="Text 17"/>
          <p:cNvSpPr txBox="1"/>
          <p:nvPr/>
        </p:nvSpPr>
        <p:spPr>
          <a:xfrm>
            <a:off x="6962775" y="3341043"/>
            <a:ext cx="1483816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spcBef>
                <a:spcPts val="450"/>
              </a:spcBef>
              <a:buNone/>
            </a:pPr>
            <a:r>
              <a:rPr lang="en-US" sz="1650" b="1" spc="33" kern="0" dirty="0">
                <a:solidFill>
                  <a:srgbClr val="3FB1B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৯ × ৯ = ৮১</a:t>
            </a:r>
            <a:endParaRPr lang="en-US" sz="1650" dirty="0"/>
          </a:p>
        </p:txBody>
      </p:sp>
      <p:sp>
        <p:nvSpPr>
          <p:cNvPr id="28" name="Text 18"/>
          <p:cNvSpPr txBox="1"/>
          <p:nvPr/>
        </p:nvSpPr>
        <p:spPr>
          <a:xfrm>
            <a:off x="6962775" y="3655368"/>
            <a:ext cx="1483816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spcBef>
                <a:spcPts val="300"/>
              </a:spcBef>
              <a:buNone/>
            </a:pPr>
            <a:r>
              <a:rPr lang="en-US" sz="975" dirty="0">
                <a:solidFill>
                  <a:srgbClr val="E7ECF2">
                    <a:alpha val="6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নামতা মুখস্থ = গুণে পাকা</a:t>
            </a:r>
            <a:endParaRPr lang="en-US" sz="975" dirty="0"/>
          </a:p>
        </p:txBody>
      </p:sp>
      <p:pic>
        <p:nvPicPr>
          <p:cNvPr id="2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" y="6138863"/>
            <a:ext cx="1576536" cy="319088"/>
          </a:xfrm>
          <a:prstGeom prst="rect">
            <a:avLst/>
          </a:prstGeom>
        </p:spPr>
      </p:pic>
      <p:sp>
        <p:nvSpPr>
          <p:cNvPr id="30" name="Text 19"/>
          <p:cNvSpPr txBox="1"/>
          <p:nvPr/>
        </p:nvSpPr>
        <p:spPr>
          <a:xfrm>
            <a:off x="581025" y="6215063"/>
            <a:ext cx="1328886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মনে রাখো: গুণ = দ্রুত যোগ</a:t>
            </a:r>
            <a:endParaRPr lang="en-US" sz="9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8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11125200" cy="4838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spc="-90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২ অঙ্কের সংখ্যার গুণ — ধাপে ধাপে</a:t>
            </a:r>
            <a:endParaRPr lang="en-US" sz="3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093440"/>
            <a:ext cx="6287393" cy="765572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255365"/>
            <a:ext cx="342900" cy="3429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859631" y="1322040"/>
            <a:ext cx="207169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09675" y="1255365"/>
            <a:ext cx="1809304" cy="441722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সমস্যা: ২৩ × ৪ = ?</a:t>
            </a:r>
            <a:endParaRPr lang="en-US" sz="1200" dirty="0"/>
          </a:p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58554E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এককের ঘর থেকে শুরু করবো</a:t>
            </a:r>
            <a:endParaRPr lang="en-US" sz="12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992362"/>
            <a:ext cx="6287393" cy="666750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25" y="2154287"/>
            <a:ext cx="342900" cy="342900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859631" y="2220962"/>
            <a:ext cx="207169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209675" y="2154287"/>
            <a:ext cx="2572941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একক: ৩ × ৪ = ১২</a:t>
            </a:r>
            <a:pPr indent="0" marL="0">
              <a:buNone/>
            </a:pPr>
            <a:r>
              <a:rPr lang="en-US" sz="1200" dirty="0">
                <a:solidFill>
                  <a:srgbClr val="58554E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— ২ লিখি, হাতে থাকে ১</a:t>
            </a:r>
            <a:endParaRPr lang="en-US" sz="12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792462"/>
            <a:ext cx="6287393" cy="666750"/>
          </a:xfrm>
          <a:prstGeom prst="rect">
            <a:avLst/>
          </a:prstGeom>
        </p:spPr>
      </p:pic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425" y="2954387"/>
            <a:ext cx="342900" cy="342900"/>
          </a:xfrm>
          <a:prstGeom prst="rect">
            <a:avLst/>
          </a:prstGeom>
        </p:spPr>
      </p:pic>
      <p:sp>
        <p:nvSpPr>
          <p:cNvPr id="13" name="Text 5"/>
          <p:cNvSpPr txBox="1"/>
          <p:nvPr/>
        </p:nvSpPr>
        <p:spPr>
          <a:xfrm>
            <a:off x="859631" y="3021062"/>
            <a:ext cx="207169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৩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209675" y="2954387"/>
            <a:ext cx="3114526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দশক: ২ × ৪ = ৮</a:t>
            </a:r>
            <a:pPr indent="0" marL="0">
              <a:buNone/>
            </a:pPr>
            <a:r>
              <a:rPr lang="en-US" sz="1200" dirty="0">
                <a:solidFill>
                  <a:srgbClr val="58554E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— হাতের ১ যোগ = ৯, তাই উত্তর </a:t>
            </a:r>
            <a:pPr indent="0" marL="0">
              <a:buNone/>
            </a:pPr>
            <a:r>
              <a:rPr lang="en-US" sz="120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৯২</a:t>
            </a:r>
            <a:endParaRPr lang="en-US" sz="1200" dirty="0"/>
          </a:p>
        </p:txBody>
      </p:sp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1293" y="1093440"/>
            <a:ext cx="4647307" cy="5364510"/>
          </a:xfrm>
          <a:prstGeom prst="rect">
            <a:avLst/>
          </a:prstGeom>
        </p:spPr>
      </p:pic>
      <p:sp>
        <p:nvSpPr>
          <p:cNvPr id="16" name="Text 7"/>
          <p:cNvSpPr txBox="1"/>
          <p:nvPr/>
        </p:nvSpPr>
        <p:spPr>
          <a:xfrm>
            <a:off x="7249418" y="2513112"/>
            <a:ext cx="4171057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spc="27" kern="0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লিখে গুণ করি</a:t>
            </a:r>
            <a:endParaRPr lang="en-US" sz="1350" dirty="0"/>
          </a:p>
        </p:txBody>
      </p:sp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9418" y="2932212"/>
            <a:ext cx="4171057" cy="1401068"/>
          </a:xfrm>
          <a:prstGeom prst="rect">
            <a:avLst/>
          </a:prstGeom>
        </p:spPr>
      </p:pic>
      <p:sp>
        <p:nvSpPr>
          <p:cNvPr id="18" name="Text 8"/>
          <p:cNvSpPr txBox="1"/>
          <p:nvPr/>
        </p:nvSpPr>
        <p:spPr>
          <a:xfrm>
            <a:off x="10843320" y="3113187"/>
            <a:ext cx="358080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975" b="1" spc="54" kern="0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হাতে ১</a:t>
            </a:r>
            <a:endParaRPr lang="en-US" sz="975" dirty="0"/>
          </a:p>
        </p:txBody>
      </p:sp>
      <p:sp>
        <p:nvSpPr>
          <p:cNvPr id="19" name="Text 9"/>
          <p:cNvSpPr txBox="1"/>
          <p:nvPr/>
        </p:nvSpPr>
        <p:spPr>
          <a:xfrm>
            <a:off x="10840194" y="3249364"/>
            <a:ext cx="361206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250" b="1" spc="90" kern="0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২৩</a:t>
            </a:r>
            <a:endParaRPr lang="en-US" sz="2250" dirty="0"/>
          </a:p>
        </p:txBody>
      </p:sp>
      <p:sp>
        <p:nvSpPr>
          <p:cNvPr id="20" name="Text 10"/>
          <p:cNvSpPr txBox="1"/>
          <p:nvPr/>
        </p:nvSpPr>
        <p:spPr>
          <a:xfrm>
            <a:off x="10853738" y="3563689"/>
            <a:ext cx="347663" cy="18856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350" b="1" spc="54" kern="0" dirty="0">
                <a:solidFill>
                  <a:srgbClr val="E7ECF2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× ৪</a:t>
            </a:r>
            <a:endParaRPr lang="en-US" sz="1350" dirty="0"/>
          </a:p>
        </p:txBody>
      </p:sp>
      <p:sp>
        <p:nvSpPr>
          <p:cNvPr id="21" name="Shape 11"/>
          <p:cNvSpPr/>
          <p:nvPr/>
        </p:nvSpPr>
        <p:spPr>
          <a:xfrm>
            <a:off x="7467600" y="3790950"/>
            <a:ext cx="3733800" cy="9525"/>
          </a:xfrm>
          <a:prstGeom prst="rect">
            <a:avLst/>
          </a:prstGeom>
          <a:solidFill>
            <a:srgbClr val="E9EEF4">
              <a:alpha val="18000"/>
            </a:srgbClr>
          </a:solidFill>
          <a:ln/>
        </p:spPr>
      </p:sp>
      <p:sp>
        <p:nvSpPr>
          <p:cNvPr id="22" name="Text 12"/>
          <p:cNvSpPr txBox="1"/>
          <p:nvPr/>
        </p:nvSpPr>
        <p:spPr>
          <a:xfrm>
            <a:off x="10840194" y="3837980"/>
            <a:ext cx="361206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250" b="1" spc="90" kern="0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৯২</a:t>
            </a:r>
            <a:endParaRPr lang="en-US" sz="225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9418" y="4504730"/>
            <a:ext cx="4171057" cy="542925"/>
          </a:xfrm>
          <a:prstGeom prst="rect">
            <a:avLst/>
          </a:prstGeom>
        </p:spPr>
      </p:pic>
      <p:sp>
        <p:nvSpPr>
          <p:cNvPr id="24" name="Text 13"/>
          <p:cNvSpPr txBox="1"/>
          <p:nvPr/>
        </p:nvSpPr>
        <p:spPr>
          <a:xfrm>
            <a:off x="7373243" y="4599980"/>
            <a:ext cx="3923407" cy="3619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💡 মনে রাখবে: একক থেকে দশকে যাওয়ার সময় হাতের সংখ্যা যোগ করতে ভুলো না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8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90525"/>
            <a:ext cx="11277600" cy="47044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80"/>
              </a:lnSpc>
              <a:spcAft>
                <a:spcPts val="1050"/>
              </a:spcAft>
              <a:buNone/>
            </a:pPr>
            <a:r>
              <a:rPr lang="en-US" sz="3600" b="1" spc="-90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৩ অঙ্কের সংখ্যার গুণ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94321"/>
            <a:ext cx="11277600" cy="2143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spcAft>
                <a:spcPts val="1650"/>
              </a:spcAft>
              <a:buNone/>
            </a:pPr>
            <a:r>
              <a:rPr lang="en-US" sz="1125" dirty="0">
                <a:solidFill>
                  <a:srgbClr val="E6EDF3">
                    <a:alpha val="6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একক → দশক → শতক — ডান থেকে বামে এক এক করে গুণ</a:t>
            </a:r>
            <a:endParaRPr lang="en-US" sz="1125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18183"/>
            <a:ext cx="5543550" cy="4487317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66725" y="1427708"/>
            <a:ext cx="5524500" cy="381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endParaRPr lang="en-US" sz="13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703933"/>
            <a:ext cx="728663" cy="2667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90575" y="1761083"/>
            <a:ext cx="538163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spc="72" kern="0" dirty="0">
                <a:solidFill>
                  <a:srgbClr val="7493CD"/>
                </a:solidFill>
                <a:highlight>
                  <a:srgbClr val="7195CD"/>
                </a:highlight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উদাহরণ ১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880670" y="1703933"/>
            <a:ext cx="881955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১২৪ × ২</a:t>
            </a:r>
            <a:endParaRPr lang="en-US" sz="21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0658"/>
            <a:ext cx="5067300" cy="476250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275433"/>
            <a:ext cx="266700" cy="26670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838200" y="2344489"/>
            <a:ext cx="266700" cy="1976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7493CD"/>
                </a:solidFill>
                <a:highlight>
                  <a:srgbClr val="7496CD"/>
                </a:highlight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একক</a:t>
            </a:r>
            <a:endParaRPr lang="en-US" sz="975" dirty="0"/>
          </a:p>
        </p:txBody>
      </p:sp>
      <p:sp>
        <p:nvSpPr>
          <p:cNvPr id="12" name="Text 6"/>
          <p:cNvSpPr txBox="1"/>
          <p:nvPr/>
        </p:nvSpPr>
        <p:spPr>
          <a:xfrm>
            <a:off x="1219200" y="2304008"/>
            <a:ext cx="577304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৪ × ২ = ৮</a:t>
            </a:r>
            <a:endParaRPr lang="en-US" sz="12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2723108"/>
            <a:ext cx="5067300" cy="476250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2827883"/>
            <a:ext cx="266700" cy="266700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842218" y="2896939"/>
            <a:ext cx="262682" cy="1976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7493CD"/>
                </a:solidFill>
                <a:highlight>
                  <a:srgbClr val="7496CD"/>
                </a:highlight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দশক</a:t>
            </a:r>
            <a:endParaRPr lang="en-US" sz="975" dirty="0"/>
          </a:p>
        </p:txBody>
      </p:sp>
      <p:sp>
        <p:nvSpPr>
          <p:cNvPr id="16" name="Text 8"/>
          <p:cNvSpPr txBox="1"/>
          <p:nvPr/>
        </p:nvSpPr>
        <p:spPr>
          <a:xfrm>
            <a:off x="1219200" y="2856458"/>
            <a:ext cx="577304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 × ২ = ৪</a:t>
            </a:r>
            <a:endParaRPr lang="en-US" sz="12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325" y="3275558"/>
            <a:ext cx="5067300" cy="476250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3380333"/>
            <a:ext cx="266700" cy="266700"/>
          </a:xfrm>
          <a:prstGeom prst="rect">
            <a:avLst/>
          </a:prstGeom>
        </p:spPr>
      </p:pic>
      <p:sp>
        <p:nvSpPr>
          <p:cNvPr id="19" name="Text 9"/>
          <p:cNvSpPr txBox="1"/>
          <p:nvPr/>
        </p:nvSpPr>
        <p:spPr>
          <a:xfrm>
            <a:off x="838200" y="3449389"/>
            <a:ext cx="266700" cy="1976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7493CD"/>
                </a:solidFill>
                <a:highlight>
                  <a:srgbClr val="7496CD"/>
                </a:highlight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শতক</a:t>
            </a:r>
            <a:endParaRPr lang="en-US" sz="975" dirty="0"/>
          </a:p>
        </p:txBody>
      </p:sp>
      <p:sp>
        <p:nvSpPr>
          <p:cNvPr id="20" name="Text 10"/>
          <p:cNvSpPr txBox="1"/>
          <p:nvPr/>
        </p:nvSpPr>
        <p:spPr>
          <a:xfrm>
            <a:off x="1219200" y="3408908"/>
            <a:ext cx="577304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 × ২ = ২</a:t>
            </a:r>
            <a:endParaRPr lang="en-US" sz="120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325" y="3904208"/>
            <a:ext cx="5067300" cy="704850"/>
          </a:xfrm>
          <a:prstGeom prst="rect">
            <a:avLst/>
          </a:prstGeom>
        </p:spPr>
      </p:pic>
      <p:sp>
        <p:nvSpPr>
          <p:cNvPr id="22" name="Text 11"/>
          <p:cNvSpPr txBox="1"/>
          <p:nvPr/>
        </p:nvSpPr>
        <p:spPr>
          <a:xfrm>
            <a:off x="857250" y="4149477"/>
            <a:ext cx="290215" cy="2143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E7ECF2">
                    <a:alpha val="8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উত্তর</a:t>
            </a:r>
            <a:endParaRPr lang="en-US" sz="1125" dirty="0"/>
          </a:p>
        </p:txBody>
      </p:sp>
      <p:sp>
        <p:nvSpPr>
          <p:cNvPr id="23" name="Text 12"/>
          <p:cNvSpPr txBox="1"/>
          <p:nvPr/>
        </p:nvSpPr>
        <p:spPr>
          <a:xfrm>
            <a:off x="5059263" y="4104233"/>
            <a:ext cx="541437" cy="3810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7493CD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২৪৮</a:t>
            </a:r>
            <a:endParaRPr lang="en-US" sz="240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250" y="1418183"/>
            <a:ext cx="5543550" cy="4487317"/>
          </a:xfrm>
          <a:prstGeom prst="rect">
            <a:avLst/>
          </a:prstGeom>
        </p:spPr>
      </p:pic>
      <p:sp>
        <p:nvSpPr>
          <p:cNvPr id="25" name="Text 13"/>
          <p:cNvSpPr txBox="1"/>
          <p:nvPr/>
        </p:nvSpPr>
        <p:spPr>
          <a:xfrm>
            <a:off x="6200775" y="1427708"/>
            <a:ext cx="5524500" cy="381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endParaRPr lang="en-US" sz="1350" dirty="0"/>
          </a:p>
        </p:txBody>
      </p:sp>
      <p:pic>
        <p:nvPicPr>
          <p:cNvPr id="2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29375" y="1703933"/>
            <a:ext cx="728663" cy="266700"/>
          </a:xfrm>
          <a:prstGeom prst="rect">
            <a:avLst/>
          </a:prstGeom>
        </p:spPr>
      </p:pic>
      <p:sp>
        <p:nvSpPr>
          <p:cNvPr id="27" name="Text 14"/>
          <p:cNvSpPr txBox="1"/>
          <p:nvPr/>
        </p:nvSpPr>
        <p:spPr>
          <a:xfrm>
            <a:off x="6524625" y="1761083"/>
            <a:ext cx="538163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spc="72" kern="0" dirty="0">
                <a:solidFill>
                  <a:srgbClr val="3FB1B8"/>
                </a:solidFill>
                <a:highlight>
                  <a:srgbClr val="40B1B8"/>
                </a:highlight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উদাহরণ ২</a:t>
            </a:r>
            <a:endParaRPr lang="en-US" sz="900" dirty="0"/>
          </a:p>
        </p:txBody>
      </p:sp>
      <p:sp>
        <p:nvSpPr>
          <p:cNvPr id="28" name="Text 15"/>
          <p:cNvSpPr txBox="1"/>
          <p:nvPr/>
        </p:nvSpPr>
        <p:spPr>
          <a:xfrm>
            <a:off x="10614720" y="1703933"/>
            <a:ext cx="881955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১৩২ × ৩</a:t>
            </a:r>
            <a:endParaRPr lang="en-US" sz="2100" dirty="0"/>
          </a:p>
        </p:txBody>
      </p:sp>
      <p:pic>
        <p:nvPicPr>
          <p:cNvPr id="2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2170658"/>
            <a:ext cx="5067300" cy="476250"/>
          </a:xfrm>
          <a:prstGeom prst="rect">
            <a:avLst/>
          </a:prstGeom>
        </p:spPr>
      </p:pic>
      <p:pic>
        <p:nvPicPr>
          <p:cNvPr id="3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72250" y="2275433"/>
            <a:ext cx="266700" cy="266700"/>
          </a:xfrm>
          <a:prstGeom prst="rect">
            <a:avLst/>
          </a:prstGeom>
        </p:spPr>
      </p:pic>
      <p:sp>
        <p:nvSpPr>
          <p:cNvPr id="31" name="Text 16"/>
          <p:cNvSpPr txBox="1"/>
          <p:nvPr/>
        </p:nvSpPr>
        <p:spPr>
          <a:xfrm>
            <a:off x="6572250" y="2344489"/>
            <a:ext cx="266700" cy="1976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3FB1B8"/>
                </a:solidFill>
                <a:highlight>
                  <a:srgbClr val="3DB1B7"/>
                </a:highlight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একক</a:t>
            </a:r>
            <a:endParaRPr lang="en-US" sz="975" dirty="0"/>
          </a:p>
        </p:txBody>
      </p:sp>
      <p:sp>
        <p:nvSpPr>
          <p:cNvPr id="32" name="Text 17"/>
          <p:cNvSpPr txBox="1"/>
          <p:nvPr/>
        </p:nvSpPr>
        <p:spPr>
          <a:xfrm>
            <a:off x="6953250" y="2304008"/>
            <a:ext cx="577304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 × ৩ = ৬</a:t>
            </a:r>
            <a:endParaRPr lang="en-US" sz="1200" dirty="0"/>
          </a:p>
        </p:txBody>
      </p:sp>
      <p:pic>
        <p:nvPicPr>
          <p:cNvPr id="33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9375" y="2723108"/>
            <a:ext cx="5067300" cy="476250"/>
          </a:xfrm>
          <a:prstGeom prst="rect">
            <a:avLst/>
          </a:prstGeom>
        </p:spPr>
      </p:pic>
      <p:pic>
        <p:nvPicPr>
          <p:cNvPr id="34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72250" y="2827883"/>
            <a:ext cx="266700" cy="266700"/>
          </a:xfrm>
          <a:prstGeom prst="rect">
            <a:avLst/>
          </a:prstGeom>
        </p:spPr>
      </p:pic>
      <p:sp>
        <p:nvSpPr>
          <p:cNvPr id="35" name="Text 18"/>
          <p:cNvSpPr txBox="1"/>
          <p:nvPr/>
        </p:nvSpPr>
        <p:spPr>
          <a:xfrm>
            <a:off x="6576268" y="2896939"/>
            <a:ext cx="262682" cy="1976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3FB1B8"/>
                </a:solidFill>
                <a:highlight>
                  <a:srgbClr val="3DB1B7"/>
                </a:highlight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দশক</a:t>
            </a:r>
            <a:endParaRPr lang="en-US" sz="975" dirty="0"/>
          </a:p>
        </p:txBody>
      </p:sp>
      <p:sp>
        <p:nvSpPr>
          <p:cNvPr id="36" name="Text 19"/>
          <p:cNvSpPr txBox="1"/>
          <p:nvPr/>
        </p:nvSpPr>
        <p:spPr>
          <a:xfrm>
            <a:off x="6953250" y="2856458"/>
            <a:ext cx="577304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৩ × ৩ = ৯</a:t>
            </a:r>
            <a:endParaRPr lang="en-US" sz="1200" dirty="0"/>
          </a:p>
        </p:txBody>
      </p:sp>
      <p:pic>
        <p:nvPicPr>
          <p:cNvPr id="3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9375" y="3275558"/>
            <a:ext cx="5067300" cy="476250"/>
          </a:xfrm>
          <a:prstGeom prst="rect">
            <a:avLst/>
          </a:prstGeom>
        </p:spPr>
      </p:pic>
      <p:pic>
        <p:nvPicPr>
          <p:cNvPr id="3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72250" y="3380333"/>
            <a:ext cx="266700" cy="266700"/>
          </a:xfrm>
          <a:prstGeom prst="rect">
            <a:avLst/>
          </a:prstGeom>
        </p:spPr>
      </p:pic>
      <p:sp>
        <p:nvSpPr>
          <p:cNvPr id="39" name="Text 20"/>
          <p:cNvSpPr txBox="1"/>
          <p:nvPr/>
        </p:nvSpPr>
        <p:spPr>
          <a:xfrm>
            <a:off x="6572250" y="3449389"/>
            <a:ext cx="266700" cy="1976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3FB1B8"/>
                </a:solidFill>
                <a:highlight>
                  <a:srgbClr val="3DB1B7"/>
                </a:highlight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শতক</a:t>
            </a:r>
            <a:endParaRPr lang="en-US" sz="975" dirty="0"/>
          </a:p>
        </p:txBody>
      </p:sp>
      <p:sp>
        <p:nvSpPr>
          <p:cNvPr id="40" name="Text 21"/>
          <p:cNvSpPr txBox="1"/>
          <p:nvPr/>
        </p:nvSpPr>
        <p:spPr>
          <a:xfrm>
            <a:off x="6953250" y="3408908"/>
            <a:ext cx="577304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 × ৩ = ৩</a:t>
            </a:r>
            <a:endParaRPr lang="en-US" sz="1200" dirty="0"/>
          </a:p>
        </p:txBody>
      </p:sp>
      <p:pic>
        <p:nvPicPr>
          <p:cNvPr id="41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9375" y="3904208"/>
            <a:ext cx="5067300" cy="704850"/>
          </a:xfrm>
          <a:prstGeom prst="rect">
            <a:avLst/>
          </a:prstGeom>
        </p:spPr>
      </p:pic>
      <p:sp>
        <p:nvSpPr>
          <p:cNvPr id="42" name="Text 22"/>
          <p:cNvSpPr txBox="1"/>
          <p:nvPr/>
        </p:nvSpPr>
        <p:spPr>
          <a:xfrm>
            <a:off x="6591300" y="4149477"/>
            <a:ext cx="290215" cy="2143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E7ECF2">
                    <a:alpha val="8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উত্তর</a:t>
            </a:r>
            <a:endParaRPr lang="en-US" sz="1125" dirty="0"/>
          </a:p>
        </p:txBody>
      </p:sp>
      <p:sp>
        <p:nvSpPr>
          <p:cNvPr id="43" name="Text 23"/>
          <p:cNvSpPr txBox="1"/>
          <p:nvPr/>
        </p:nvSpPr>
        <p:spPr>
          <a:xfrm>
            <a:off x="10793313" y="4104233"/>
            <a:ext cx="541437" cy="3810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3FB1B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৩৯৬</a:t>
            </a:r>
            <a:endParaRPr lang="en-US" sz="2400" dirty="0"/>
          </a:p>
        </p:txBody>
      </p:sp>
      <p:pic>
        <p:nvPicPr>
          <p:cNvPr id="44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7200" y="6038850"/>
            <a:ext cx="5334000" cy="438150"/>
          </a:xfrm>
          <a:prstGeom prst="rect">
            <a:avLst/>
          </a:prstGeom>
        </p:spPr>
      </p:pic>
      <p:pic>
        <p:nvPicPr>
          <p:cNvPr id="45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00075" y="6143625"/>
            <a:ext cx="228600" cy="228600"/>
          </a:xfrm>
          <a:prstGeom prst="rect">
            <a:avLst/>
          </a:prstGeom>
        </p:spPr>
      </p:pic>
      <p:sp>
        <p:nvSpPr>
          <p:cNvPr id="46" name="Text 24"/>
          <p:cNvSpPr txBox="1"/>
          <p:nvPr/>
        </p:nvSpPr>
        <p:spPr>
          <a:xfrm>
            <a:off x="696367" y="6181725"/>
            <a:ext cx="132308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1111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!</a:t>
            </a:r>
            <a:endParaRPr lang="en-US" sz="900" dirty="0"/>
          </a:p>
        </p:txBody>
      </p:sp>
      <p:sp>
        <p:nvSpPr>
          <p:cNvPr id="47" name="Text 25"/>
          <p:cNvSpPr txBox="1"/>
          <p:nvPr/>
        </p:nvSpPr>
        <p:spPr>
          <a:xfrm>
            <a:off x="923925" y="6167884"/>
            <a:ext cx="3310235" cy="1799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হাতের সংখ্যা থাকলে যোগ করতে ভুলো না — ৩ অঙ্কেও একই নিয়ম</a:t>
            </a:r>
            <a:endParaRPr lang="en-US" sz="10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8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400050"/>
            <a:ext cx="11201400" cy="46285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95"/>
              </a:lnSpc>
              <a:spcAft>
                <a:spcPts val="450"/>
              </a:spcAft>
              <a:buNone/>
            </a:pPr>
            <a:r>
              <a:rPr lang="en-US" sz="3450" b="1" spc="-86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২ অঙ্ক দিয়ে গুণ — গুরুত্বপূর্ণ</a:t>
            </a:r>
            <a:endParaRPr lang="en-US" sz="3450" dirty="0"/>
          </a:p>
        </p:txBody>
      </p:sp>
      <p:sp>
        <p:nvSpPr>
          <p:cNvPr id="3" name="Text 1"/>
          <p:cNvSpPr txBox="1"/>
          <p:nvPr/>
        </p:nvSpPr>
        <p:spPr>
          <a:xfrm>
            <a:off x="495300" y="920055"/>
            <a:ext cx="11201400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spcAft>
                <a:spcPts val="1350"/>
              </a:spcAft>
              <a:buNone/>
            </a:pPr>
            <a:r>
              <a:rPr lang="en-US" sz="1050" dirty="0">
                <a:solidFill>
                  <a:srgbClr val="E7ECF2">
                    <a:alpha val="6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২৪ × ১৩ = ? — সবচেয়ে বেশি ভুল হয় এখানেই, তাই ধাপে ধাপে শিখি</a:t>
            </a:r>
            <a:endParaRPr lang="en-US" sz="10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300" y="1291530"/>
            <a:ext cx="5790605" cy="518547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1491555"/>
            <a:ext cx="1139428" cy="3048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38200" y="1567755"/>
            <a:ext cx="891778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spc="36" kern="0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উদাহরণ: ২৪ × ১৩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5321647" y="1524893"/>
            <a:ext cx="745182" cy="247650"/>
          </a:xfrm>
          <a:prstGeom prst="rect">
            <a:avLst/>
          </a:prstGeom>
          <a:solidFill>
            <a:srgbClr val="3CAEB5">
              <a:alpha val="15000"/>
            </a:srgbClr>
          </a:solidFill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উত্তর: ৩১২</a:t>
            </a:r>
            <a:endParaRPr lang="en-US" sz="13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" y="1929705"/>
            <a:ext cx="5352455" cy="1724025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350" y="2091630"/>
            <a:ext cx="4990505" cy="40005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895350" y="2186880"/>
            <a:ext cx="1126480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E7ECF2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ধাপ ১ — একক দিয়ে:</a:t>
            </a:r>
            <a:endParaRPr lang="en-US" sz="1050" dirty="0"/>
          </a:p>
        </p:txBody>
      </p:sp>
      <p:sp>
        <p:nvSpPr>
          <p:cNvPr id="11" name="Text 5"/>
          <p:cNvSpPr txBox="1"/>
          <p:nvPr/>
        </p:nvSpPr>
        <p:spPr>
          <a:xfrm>
            <a:off x="5056436" y="2196405"/>
            <a:ext cx="829419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২৪ × ৩ = ৭২</a:t>
            </a:r>
            <a:endParaRPr lang="en-US" sz="13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350" y="2491680"/>
            <a:ext cx="4990505" cy="400050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895350" y="2586930"/>
            <a:ext cx="1579662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E7ECF2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ধাপ ২ — দশক দিয়ে (০ যোগ):</a:t>
            </a:r>
            <a:endParaRPr lang="en-US" sz="1050" dirty="0"/>
          </a:p>
        </p:txBody>
      </p:sp>
      <p:sp>
        <p:nvSpPr>
          <p:cNvPr id="14" name="Text 7"/>
          <p:cNvSpPr txBox="1"/>
          <p:nvPr/>
        </p:nvSpPr>
        <p:spPr>
          <a:xfrm>
            <a:off x="4853434" y="2596455"/>
            <a:ext cx="1032421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২৪ × ১০ = ২৪০</a:t>
            </a:r>
            <a:endParaRPr lang="en-US" sz="13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2967930"/>
            <a:ext cx="5142905" cy="561975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962025" y="3148905"/>
            <a:ext cx="1084213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ধাপ ৩ — যোগ করো:</a:t>
            </a:r>
            <a:endParaRPr lang="en-US" sz="1050" dirty="0"/>
          </a:p>
        </p:txBody>
      </p:sp>
      <p:sp>
        <p:nvSpPr>
          <p:cNvPr id="17" name="Text 9"/>
          <p:cNvSpPr txBox="1"/>
          <p:nvPr/>
        </p:nvSpPr>
        <p:spPr>
          <a:xfrm>
            <a:off x="4433292" y="3139380"/>
            <a:ext cx="1385888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3FB1B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৭২ + ২৪০ = ৩১২</a:t>
            </a:r>
            <a:endParaRPr lang="en-US" sz="1650" dirty="0"/>
          </a:p>
        </p:txBody>
      </p:sp>
      <p:sp>
        <p:nvSpPr>
          <p:cNvPr id="18" name="Text 10"/>
          <p:cNvSpPr txBox="1"/>
          <p:nvPr/>
        </p:nvSpPr>
        <p:spPr>
          <a:xfrm>
            <a:off x="714375" y="3777555"/>
            <a:ext cx="5352306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63"/>
              </a:lnSpc>
              <a:spcBef>
                <a:spcPts val="900"/>
              </a:spcBef>
              <a:buNone/>
            </a:pPr>
            <a:r>
              <a:rPr lang="en-US" sz="975" dirty="0">
                <a:solidFill>
                  <a:srgbClr val="E7ECF2">
                    <a:alpha val="6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লিখে গুণ: ২৪</a:t>
            </a:r>
            <a:endParaRPr lang="en-US" sz="975" dirty="0"/>
          </a:p>
          <a:p>
            <a:pPr algn="ctr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E7ECF2">
                    <a:alpha val="6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× ১৩ → (২৪×৩) + (২৪×১০)</a:t>
            </a:r>
            <a:endParaRPr lang="en-US" sz="975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7355" y="1291530"/>
            <a:ext cx="5239196" cy="5185470"/>
          </a:xfrm>
          <a:prstGeom prst="rect">
            <a:avLst/>
          </a:prstGeom>
        </p:spPr>
      </p:pic>
      <p:sp>
        <p:nvSpPr>
          <p:cNvPr id="20" name="Text 11"/>
          <p:cNvSpPr txBox="1"/>
          <p:nvPr/>
        </p:nvSpPr>
        <p:spPr>
          <a:xfrm>
            <a:off x="6676430" y="1501080"/>
            <a:ext cx="1207591" cy="247650"/>
          </a:xfrm>
          <a:prstGeom prst="rect">
            <a:avLst/>
          </a:prstGeom>
          <a:solidFill>
            <a:srgbClr val="3CAEB5">
              <a:alpha val="15000"/>
            </a:srgbClr>
          </a:solidFill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কৌশল মনে রাখো</a:t>
            </a:r>
            <a:endParaRPr lang="en-US" sz="135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6430" y="1882080"/>
            <a:ext cx="4801046" cy="682823"/>
          </a:xfrm>
          <a:prstGeom prst="rect">
            <a:avLst/>
          </a:prstGeom>
        </p:spPr>
      </p:pic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38355" y="2024955"/>
            <a:ext cx="342900" cy="342900"/>
          </a:xfrm>
          <a:prstGeom prst="rect">
            <a:avLst/>
          </a:prstGeom>
        </p:spPr>
      </p:pic>
      <p:sp>
        <p:nvSpPr>
          <p:cNvPr id="23" name="Text 12"/>
          <p:cNvSpPr txBox="1"/>
          <p:nvPr/>
        </p:nvSpPr>
        <p:spPr>
          <a:xfrm>
            <a:off x="6964561" y="2091630"/>
            <a:ext cx="216694" cy="2762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</a:t>
            </a:r>
            <a:endParaRPr lang="en-US" sz="1200" dirty="0"/>
          </a:p>
        </p:txBody>
      </p:sp>
      <p:sp>
        <p:nvSpPr>
          <p:cNvPr id="24" name="Text 13"/>
          <p:cNvSpPr txBox="1"/>
          <p:nvPr/>
        </p:nvSpPr>
        <p:spPr>
          <a:xfrm>
            <a:off x="7295555" y="2044005"/>
            <a:ext cx="2426643" cy="1790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spcAft>
                <a:spcPts val="150"/>
              </a:spcAft>
              <a:buNone/>
            </a:pPr>
            <a:r>
              <a:rPr lang="en-US" sz="1200" b="1" spc="-12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প্রথমে একক দিয়ে গুণ</a:t>
            </a:r>
            <a:endParaRPr lang="en-US" sz="1200" dirty="0"/>
          </a:p>
        </p:txBody>
      </p:sp>
      <p:sp>
        <p:nvSpPr>
          <p:cNvPr id="25" name="Text 14"/>
          <p:cNvSpPr txBox="1"/>
          <p:nvPr/>
        </p:nvSpPr>
        <p:spPr>
          <a:xfrm>
            <a:off x="7295555" y="2242096"/>
            <a:ext cx="2426643" cy="1799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58554E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নিচের সংখ্যার এককের ঘর (৩) দিয়ে পুরোটা গুণ</a:t>
            </a:r>
            <a:endParaRPr lang="en-US" sz="1013" dirty="0"/>
          </a:p>
        </p:txBody>
      </p:sp>
      <p:pic>
        <p:nvPicPr>
          <p:cNvPr id="2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76430" y="2679204"/>
            <a:ext cx="4801046" cy="682823"/>
          </a:xfrm>
          <a:prstGeom prst="rect">
            <a:avLst/>
          </a:prstGeom>
        </p:spPr>
      </p:pic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38355" y="2822079"/>
            <a:ext cx="342900" cy="342900"/>
          </a:xfrm>
          <a:prstGeom prst="rect">
            <a:avLst/>
          </a:prstGeom>
        </p:spPr>
      </p:pic>
      <p:sp>
        <p:nvSpPr>
          <p:cNvPr id="28" name="Text 15"/>
          <p:cNvSpPr txBox="1"/>
          <p:nvPr/>
        </p:nvSpPr>
        <p:spPr>
          <a:xfrm>
            <a:off x="6964561" y="2888754"/>
            <a:ext cx="216694" cy="2762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</a:t>
            </a:r>
            <a:endParaRPr lang="en-US" sz="1200" dirty="0"/>
          </a:p>
        </p:txBody>
      </p:sp>
      <p:sp>
        <p:nvSpPr>
          <p:cNvPr id="29" name="Text 16"/>
          <p:cNvSpPr txBox="1"/>
          <p:nvPr/>
        </p:nvSpPr>
        <p:spPr>
          <a:xfrm>
            <a:off x="7295555" y="2841129"/>
            <a:ext cx="3897362" cy="1790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spcAft>
                <a:spcPts val="150"/>
              </a:spcAft>
              <a:buNone/>
            </a:pPr>
            <a:r>
              <a:rPr lang="en-US" sz="1200" b="1" spc="-12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তারপর দশক দিয়ে — ০ দিয়ে শুরু</a:t>
            </a:r>
            <a:endParaRPr lang="en-US" sz="1200" dirty="0"/>
          </a:p>
        </p:txBody>
      </p:sp>
      <p:sp>
        <p:nvSpPr>
          <p:cNvPr id="30" name="Text 17"/>
          <p:cNvSpPr txBox="1"/>
          <p:nvPr/>
        </p:nvSpPr>
        <p:spPr>
          <a:xfrm>
            <a:off x="7295555" y="3039219"/>
            <a:ext cx="3897362" cy="1799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58554E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দশকের ঘর (১) মানে ১০। তাই দ্বিতীয় লাইনে একটি ০/× দিয়ে শুরু করতেই হবে</a:t>
            </a:r>
            <a:endParaRPr lang="en-US" sz="1013" dirty="0"/>
          </a:p>
        </p:txBody>
      </p:sp>
      <p:pic>
        <p:nvPicPr>
          <p:cNvPr id="3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6430" y="3476327"/>
            <a:ext cx="4801046" cy="682823"/>
          </a:xfrm>
          <a:prstGeom prst="rect">
            <a:avLst/>
          </a:prstGeom>
        </p:spPr>
      </p:pic>
      <p:pic>
        <p:nvPicPr>
          <p:cNvPr id="3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38355" y="3619202"/>
            <a:ext cx="342900" cy="342900"/>
          </a:xfrm>
          <a:prstGeom prst="rect">
            <a:avLst/>
          </a:prstGeom>
        </p:spPr>
      </p:pic>
      <p:sp>
        <p:nvSpPr>
          <p:cNvPr id="33" name="Text 18"/>
          <p:cNvSpPr txBox="1"/>
          <p:nvPr/>
        </p:nvSpPr>
        <p:spPr>
          <a:xfrm>
            <a:off x="6964561" y="3685877"/>
            <a:ext cx="207169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৩</a:t>
            </a:r>
            <a:endParaRPr lang="en-US" sz="1200" dirty="0"/>
          </a:p>
        </p:txBody>
      </p:sp>
      <p:sp>
        <p:nvSpPr>
          <p:cNvPr id="34" name="Text 19"/>
          <p:cNvSpPr txBox="1"/>
          <p:nvPr/>
        </p:nvSpPr>
        <p:spPr>
          <a:xfrm>
            <a:off x="7295555" y="3638252"/>
            <a:ext cx="1848445" cy="1790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spcAft>
                <a:spcPts val="150"/>
              </a:spcAft>
              <a:buNone/>
            </a:pPr>
            <a:r>
              <a:rPr lang="en-US" sz="1200" b="1" spc="-12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শেষে যোগ</a:t>
            </a:r>
            <a:endParaRPr lang="en-US" sz="1200" dirty="0"/>
          </a:p>
        </p:txBody>
      </p:sp>
      <p:sp>
        <p:nvSpPr>
          <p:cNvPr id="35" name="Text 20"/>
          <p:cNvSpPr txBox="1"/>
          <p:nvPr/>
        </p:nvSpPr>
        <p:spPr>
          <a:xfrm>
            <a:off x="7295555" y="3836343"/>
            <a:ext cx="1848445" cy="1799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58554E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দুটি ফল যোগ করলেই চূড়ান্ত গুণফল</a:t>
            </a:r>
            <a:endParaRPr lang="en-US" sz="1013" dirty="0"/>
          </a:p>
        </p:txBody>
      </p:sp>
      <p:pic>
        <p:nvPicPr>
          <p:cNvPr id="36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76430" y="4273451"/>
            <a:ext cx="4801046" cy="382786"/>
          </a:xfrm>
          <a:prstGeom prst="rect">
            <a:avLst/>
          </a:prstGeom>
        </p:spPr>
      </p:pic>
      <p:sp>
        <p:nvSpPr>
          <p:cNvPr id="37" name="Text 21"/>
          <p:cNvSpPr txBox="1"/>
          <p:nvPr/>
        </p:nvSpPr>
        <p:spPr>
          <a:xfrm>
            <a:off x="6819900" y="446722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22"/>
          <p:cNvSpPr txBox="1"/>
          <p:nvPr/>
        </p:nvSpPr>
        <p:spPr>
          <a:xfrm>
            <a:off x="6895505" y="4378226"/>
            <a:ext cx="3289548" cy="1732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E7ECF2">
                    <a:alpha val="8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ভুল কই হয়?</a:t>
            </a:r>
            <a:pPr indent="0" marL="0">
              <a:buNone/>
            </a:pPr>
            <a:r>
              <a:rPr lang="en-US" sz="975" dirty="0">
                <a:solidFill>
                  <a:srgbClr val="E7ECF2">
                    <a:alpha val="8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দ্বিতীয় লাইনে ০ না দিলে সব ভুল। সবসময় ০ দিয়ে শুরু।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8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28625"/>
            <a:ext cx="11125200" cy="47044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b="1" spc="-90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গুণ যাচাই করার কৌশল</a:t>
            </a:r>
            <a:endParaRPr lang="en-US" sz="3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070521"/>
            <a:ext cx="6003578" cy="984796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1232446"/>
            <a:ext cx="381000" cy="3810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859631" y="1318171"/>
            <a:ext cx="226219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28725" y="1251496"/>
            <a:ext cx="3343573" cy="1790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spcAft>
                <a:spcPts val="300"/>
              </a:spcAft>
              <a:buNone/>
            </a:pPr>
            <a:r>
              <a:rPr lang="en-US" sz="1200" b="1" spc="-18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স্থান বদলে আবার গুণ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228725" y="1468636"/>
            <a:ext cx="3343573" cy="186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58554E">
                    <a:alpha val="72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গুণ্য ও গুণক জায়গা বদলে আবার করো। ফল একই হলে সঠিক।</a:t>
            </a:r>
            <a:endParaRPr lang="en-US" sz="1050" dirty="0"/>
          </a:p>
        </p:txBody>
      </p:sp>
      <p:sp>
        <p:nvSpPr>
          <p:cNvPr id="8" name="Text 4"/>
          <p:cNvSpPr txBox="1"/>
          <p:nvPr/>
        </p:nvSpPr>
        <p:spPr>
          <a:xfrm>
            <a:off x="1228725" y="1693366"/>
            <a:ext cx="3343573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spcBef>
                <a:spcPts val="300"/>
              </a:spcBef>
              <a:buNone/>
            </a:pPr>
            <a:r>
              <a:rPr lang="en-US" sz="105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২৩ × ৪ = ৪ × ২৩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188666"/>
            <a:ext cx="6003578" cy="984796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2350591"/>
            <a:ext cx="381000" cy="38100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859631" y="2436316"/>
            <a:ext cx="226219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28725" y="2369641"/>
            <a:ext cx="2793653" cy="1790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spcAft>
                <a:spcPts val="300"/>
              </a:spcAft>
              <a:buNone/>
            </a:pPr>
            <a:r>
              <a:rPr lang="en-US" sz="1200" b="1" spc="-18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ভাগ দিয়ে যাচাই — সবচেয়ে নির্ভরযোগ্য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1228725" y="2586782"/>
            <a:ext cx="2793653" cy="186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58554E">
                    <a:alpha val="72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গুণফলকে গুণক দিয়ে ভাগ করলে গুণ্য ফিরে আসবে।</a:t>
            </a:r>
            <a:endParaRPr lang="en-US" sz="1050" dirty="0"/>
          </a:p>
        </p:txBody>
      </p:sp>
      <p:sp>
        <p:nvSpPr>
          <p:cNvPr id="14" name="Text 8"/>
          <p:cNvSpPr txBox="1"/>
          <p:nvPr/>
        </p:nvSpPr>
        <p:spPr>
          <a:xfrm>
            <a:off x="1228725" y="2811512"/>
            <a:ext cx="2793653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spcBef>
                <a:spcPts val="300"/>
              </a:spcBef>
              <a:buNone/>
            </a:pPr>
            <a:r>
              <a:rPr lang="en-US" sz="105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গুণফল ÷ গুণক = গুণ্য</a:t>
            </a:r>
            <a:endParaRPr lang="en-US" sz="10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3306812"/>
            <a:ext cx="6003578" cy="746671"/>
          </a:xfrm>
          <a:prstGeom prst="rect">
            <a:avLst/>
          </a:prstGeom>
        </p:spPr>
      </p:pic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3468737"/>
            <a:ext cx="381000" cy="381000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859631" y="3554462"/>
            <a:ext cx="226219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৩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228725" y="3487787"/>
            <a:ext cx="3218855" cy="1790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spcAft>
                <a:spcPts val="300"/>
              </a:spcAft>
              <a:buNone/>
            </a:pPr>
            <a:r>
              <a:rPr lang="en-US" sz="1200" b="1" spc="-18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আনুমানিক হিসাব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1228725" y="3704927"/>
            <a:ext cx="3218855" cy="186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58554E">
                    <a:alpha val="72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২০ × ৪ = ৮০, তাই ২৩ × ৪ ≈ ৯২ — কাছাকাছি হলে ঠিক আছে।</a:t>
            </a:r>
            <a:endParaRPr lang="en-US" sz="1050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6528" y="1070521"/>
            <a:ext cx="4912072" cy="2590800"/>
          </a:xfrm>
          <a:prstGeom prst="rect">
            <a:avLst/>
          </a:prstGeom>
        </p:spPr>
      </p:pic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5603" y="1289596"/>
            <a:ext cx="605135" cy="266700"/>
          </a:xfrm>
          <a:prstGeom prst="rect">
            <a:avLst/>
          </a:prstGeom>
        </p:spPr>
      </p:pic>
      <p:sp>
        <p:nvSpPr>
          <p:cNvPr id="22" name="Text 12"/>
          <p:cNvSpPr txBox="1"/>
          <p:nvPr/>
        </p:nvSpPr>
        <p:spPr>
          <a:xfrm>
            <a:off x="7060853" y="1346746"/>
            <a:ext cx="414635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Aft>
                <a:spcPts val="900"/>
              </a:spcAft>
              <a:buNone/>
            </a:pPr>
            <a:r>
              <a:rPr lang="en-US" sz="900" spc="54" kern="0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উদাহরণ</a:t>
            </a:r>
            <a:endParaRPr lang="en-US" sz="90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5603" y="1670596"/>
            <a:ext cx="4473922" cy="533400"/>
          </a:xfrm>
          <a:prstGeom prst="rect">
            <a:avLst/>
          </a:prstGeom>
        </p:spPr>
      </p:pic>
      <p:sp>
        <p:nvSpPr>
          <p:cNvPr id="24" name="Text 13"/>
          <p:cNvSpPr txBox="1"/>
          <p:nvPr/>
        </p:nvSpPr>
        <p:spPr>
          <a:xfrm>
            <a:off x="7108478" y="1842046"/>
            <a:ext cx="921544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২৩ × ৪ = ৯২</a:t>
            </a:r>
            <a:endParaRPr lang="en-US" sz="1500" dirty="0"/>
          </a:p>
        </p:txBody>
      </p:sp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29950" y="1803946"/>
            <a:ext cx="266700" cy="266700"/>
          </a:xfrm>
          <a:prstGeom prst="rect">
            <a:avLst/>
          </a:prstGeom>
        </p:spPr>
      </p:pic>
      <p:sp>
        <p:nvSpPr>
          <p:cNvPr id="26" name="Text 14"/>
          <p:cNvSpPr txBox="1"/>
          <p:nvPr/>
        </p:nvSpPr>
        <p:spPr>
          <a:xfrm>
            <a:off x="11135618" y="1837283"/>
            <a:ext cx="161032" cy="233362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3FB1B8"/>
                </a:solidFill>
                <a:highlight>
                  <a:srgbClr val="3DB1B7"/>
                </a:highlight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?</a:t>
            </a:r>
            <a:endParaRPr lang="en-US" sz="1050" dirty="0"/>
          </a:p>
        </p:txBody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65603" y="2299246"/>
            <a:ext cx="4473922" cy="1162050"/>
          </a:xfrm>
          <a:prstGeom prst="rect">
            <a:avLst/>
          </a:prstGeom>
        </p:spPr>
      </p:pic>
      <p:sp>
        <p:nvSpPr>
          <p:cNvPr id="28" name="Text 15"/>
          <p:cNvSpPr txBox="1"/>
          <p:nvPr/>
        </p:nvSpPr>
        <p:spPr>
          <a:xfrm>
            <a:off x="7146578" y="2470696"/>
            <a:ext cx="4111972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spcAft>
                <a:spcPts val="600"/>
              </a:spcAft>
              <a:buNone/>
            </a:pPr>
            <a:r>
              <a:rPr lang="en-US" sz="975" dirty="0">
                <a:solidFill>
                  <a:srgbClr val="E7ECF2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যাচাই করি ভাগ দিয়ে:</a:t>
            </a:r>
            <a:endParaRPr lang="en-US" sz="975" dirty="0"/>
          </a:p>
        </p:txBody>
      </p:sp>
      <p:sp>
        <p:nvSpPr>
          <p:cNvPr id="29" name="Text 16"/>
          <p:cNvSpPr txBox="1"/>
          <p:nvPr/>
        </p:nvSpPr>
        <p:spPr>
          <a:xfrm>
            <a:off x="7146578" y="2732633"/>
            <a:ext cx="1041946" cy="3048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৯২ ÷ ৪ = ২৩</a:t>
            </a:r>
            <a:endParaRPr lang="en-US" sz="1650" dirty="0"/>
          </a:p>
        </p:txBody>
      </p:sp>
      <p:pic>
        <p:nvPicPr>
          <p:cNvPr id="3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83773" y="2727871"/>
            <a:ext cx="304800" cy="304800"/>
          </a:xfrm>
          <a:prstGeom prst="rect">
            <a:avLst/>
          </a:prstGeom>
        </p:spPr>
      </p:pic>
      <p:sp>
        <p:nvSpPr>
          <p:cNvPr id="31" name="Text 17"/>
          <p:cNvSpPr txBox="1"/>
          <p:nvPr/>
        </p:nvSpPr>
        <p:spPr>
          <a:xfrm>
            <a:off x="8341072" y="2775496"/>
            <a:ext cx="247501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111"/>
                </a:solidFill>
                <a:highlight>
                  <a:srgbClr val="3FB1B8"/>
                </a:highlight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✔</a:t>
            </a:r>
            <a:endParaRPr lang="en-US" sz="1200" dirty="0"/>
          </a:p>
        </p:txBody>
      </p:sp>
      <p:sp>
        <p:nvSpPr>
          <p:cNvPr id="32" name="Text 18"/>
          <p:cNvSpPr txBox="1"/>
          <p:nvPr/>
        </p:nvSpPr>
        <p:spPr>
          <a:xfrm>
            <a:off x="7146578" y="3123158"/>
            <a:ext cx="4111972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spcBef>
                <a:spcPts val="600"/>
              </a:spcBef>
              <a:buNone/>
            </a:pPr>
            <a:r>
              <a:rPr lang="en-US" sz="975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সঠিক! গুণ মিলে গেছে</a:t>
            </a:r>
            <a:endParaRPr lang="en-US" sz="975" dirty="0"/>
          </a:p>
        </p:txBody>
      </p:sp>
      <p:pic>
        <p:nvPicPr>
          <p:cNvPr id="33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46528" y="6062663"/>
            <a:ext cx="4912072" cy="376238"/>
          </a:xfrm>
          <a:prstGeom prst="rect">
            <a:avLst/>
          </a:prstGeom>
        </p:spPr>
      </p:pic>
      <p:sp>
        <p:nvSpPr>
          <p:cNvPr id="34" name="Text 19"/>
          <p:cNvSpPr txBox="1"/>
          <p:nvPr/>
        </p:nvSpPr>
        <p:spPr>
          <a:xfrm>
            <a:off x="6889403" y="6167438"/>
            <a:ext cx="148679" cy="1666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938" dirty="0">
                <a:solidFill>
                  <a:srgbClr val="E7ECF2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💡</a:t>
            </a:r>
            <a:endParaRPr lang="en-US" sz="938" dirty="0"/>
          </a:p>
        </p:txBody>
      </p:sp>
      <p:sp>
        <p:nvSpPr>
          <p:cNvPr id="35" name="Text 20"/>
          <p:cNvSpPr txBox="1"/>
          <p:nvPr/>
        </p:nvSpPr>
        <p:spPr>
          <a:xfrm>
            <a:off x="7114282" y="6167438"/>
            <a:ext cx="3664595" cy="1666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938" b="1" dirty="0">
                <a:solidFill>
                  <a:srgbClr val="E7ECF2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টিপস:</a:t>
            </a:r>
            <a:pPr indent="0" marL="0">
              <a:buNone/>
            </a:pPr>
            <a:r>
              <a:rPr lang="en-US" sz="938" dirty="0">
                <a:solidFill>
                  <a:srgbClr val="E7ECF2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পরীক্ষায় ১ মিনিট সময় নিয়ে ভাগ দিয়ে যাচাই করলে ভুল ৯০% কমে যায়</a:t>
            </a:r>
            <a:endParaRPr lang="en-US" sz="9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8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71475"/>
            <a:ext cx="11277600" cy="45050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22"/>
              </a:lnSpc>
              <a:spcAft>
                <a:spcPts val="750"/>
              </a:spcAft>
              <a:buNone/>
            </a:pPr>
            <a:r>
              <a:rPr lang="en-US" sz="3450" b="1" spc="-86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আমাদের জীবনে গুণের ব্যবহার</a:t>
            </a:r>
            <a:endParaRPr lang="en-US" sz="3450" dirty="0"/>
          </a:p>
        </p:txBody>
      </p:sp>
      <p:sp>
        <p:nvSpPr>
          <p:cNvPr id="3" name="Text 1"/>
          <p:cNvSpPr txBox="1"/>
          <p:nvPr/>
        </p:nvSpPr>
        <p:spPr>
          <a:xfrm>
            <a:off x="590550" y="917228"/>
            <a:ext cx="11144250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spcAft>
                <a:spcPts val="1200"/>
              </a:spcAft>
              <a:buNone/>
            </a:pPr>
            <a:r>
              <a:rPr lang="en-US" sz="1050" dirty="0">
                <a:solidFill>
                  <a:srgbClr val="E7ECF2">
                    <a:alpha val="6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বাজার থেকে ক্লাসরুম — সবখানেই গুণ লাগে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57200" y="990600"/>
            <a:ext cx="57150" cy="57150"/>
          </a:xfrm>
          <a:prstGeom prst="roundRect">
            <a:avLst>
              <a:gd name="adj" fmla="val 50000"/>
            </a:avLst>
          </a:prstGeom>
          <a:solidFill>
            <a:srgbClr val="3FB1B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269653"/>
            <a:ext cx="6097786" cy="726281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1412528"/>
            <a:ext cx="342900" cy="3429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90575" y="1581150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4"/>
          <p:cNvSpPr txBox="1"/>
          <p:nvPr/>
        </p:nvSpPr>
        <p:spPr>
          <a:xfrm>
            <a:off x="1076325" y="1431578"/>
            <a:ext cx="1977033" cy="17383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19"/>
              </a:lnSpc>
              <a:spcAft>
                <a:spcPts val="150"/>
              </a:spcAft>
              <a:buNone/>
            </a:pPr>
            <a:r>
              <a:rPr lang="en-US" sz="1125" b="1" spc="-11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১টি খাতার দাম ২৫ টাকা, ৮টির দাম?</a:t>
            </a:r>
            <a:endParaRPr lang="en-US" sz="1125" dirty="0"/>
          </a:p>
        </p:txBody>
      </p:sp>
      <p:sp>
        <p:nvSpPr>
          <p:cNvPr id="9" name="Text 5"/>
          <p:cNvSpPr txBox="1"/>
          <p:nvPr/>
        </p:nvSpPr>
        <p:spPr>
          <a:xfrm>
            <a:off x="1076325" y="1633984"/>
            <a:ext cx="1977033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২৫ × ৮ = ২০০ টাকা</a:t>
            </a:r>
            <a:endParaRPr lang="en-US" sz="12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10234"/>
            <a:ext cx="6097786" cy="726281"/>
          </a:xfrm>
          <a:prstGeom prst="rect">
            <a:avLst/>
          </a:prstGeom>
        </p:spPr>
      </p:pic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" y="2253109"/>
            <a:ext cx="342900" cy="34290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790575" y="242887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7"/>
          <p:cNvSpPr txBox="1"/>
          <p:nvPr/>
        </p:nvSpPr>
        <p:spPr>
          <a:xfrm>
            <a:off x="1076325" y="2272159"/>
            <a:ext cx="1644253" cy="17383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19"/>
              </a:lnSpc>
              <a:spcAft>
                <a:spcPts val="150"/>
              </a:spcAft>
              <a:buNone/>
            </a:pPr>
            <a:r>
              <a:rPr lang="en-US" sz="1125" b="1" spc="-11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১ দিনে ৩ ঘণ্টা পড়লে, ৭ দিনে?</a:t>
            </a:r>
            <a:endParaRPr lang="en-US" sz="1125" dirty="0"/>
          </a:p>
        </p:txBody>
      </p:sp>
      <p:sp>
        <p:nvSpPr>
          <p:cNvPr id="14" name="Text 8"/>
          <p:cNvSpPr txBox="1"/>
          <p:nvPr/>
        </p:nvSpPr>
        <p:spPr>
          <a:xfrm>
            <a:off x="1076325" y="2474565"/>
            <a:ext cx="1644253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৩ × ৭ = ২১ ঘণ্টা</a:t>
            </a:r>
            <a:endParaRPr lang="en-US" sz="12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950815"/>
            <a:ext cx="6097786" cy="726281"/>
          </a:xfrm>
          <a:prstGeom prst="rect">
            <a:avLst/>
          </a:prstGeom>
        </p:spPr>
      </p:pic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3093690"/>
            <a:ext cx="342900" cy="342900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790575" y="326707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0"/>
          <p:cNvSpPr txBox="1"/>
          <p:nvPr/>
        </p:nvSpPr>
        <p:spPr>
          <a:xfrm>
            <a:off x="1076325" y="3112740"/>
            <a:ext cx="1657945" cy="17383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19"/>
              </a:lnSpc>
              <a:spcAft>
                <a:spcPts val="150"/>
              </a:spcAft>
              <a:buNone/>
            </a:pPr>
            <a:r>
              <a:rPr lang="en-US" sz="1125" b="1" spc="-11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১ বাক্সে ১২ পেন্সিল, ৫ বাক্সে?</a:t>
            </a:r>
            <a:endParaRPr lang="en-US" sz="1125" dirty="0"/>
          </a:p>
        </p:txBody>
      </p:sp>
      <p:sp>
        <p:nvSpPr>
          <p:cNvPr id="19" name="Text 11"/>
          <p:cNvSpPr txBox="1"/>
          <p:nvPr/>
        </p:nvSpPr>
        <p:spPr>
          <a:xfrm>
            <a:off x="1076325" y="3315146"/>
            <a:ext cx="1657945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১২ × ৫ = ৬০টি </a:t>
            </a:r>
            <a:pPr indent="0" marL="0">
              <a:buNone/>
            </a:pPr>
            <a:r>
              <a:rPr lang="en-US" sz="900" b="1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— ছবিতে দেখো!</a:t>
            </a:r>
            <a:endParaRPr lang="en-US" sz="1200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3810446"/>
            <a:ext cx="1635472" cy="40005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590550" y="3877121"/>
            <a:ext cx="1368772" cy="2762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spcBef>
                <a:spcPts val="150"/>
              </a:spcBef>
              <a:buNone/>
            </a:pPr>
            <a:r>
              <a:rPr lang="en-US" sz="1500" b="1" dirty="0">
                <a:solidFill>
                  <a:srgbClr val="1A182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সবখানেই গুণ! ✨</a:t>
            </a:r>
            <a:endParaRPr lang="en-US" sz="1500" dirty="0"/>
          </a:p>
        </p:txBody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5486" y="1269653"/>
            <a:ext cx="4989314" cy="4479875"/>
          </a:xfrm>
          <a:prstGeom prst="rect">
            <a:avLst/>
          </a:prstGeom>
        </p:spPr>
      </p:pic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5011" y="1279178"/>
            <a:ext cx="4970264" cy="4460825"/>
          </a:xfrm>
          <a:prstGeom prst="rect">
            <a:avLst/>
          </a:prstGeom>
        </p:spPr>
      </p:pic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69311" y="4958953"/>
            <a:ext cx="4741664" cy="666750"/>
          </a:xfrm>
          <a:prstGeom prst="rect">
            <a:avLst/>
          </a:prstGeom>
        </p:spPr>
      </p:pic>
      <p:sp>
        <p:nvSpPr>
          <p:cNvPr id="25" name="Text 13"/>
          <p:cNvSpPr txBox="1"/>
          <p:nvPr/>
        </p:nvSpPr>
        <p:spPr>
          <a:xfrm>
            <a:off x="7012186" y="5120878"/>
            <a:ext cx="4455914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৫ বাক্স × ১২ পেন্সিল = ৬০</a:t>
            </a:r>
            <a:endParaRPr lang="en-US" sz="1200" dirty="0"/>
          </a:p>
        </p:txBody>
      </p:sp>
      <p:sp>
        <p:nvSpPr>
          <p:cNvPr id="26" name="Text 14"/>
          <p:cNvSpPr txBox="1"/>
          <p:nvPr/>
        </p:nvSpPr>
        <p:spPr>
          <a:xfrm>
            <a:off x="7012186" y="5339953"/>
            <a:ext cx="4455914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Bef>
                <a:spcPts val="150"/>
              </a:spcBef>
              <a:buNone/>
            </a:pPr>
            <a:r>
              <a:rPr lang="en-US" sz="900" dirty="0">
                <a:solidFill>
                  <a:srgbClr val="E7ECF2">
                    <a:alpha val="7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বাস্তবে গুণ এভাবেই কাজ করে</a:t>
            </a:r>
            <a:endParaRPr lang="en-US" sz="900" dirty="0"/>
          </a:p>
        </p:txBody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45486" y="5863828"/>
            <a:ext cx="4989314" cy="632222"/>
          </a:xfrm>
          <a:prstGeom prst="rect">
            <a:avLst/>
          </a:prstGeom>
        </p:spPr>
      </p:pic>
      <p:sp>
        <p:nvSpPr>
          <p:cNvPr id="28" name="Text 15"/>
          <p:cNvSpPr txBox="1"/>
          <p:nvPr/>
        </p:nvSpPr>
        <p:spPr>
          <a:xfrm>
            <a:off x="6907411" y="6006703"/>
            <a:ext cx="1722983" cy="346472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ক্লাসে ৪ সারি, প্রতি সারিতে ৯ জন</a:t>
            </a: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মোট ছাত্র?</a:t>
            </a:r>
            <a:endParaRPr lang="en-US" sz="1050" dirty="0"/>
          </a:p>
        </p:txBody>
      </p:sp>
      <p:sp>
        <p:nvSpPr>
          <p:cNvPr id="29" name="Text 16"/>
          <p:cNvSpPr txBox="1"/>
          <p:nvPr/>
        </p:nvSpPr>
        <p:spPr>
          <a:xfrm>
            <a:off x="10683329" y="6070402"/>
            <a:ext cx="889546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3FB1B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৪ × ৯ = ৩৬</a:t>
            </a:r>
            <a:endParaRPr lang="en-US" sz="16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8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81000"/>
            <a:ext cx="11277600" cy="46285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95"/>
              </a:lnSpc>
              <a:spcAft>
                <a:spcPts val="450"/>
              </a:spcAft>
              <a:buNone/>
            </a:pPr>
            <a:r>
              <a:rPr lang="en-US" sz="3450" b="1" spc="-86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নিজে করো — অনুশীলন</a:t>
            </a:r>
            <a:endParaRPr lang="en-US" sz="3450" dirty="0"/>
          </a:p>
        </p:txBody>
      </p:sp>
      <p:sp>
        <p:nvSpPr>
          <p:cNvPr id="3" name="Text 1"/>
          <p:cNvSpPr txBox="1"/>
          <p:nvPr/>
        </p:nvSpPr>
        <p:spPr>
          <a:xfrm>
            <a:off x="590550" y="901005"/>
            <a:ext cx="11144250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spcAft>
                <a:spcPts val="1350"/>
              </a:spcAft>
              <a:buNone/>
            </a:pPr>
            <a:r>
              <a:rPr lang="en-US" sz="1050" dirty="0">
                <a:solidFill>
                  <a:srgbClr val="E7ECF2">
                    <a:alpha val="6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খাতা বের করো, ৫ মিনিটে চেষ্টা করি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57200" y="971550"/>
            <a:ext cx="57150" cy="57150"/>
          </a:xfrm>
          <a:prstGeom prst="roundRect">
            <a:avLst>
              <a:gd name="adj" fmla="val 50000"/>
            </a:avLst>
          </a:prstGeom>
          <a:solidFill>
            <a:srgbClr val="3FB1B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272480"/>
            <a:ext cx="1068586" cy="29051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61975" y="1339155"/>
            <a:ext cx="859036" cy="1571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b="1" spc="66" kern="0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সংখ্যার গুণ — ৩টি</a:t>
            </a:r>
            <a:endParaRPr lang="en-US" sz="825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77293"/>
            <a:ext cx="5553075" cy="628650"/>
          </a:xfrm>
          <a:prstGeom prst="rect">
            <a:avLst/>
          </a:prstGeom>
        </p:spPr>
      </p:pic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820168"/>
            <a:ext cx="342900" cy="34290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764381" y="1915418"/>
            <a:ext cx="207169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১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1114425" y="1896368"/>
            <a:ext cx="791617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৩৪ × ২ = ?</a:t>
            </a:r>
            <a:endParaRPr lang="en-US" sz="15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420243"/>
            <a:ext cx="5553075" cy="628650"/>
          </a:xfrm>
          <a:prstGeom prst="rect">
            <a:avLst/>
          </a:prstGeom>
        </p:spPr>
      </p:pic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175" y="2563118"/>
            <a:ext cx="342900" cy="342900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764381" y="2658368"/>
            <a:ext cx="207169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২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1114425" y="2639318"/>
            <a:ext cx="904429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১২৫ × ৪ = ?</a:t>
            </a:r>
            <a:endParaRPr lang="en-US" sz="150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3163193"/>
            <a:ext cx="5553075" cy="628650"/>
          </a:xfrm>
          <a:prstGeom prst="rect">
            <a:avLst/>
          </a:prstGeom>
        </p:spPr>
      </p:pic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175" y="3306068"/>
            <a:ext cx="342900" cy="342900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764381" y="3401318"/>
            <a:ext cx="207169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৩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1114425" y="3382268"/>
            <a:ext cx="904429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২৬ × ১২ = ?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2057251" y="3401318"/>
            <a:ext cx="852339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7ECF2">
                    <a:alpha val="55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(০ দিতে ভুলো না)</a:t>
            </a:r>
            <a:endParaRPr lang="en-US" sz="975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3982343"/>
            <a:ext cx="2631579" cy="350044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581025" y="4068068"/>
            <a:ext cx="2383929" cy="1785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06"/>
              </a:lnSpc>
              <a:buNone/>
            </a:pPr>
            <a:r>
              <a:rPr lang="en-US" sz="938" dirty="0">
                <a:solidFill>
                  <a:srgbClr val="E7ECF2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💡 ইঙ্গিত: ডান থেকে শুরু, হাতের সংখ্যা যোগ করো</a:t>
            </a:r>
            <a:endParaRPr lang="en-US" sz="938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1725" y="1272480"/>
            <a:ext cx="1109960" cy="290513"/>
          </a:xfrm>
          <a:prstGeom prst="rect">
            <a:avLst/>
          </a:prstGeom>
        </p:spPr>
      </p:pic>
      <p:sp>
        <p:nvSpPr>
          <p:cNvPr id="23" name="Text 12"/>
          <p:cNvSpPr txBox="1"/>
          <p:nvPr/>
        </p:nvSpPr>
        <p:spPr>
          <a:xfrm>
            <a:off x="6286500" y="1339155"/>
            <a:ext cx="900410" cy="1571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b="1" spc="66" kern="0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বাস্তব সমস্যা — ২টি</a:t>
            </a:r>
            <a:endParaRPr lang="en-US" sz="825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1725" y="1677293"/>
            <a:ext cx="5553075" cy="743843"/>
          </a:xfrm>
          <a:prstGeom prst="rect">
            <a:avLst/>
          </a:prstGeom>
        </p:spPr>
      </p:pic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2700" y="1877764"/>
            <a:ext cx="342900" cy="342900"/>
          </a:xfrm>
          <a:prstGeom prst="rect">
            <a:avLst/>
          </a:prstGeom>
        </p:spPr>
      </p:pic>
      <p:sp>
        <p:nvSpPr>
          <p:cNvPr id="26" name="Text 13"/>
          <p:cNvSpPr txBox="1"/>
          <p:nvPr/>
        </p:nvSpPr>
        <p:spPr>
          <a:xfrm>
            <a:off x="6488906" y="1973014"/>
            <a:ext cx="207169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FB1B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৪</a:t>
            </a:r>
            <a:endParaRPr lang="en-US" sz="1200" dirty="0"/>
          </a:p>
        </p:txBody>
      </p:sp>
      <p:sp>
        <p:nvSpPr>
          <p:cNvPr id="27" name="Text 14"/>
          <p:cNvSpPr txBox="1"/>
          <p:nvPr/>
        </p:nvSpPr>
        <p:spPr>
          <a:xfrm>
            <a:off x="6838950" y="1820168"/>
            <a:ext cx="3297882" cy="45809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১টি গাড়িতে ৪টি চাকা, </a:t>
            </a:r>
            <a:pPr indent="0" marL="0">
              <a:buNone/>
            </a:pPr>
            <a:r>
              <a:rPr lang="en-US" sz="1500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৯টি গাড়িতে কয়টি চাকা?</a:t>
            </a:r>
            <a:endParaRPr lang="en-US" sz="1275" dirty="0"/>
          </a:p>
          <a:p>
            <a:pPr algn="l" indent="0" marL="0">
              <a:lnSpc>
                <a:spcPts val="1658"/>
              </a:lnSpc>
              <a:buNone/>
            </a:pPr>
            <a:r>
              <a:rPr lang="en-US" sz="975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৪ × ৯ = ?</a:t>
            </a:r>
            <a:endParaRPr lang="en-US" sz="1275" dirty="0"/>
          </a:p>
        </p:txBody>
      </p:sp>
      <p:pic>
        <p:nvPicPr>
          <p:cNvPr id="28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1725" y="2535436"/>
            <a:ext cx="5553075" cy="743843"/>
          </a:xfrm>
          <a:prstGeom prst="rect">
            <a:avLst/>
          </a:prstGeom>
        </p:spPr>
      </p:pic>
      <p:pic>
        <p:nvPicPr>
          <p:cNvPr id="29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62700" y="2735907"/>
            <a:ext cx="342900" cy="342900"/>
          </a:xfrm>
          <a:prstGeom prst="rect">
            <a:avLst/>
          </a:prstGeom>
        </p:spPr>
      </p:pic>
      <p:sp>
        <p:nvSpPr>
          <p:cNvPr id="30" name="Text 15"/>
          <p:cNvSpPr txBox="1"/>
          <p:nvPr/>
        </p:nvSpPr>
        <p:spPr>
          <a:xfrm>
            <a:off x="6488906" y="2831157"/>
            <a:ext cx="207169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FB1B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৫</a:t>
            </a:r>
            <a:endParaRPr lang="en-US" sz="1200" dirty="0"/>
          </a:p>
        </p:txBody>
      </p:sp>
      <p:sp>
        <p:nvSpPr>
          <p:cNvPr id="31" name="Text 16"/>
          <p:cNvSpPr txBox="1"/>
          <p:nvPr/>
        </p:nvSpPr>
        <p:spPr>
          <a:xfrm>
            <a:off x="6838950" y="2678311"/>
            <a:ext cx="2670870" cy="45809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 ডজন = ১২টি, </a:t>
            </a:r>
            <a:pPr indent="0" marL="0">
              <a:buNone/>
            </a:pPr>
            <a:r>
              <a:rPr lang="en-US" sz="1500" b="1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৬ ডজনে কয়টি কলা?</a:t>
            </a:r>
            <a:endParaRPr lang="en-US" sz="1275" dirty="0"/>
          </a:p>
          <a:p>
            <a:pPr algn="l" indent="0" marL="0">
              <a:lnSpc>
                <a:spcPts val="1658"/>
              </a:lnSpc>
              <a:buNone/>
            </a:pPr>
            <a:r>
              <a:rPr lang="en-US" sz="975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১২ × ৬ = ?</a:t>
            </a:r>
            <a:endParaRPr lang="en-US" sz="1275" dirty="0"/>
          </a:p>
        </p:txBody>
      </p:sp>
      <p:pic>
        <p:nvPicPr>
          <p:cNvPr id="3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81725" y="3393579"/>
            <a:ext cx="5553075" cy="1104900"/>
          </a:xfrm>
          <a:prstGeom prst="rect">
            <a:avLst/>
          </a:prstGeom>
        </p:spPr>
      </p:pic>
      <p:pic>
        <p:nvPicPr>
          <p:cNvPr id="33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91250" y="3403104"/>
            <a:ext cx="5534025" cy="1085850"/>
          </a:xfrm>
          <a:prstGeom prst="rect">
            <a:avLst/>
          </a:prstGeom>
        </p:spPr>
      </p:pic>
      <p:pic>
        <p:nvPicPr>
          <p:cNvPr id="34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91250" y="3403104"/>
            <a:ext cx="5534025" cy="1085850"/>
          </a:xfrm>
          <a:prstGeom prst="rect">
            <a:avLst/>
          </a:prstGeom>
        </p:spPr>
      </p:pic>
      <p:sp>
        <p:nvSpPr>
          <p:cNvPr id="35" name="Text 17"/>
          <p:cNvSpPr txBox="1"/>
          <p:nvPr/>
        </p:nvSpPr>
        <p:spPr>
          <a:xfrm>
            <a:off x="6324600" y="4231779"/>
            <a:ext cx="1907679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E7ECF2">
                    <a:alpha val="8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৫ বাক্স × ১২ পেন্সিল = ৬০ — জীবনেই গুণ!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8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1950"/>
            <a:ext cx="2142083" cy="4572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spc="-90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মজার কুইজ</a:t>
            </a:r>
            <a:endParaRPr lang="en-US" sz="3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5416" y="461963"/>
            <a:ext cx="1259384" cy="35718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0618291" y="557213"/>
            <a:ext cx="973634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৫টি প্রশ্ন — উত্তর সহ</a:t>
            </a:r>
            <a:endParaRPr lang="en-US" sz="975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0600"/>
            <a:ext cx="5572125" cy="981968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152525"/>
            <a:ext cx="323850" cy="323850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757684" y="1207294"/>
            <a:ext cx="204341" cy="2690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</a:t>
            </a:r>
            <a:endParaRPr lang="en-US" sz="1125" dirty="0"/>
          </a:p>
        </p:txBody>
      </p:sp>
      <p:sp>
        <p:nvSpPr>
          <p:cNvPr id="8" name="Text 3"/>
          <p:cNvSpPr txBox="1"/>
          <p:nvPr/>
        </p:nvSpPr>
        <p:spPr>
          <a:xfrm>
            <a:off x="1095375" y="1152525"/>
            <a:ext cx="4752975" cy="2056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৫ × ০ = ?</a:t>
            </a:r>
            <a:endParaRPr lang="en-US" sz="12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375" y="1434405"/>
            <a:ext cx="1592014" cy="376238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1219200" y="1522512"/>
            <a:ext cx="311200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উত্তর:</a:t>
            </a:r>
            <a:endParaRPr lang="en-US" sz="1050" dirty="0"/>
          </a:p>
        </p:txBody>
      </p:sp>
      <p:sp>
        <p:nvSpPr>
          <p:cNvPr id="11" name="Text 5"/>
          <p:cNvSpPr txBox="1"/>
          <p:nvPr/>
        </p:nvSpPr>
        <p:spPr>
          <a:xfrm>
            <a:off x="1606600" y="1539180"/>
            <a:ext cx="95994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3FB1B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০</a:t>
            </a:r>
            <a:endParaRPr lang="en-US" sz="1275" dirty="0"/>
          </a:p>
        </p:txBody>
      </p:sp>
      <p:sp>
        <p:nvSpPr>
          <p:cNvPr id="12" name="Text 6"/>
          <p:cNvSpPr txBox="1"/>
          <p:nvPr/>
        </p:nvSpPr>
        <p:spPr>
          <a:xfrm>
            <a:off x="1778794" y="1522512"/>
            <a:ext cx="784771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E7ECF2">
                    <a:alpha val="6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— শূন্যের নিয়ম</a:t>
            </a:r>
            <a:endParaRPr lang="en-US" sz="10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675" y="990600"/>
            <a:ext cx="5572125" cy="981968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3650" y="1152525"/>
            <a:ext cx="323850" cy="323850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6463159" y="1207294"/>
            <a:ext cx="204341" cy="2690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</a:t>
            </a:r>
            <a:endParaRPr lang="en-US" sz="1125" dirty="0"/>
          </a:p>
        </p:txBody>
      </p:sp>
      <p:sp>
        <p:nvSpPr>
          <p:cNvPr id="16" name="Text 8"/>
          <p:cNvSpPr txBox="1"/>
          <p:nvPr/>
        </p:nvSpPr>
        <p:spPr>
          <a:xfrm>
            <a:off x="6800850" y="1152525"/>
            <a:ext cx="4752975" cy="2056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 দিয়ে গুণ করলে কী হয়?</a:t>
            </a:r>
            <a:endParaRPr lang="en-US" sz="12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0850" y="1434405"/>
            <a:ext cx="1754981" cy="376238"/>
          </a:xfrm>
          <a:prstGeom prst="rect">
            <a:avLst/>
          </a:prstGeom>
        </p:spPr>
      </p:pic>
      <p:sp>
        <p:nvSpPr>
          <p:cNvPr id="18" name="Text 9"/>
          <p:cNvSpPr txBox="1"/>
          <p:nvPr/>
        </p:nvSpPr>
        <p:spPr>
          <a:xfrm>
            <a:off x="6924675" y="1522512"/>
            <a:ext cx="311200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উত্তর:</a:t>
            </a:r>
            <a:endParaRPr lang="en-US" sz="1050" dirty="0"/>
          </a:p>
        </p:txBody>
      </p:sp>
      <p:sp>
        <p:nvSpPr>
          <p:cNvPr id="19" name="Text 10"/>
          <p:cNvSpPr txBox="1"/>
          <p:nvPr/>
        </p:nvSpPr>
        <p:spPr>
          <a:xfrm>
            <a:off x="7312075" y="1539180"/>
            <a:ext cx="1119932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3FB1B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সেই সংখ্যাই থাকে</a:t>
            </a:r>
            <a:endParaRPr lang="en-US" sz="1275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2105918"/>
            <a:ext cx="5572125" cy="981968"/>
          </a:xfrm>
          <a:prstGeom prst="rect">
            <a:avLst/>
          </a:prstGeom>
        </p:spPr>
      </p:pic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175" y="2267843"/>
            <a:ext cx="323850" cy="323850"/>
          </a:xfrm>
          <a:prstGeom prst="rect">
            <a:avLst/>
          </a:prstGeom>
        </p:spPr>
      </p:pic>
      <p:sp>
        <p:nvSpPr>
          <p:cNvPr id="22" name="Text 11"/>
          <p:cNvSpPr txBox="1"/>
          <p:nvPr/>
        </p:nvSpPr>
        <p:spPr>
          <a:xfrm>
            <a:off x="757684" y="2322612"/>
            <a:ext cx="204341" cy="2690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৩</a:t>
            </a:r>
            <a:endParaRPr lang="en-US" sz="1125" dirty="0"/>
          </a:p>
        </p:txBody>
      </p:sp>
      <p:sp>
        <p:nvSpPr>
          <p:cNvPr id="23" name="Text 12"/>
          <p:cNvSpPr txBox="1"/>
          <p:nvPr/>
        </p:nvSpPr>
        <p:spPr>
          <a:xfrm>
            <a:off x="1095375" y="2267843"/>
            <a:ext cx="4752975" cy="2056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৯ × ৯ = ?</a:t>
            </a:r>
            <a:endParaRPr lang="en-US" sz="120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5375" y="2549723"/>
            <a:ext cx="826889" cy="376238"/>
          </a:xfrm>
          <a:prstGeom prst="rect">
            <a:avLst/>
          </a:prstGeom>
        </p:spPr>
      </p:pic>
      <p:sp>
        <p:nvSpPr>
          <p:cNvPr id="25" name="Text 13"/>
          <p:cNvSpPr txBox="1"/>
          <p:nvPr/>
        </p:nvSpPr>
        <p:spPr>
          <a:xfrm>
            <a:off x="1219200" y="2637830"/>
            <a:ext cx="311200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উত্তর:</a:t>
            </a:r>
            <a:endParaRPr lang="en-US" sz="1050" dirty="0"/>
          </a:p>
        </p:txBody>
      </p:sp>
      <p:sp>
        <p:nvSpPr>
          <p:cNvPr id="26" name="Text 14"/>
          <p:cNvSpPr txBox="1"/>
          <p:nvPr/>
        </p:nvSpPr>
        <p:spPr>
          <a:xfrm>
            <a:off x="1606600" y="2654498"/>
            <a:ext cx="191839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7493CD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৮১</a:t>
            </a:r>
            <a:endParaRPr lang="en-US" sz="1275" dirty="0"/>
          </a:p>
        </p:txBody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62675" y="2105918"/>
            <a:ext cx="5572125" cy="981968"/>
          </a:xfrm>
          <a:prstGeom prst="rect">
            <a:avLst/>
          </a:prstGeom>
        </p:spPr>
      </p:pic>
      <p:pic>
        <p:nvPicPr>
          <p:cNvPr id="28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43650" y="2267843"/>
            <a:ext cx="323850" cy="323850"/>
          </a:xfrm>
          <a:prstGeom prst="rect">
            <a:avLst/>
          </a:prstGeom>
        </p:spPr>
      </p:pic>
      <p:sp>
        <p:nvSpPr>
          <p:cNvPr id="29" name="Text 15"/>
          <p:cNvSpPr txBox="1"/>
          <p:nvPr/>
        </p:nvSpPr>
        <p:spPr>
          <a:xfrm>
            <a:off x="6463159" y="2322612"/>
            <a:ext cx="204341" cy="2690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৪</a:t>
            </a:r>
            <a:endParaRPr lang="en-US" sz="1125" dirty="0"/>
          </a:p>
        </p:txBody>
      </p:sp>
      <p:sp>
        <p:nvSpPr>
          <p:cNvPr id="30" name="Text 16"/>
          <p:cNvSpPr txBox="1"/>
          <p:nvPr/>
        </p:nvSpPr>
        <p:spPr>
          <a:xfrm>
            <a:off x="6800850" y="2267843"/>
            <a:ext cx="4752975" cy="2056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গুণের বিপরীত প্রক্রিয়া কী?</a:t>
            </a:r>
            <a:endParaRPr lang="en-US" sz="1200" dirty="0"/>
          </a:p>
        </p:txBody>
      </p:sp>
      <p:pic>
        <p:nvPicPr>
          <p:cNvPr id="31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00850" y="2549723"/>
            <a:ext cx="1018580" cy="376238"/>
          </a:xfrm>
          <a:prstGeom prst="rect">
            <a:avLst/>
          </a:prstGeom>
        </p:spPr>
      </p:pic>
      <p:sp>
        <p:nvSpPr>
          <p:cNvPr id="32" name="Text 17"/>
          <p:cNvSpPr txBox="1"/>
          <p:nvPr/>
        </p:nvSpPr>
        <p:spPr>
          <a:xfrm>
            <a:off x="6924675" y="2637830"/>
            <a:ext cx="311200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উত্তর:</a:t>
            </a:r>
            <a:endParaRPr lang="en-US" sz="1050" dirty="0"/>
          </a:p>
        </p:txBody>
      </p:sp>
      <p:sp>
        <p:nvSpPr>
          <p:cNvPr id="33" name="Text 18"/>
          <p:cNvSpPr txBox="1"/>
          <p:nvPr/>
        </p:nvSpPr>
        <p:spPr>
          <a:xfrm>
            <a:off x="7312075" y="2654498"/>
            <a:ext cx="383530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3FB1B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ভাগ ÷</a:t>
            </a:r>
            <a:endParaRPr lang="en-US" sz="1275" dirty="0"/>
          </a:p>
        </p:txBody>
      </p:sp>
      <p:pic>
        <p:nvPicPr>
          <p:cNvPr id="34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200" y="3221236"/>
            <a:ext cx="11277600" cy="981968"/>
          </a:xfrm>
          <a:prstGeom prst="rect">
            <a:avLst/>
          </a:prstGeom>
        </p:spPr>
      </p:pic>
      <p:pic>
        <p:nvPicPr>
          <p:cNvPr id="35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175" y="3383161"/>
            <a:ext cx="323850" cy="323850"/>
          </a:xfrm>
          <a:prstGeom prst="rect">
            <a:avLst/>
          </a:prstGeom>
        </p:spPr>
      </p:pic>
      <p:sp>
        <p:nvSpPr>
          <p:cNvPr id="36" name="Text 19"/>
          <p:cNvSpPr txBox="1"/>
          <p:nvPr/>
        </p:nvSpPr>
        <p:spPr>
          <a:xfrm>
            <a:off x="757684" y="3437930"/>
            <a:ext cx="204341" cy="2690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৫</a:t>
            </a:r>
            <a:endParaRPr lang="en-US" sz="1125" dirty="0"/>
          </a:p>
        </p:txBody>
      </p:sp>
      <p:sp>
        <p:nvSpPr>
          <p:cNvPr id="37" name="Text 20"/>
          <p:cNvSpPr txBox="1"/>
          <p:nvPr/>
        </p:nvSpPr>
        <p:spPr>
          <a:xfrm>
            <a:off x="1095375" y="3383161"/>
            <a:ext cx="10458450" cy="2056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b="1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১২ × ১০ = ? — ১০ দিয়ে গুণ করার সহজ ট্রিক কী?</a:t>
            </a:r>
            <a:endParaRPr lang="en-US" sz="1200" dirty="0"/>
          </a:p>
        </p:txBody>
      </p:sp>
      <p:pic>
        <p:nvPicPr>
          <p:cNvPr id="38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95375" y="3665041"/>
            <a:ext cx="2388840" cy="376238"/>
          </a:xfrm>
          <a:prstGeom prst="rect">
            <a:avLst/>
          </a:prstGeom>
        </p:spPr>
      </p:pic>
      <p:sp>
        <p:nvSpPr>
          <p:cNvPr id="39" name="Text 21"/>
          <p:cNvSpPr txBox="1"/>
          <p:nvPr/>
        </p:nvSpPr>
        <p:spPr>
          <a:xfrm>
            <a:off x="1219200" y="3753148"/>
            <a:ext cx="311200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E7ECF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উত্তর:</a:t>
            </a:r>
            <a:endParaRPr lang="en-US" sz="1050" dirty="0"/>
          </a:p>
        </p:txBody>
      </p:sp>
      <p:sp>
        <p:nvSpPr>
          <p:cNvPr id="40" name="Text 22"/>
          <p:cNvSpPr txBox="1"/>
          <p:nvPr/>
        </p:nvSpPr>
        <p:spPr>
          <a:xfrm>
            <a:off x="1606600" y="3769816"/>
            <a:ext cx="287685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7493CD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১২০</a:t>
            </a:r>
            <a:endParaRPr lang="en-US" sz="1275" dirty="0"/>
          </a:p>
        </p:txBody>
      </p:sp>
      <p:sp>
        <p:nvSpPr>
          <p:cNvPr id="41" name="Text 23"/>
          <p:cNvSpPr txBox="1"/>
          <p:nvPr/>
        </p:nvSpPr>
        <p:spPr>
          <a:xfrm>
            <a:off x="1970484" y="3753148"/>
            <a:ext cx="1389906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E7ECF2">
                    <a:alpha val="6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— শেষে একটি ০ বসে যায়!</a:t>
            </a:r>
            <a:endParaRPr lang="en-US" sz="1050" dirty="0"/>
          </a:p>
        </p:txBody>
      </p:sp>
      <p:sp>
        <p:nvSpPr>
          <p:cNvPr id="42" name="Text 24"/>
          <p:cNvSpPr txBox="1"/>
          <p:nvPr/>
        </p:nvSpPr>
        <p:spPr>
          <a:xfrm>
            <a:off x="609600" y="6319838"/>
            <a:ext cx="1112520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spcBef>
                <a:spcPts val="1050"/>
              </a:spcBef>
              <a:buNone/>
            </a:pPr>
            <a:r>
              <a:rPr lang="en-US" sz="975" dirty="0">
                <a:solidFill>
                  <a:srgbClr val="E7ECF2">
                    <a:alpha val="6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সবাই উত্তর বলো — ভুল হলেও সমস্যা নেই, শেখাই মজা!</a:t>
            </a:r>
            <a:endParaRPr lang="en-US" sz="975" dirty="0"/>
          </a:p>
        </p:txBody>
      </p:sp>
      <p:sp>
        <p:nvSpPr>
          <p:cNvPr id="43" name="Shape 25"/>
          <p:cNvSpPr/>
          <p:nvPr/>
        </p:nvSpPr>
        <p:spPr>
          <a:xfrm>
            <a:off x="457200" y="6372225"/>
            <a:ext cx="57150" cy="57150"/>
          </a:xfrm>
          <a:prstGeom prst="roundRect">
            <a:avLst>
              <a:gd name="adj" fmla="val 50000"/>
            </a:avLst>
          </a:prstGeom>
          <a:solidFill>
            <a:srgbClr val="3FB1B8"/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8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409575"/>
            <a:ext cx="11201400" cy="4905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38"/>
              </a:lnSpc>
              <a:buNone/>
            </a:pPr>
            <a:r>
              <a:rPr lang="en-US" sz="3750" b="1" spc="-94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মনে রাখবে</a:t>
            </a:r>
            <a:endParaRPr lang="en-US" sz="3750" dirty="0"/>
          </a:p>
        </p:txBody>
      </p:sp>
      <p:sp>
        <p:nvSpPr>
          <p:cNvPr id="3" name="Text 1"/>
          <p:cNvSpPr txBox="1"/>
          <p:nvPr/>
        </p:nvSpPr>
        <p:spPr>
          <a:xfrm>
            <a:off x="647700" y="1052513"/>
            <a:ext cx="11049000" cy="2143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E7ECF2">
                    <a:alpha val="6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পরীক্ষার আগে এই ৫টি কথা ভুলো না</a:t>
            </a:r>
            <a:endParaRPr lang="en-US" sz="1125" dirty="0"/>
          </a:p>
        </p:txBody>
      </p:sp>
      <p:sp>
        <p:nvSpPr>
          <p:cNvPr id="4" name="Shape 2"/>
          <p:cNvSpPr/>
          <p:nvPr/>
        </p:nvSpPr>
        <p:spPr>
          <a:xfrm>
            <a:off x="495300" y="11239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3FB1B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300" y="1495425"/>
            <a:ext cx="5534025" cy="724049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1657350"/>
            <a:ext cx="342900" cy="3429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38200" y="181927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4"/>
          <p:cNvSpPr txBox="1"/>
          <p:nvPr/>
        </p:nvSpPr>
        <p:spPr>
          <a:xfrm>
            <a:off x="1133475" y="1676400"/>
            <a:ext cx="2362349" cy="1790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spc="-18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নামতা মুখস্থ না থাকলে গুণ কঠিন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133475" y="1884015"/>
            <a:ext cx="2362349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spcBef>
                <a:spcPts val="225"/>
              </a:spcBef>
              <a:buNone/>
            </a:pPr>
            <a:r>
              <a:rPr lang="en-US" sz="1013" dirty="0">
                <a:solidFill>
                  <a:srgbClr val="58554E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 থেকে ১০ পর্যন্ত নামতা প্রতিদিন একবার পড়ো</a:t>
            </a:r>
            <a:endParaRPr lang="en-US" sz="1013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675" y="1495425"/>
            <a:ext cx="5534025" cy="724049"/>
          </a:xfrm>
          <a:prstGeom prst="rect">
            <a:avLst/>
          </a:prstGeom>
        </p:spPr>
      </p:pic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650" y="1657350"/>
            <a:ext cx="342900" cy="34290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6505575" y="181927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7"/>
          <p:cNvSpPr txBox="1"/>
          <p:nvPr/>
        </p:nvSpPr>
        <p:spPr>
          <a:xfrm>
            <a:off x="6800850" y="1676400"/>
            <a:ext cx="2638723" cy="1790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spc="-18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হাতের সংখ্যা যোগ করতে ভুলো না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800850" y="1884015"/>
            <a:ext cx="2638723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spcBef>
                <a:spcPts val="225"/>
              </a:spcBef>
              <a:buNone/>
            </a:pPr>
            <a:r>
              <a:rPr lang="en-US" sz="1013" dirty="0">
                <a:solidFill>
                  <a:srgbClr val="58554E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১২-এর ১ হাতে থাকলে পরের ধাপে যোগ করতেই হবে</a:t>
            </a:r>
            <a:endParaRPr lang="en-US" sz="1013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2352824"/>
            <a:ext cx="5534025" cy="724049"/>
          </a:xfrm>
          <a:prstGeom prst="rect">
            <a:avLst/>
          </a:prstGeom>
        </p:spPr>
      </p:pic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2514749"/>
            <a:ext cx="342900" cy="342900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838200" y="267652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0"/>
          <p:cNvSpPr txBox="1"/>
          <p:nvPr/>
        </p:nvSpPr>
        <p:spPr>
          <a:xfrm>
            <a:off x="1133475" y="2533799"/>
            <a:ext cx="2607320" cy="1790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spc="-18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২ অঙ্কের গুণে দ্বিতীয় লাইনে ০ দিতে হয়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1133475" y="2741414"/>
            <a:ext cx="2607320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spcBef>
                <a:spcPts val="225"/>
              </a:spcBef>
              <a:buNone/>
            </a:pPr>
            <a:r>
              <a:rPr lang="en-US" sz="1013" dirty="0">
                <a:solidFill>
                  <a:srgbClr val="58554E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দশক দিয়ে গুণ করার সময় প্রথমে একটি ০ বা × চিহ্ন</a:t>
            </a:r>
            <a:endParaRPr lang="en-US" sz="1013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2675" y="2352824"/>
            <a:ext cx="5534025" cy="724049"/>
          </a:xfrm>
          <a:prstGeom prst="rect">
            <a:avLst/>
          </a:prstGeom>
        </p:spPr>
      </p:pic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3650" y="2514749"/>
            <a:ext cx="342900" cy="342900"/>
          </a:xfrm>
          <a:prstGeom prst="rect">
            <a:avLst/>
          </a:prstGeom>
        </p:spPr>
      </p:pic>
      <p:sp>
        <p:nvSpPr>
          <p:cNvPr id="22" name="Text 12"/>
          <p:cNvSpPr txBox="1"/>
          <p:nvPr/>
        </p:nvSpPr>
        <p:spPr>
          <a:xfrm>
            <a:off x="6505575" y="267652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13"/>
          <p:cNvSpPr txBox="1"/>
          <p:nvPr/>
        </p:nvSpPr>
        <p:spPr>
          <a:xfrm>
            <a:off x="6800850" y="2533799"/>
            <a:ext cx="1985665" cy="1790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spc="-18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প্রতিদিন ১০টি গুণ অনুশীলন করো</a:t>
            </a:r>
            <a:endParaRPr lang="en-US" sz="1200" dirty="0"/>
          </a:p>
        </p:txBody>
      </p:sp>
      <p:sp>
        <p:nvSpPr>
          <p:cNvPr id="24" name="Text 14"/>
          <p:cNvSpPr txBox="1"/>
          <p:nvPr/>
        </p:nvSpPr>
        <p:spPr>
          <a:xfrm>
            <a:off x="6800850" y="2741414"/>
            <a:ext cx="1985665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spcBef>
                <a:spcPts val="225"/>
              </a:spcBef>
              <a:buNone/>
            </a:pPr>
            <a:r>
              <a:rPr lang="en-US" sz="1013" dirty="0">
                <a:solidFill>
                  <a:srgbClr val="58554E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অনুশীলনই দ্রুত ও নির্ভুল হওয়ার উপায়</a:t>
            </a:r>
            <a:endParaRPr lang="en-US" sz="1013" dirty="0"/>
          </a:p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3210223"/>
            <a:ext cx="11201400" cy="736402"/>
          </a:xfrm>
          <a:prstGeom prst="rect">
            <a:avLst/>
          </a:prstGeom>
        </p:spPr>
      </p:pic>
      <p:pic>
        <p:nvPicPr>
          <p:cNvPr id="2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70134" y="3143548"/>
            <a:ext cx="464641" cy="214313"/>
          </a:xfrm>
          <a:prstGeom prst="rect">
            <a:avLst/>
          </a:prstGeom>
        </p:spPr>
      </p:pic>
      <p:sp>
        <p:nvSpPr>
          <p:cNvPr id="27" name="Text 15"/>
          <p:cNvSpPr txBox="1"/>
          <p:nvPr/>
        </p:nvSpPr>
        <p:spPr>
          <a:xfrm>
            <a:off x="11146334" y="3172123"/>
            <a:ext cx="312241" cy="1571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11111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মূল সূত্র</a:t>
            </a:r>
            <a:endParaRPr lang="en-US" sz="825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6275" y="3372148"/>
            <a:ext cx="342900" cy="342900"/>
          </a:xfrm>
          <a:prstGeom prst="rect">
            <a:avLst/>
          </a:prstGeom>
        </p:spPr>
      </p:pic>
      <p:sp>
        <p:nvSpPr>
          <p:cNvPr id="29" name="Text 16"/>
          <p:cNvSpPr txBox="1"/>
          <p:nvPr/>
        </p:nvSpPr>
        <p:spPr>
          <a:xfrm>
            <a:off x="838200" y="353377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17"/>
          <p:cNvSpPr txBox="1"/>
          <p:nvPr/>
        </p:nvSpPr>
        <p:spPr>
          <a:xfrm>
            <a:off x="1133475" y="3391198"/>
            <a:ext cx="3975497" cy="19139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8"/>
              </a:lnSpc>
              <a:buNone/>
            </a:pPr>
            <a:r>
              <a:rPr lang="en-US" sz="1275" b="1" spc="-19" kern="0" dirty="0">
                <a:solidFill>
                  <a:srgbClr val="3FB1B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গুণ হলো দ্রুত যোগ করার কৌশল</a:t>
            </a:r>
            <a:endParaRPr lang="en-US" sz="1275" dirty="0"/>
          </a:p>
        </p:txBody>
      </p:sp>
      <p:sp>
        <p:nvSpPr>
          <p:cNvPr id="31" name="Text 18"/>
          <p:cNvSpPr txBox="1"/>
          <p:nvPr/>
        </p:nvSpPr>
        <p:spPr>
          <a:xfrm>
            <a:off x="1133475" y="3611166"/>
            <a:ext cx="3975497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spcBef>
                <a:spcPts val="225"/>
              </a:spcBef>
              <a:buNone/>
            </a:pPr>
            <a:r>
              <a:rPr lang="en-US" sz="1013" dirty="0">
                <a:solidFill>
                  <a:srgbClr val="58554E">
                    <a:alpha val="7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৩ + ৩ + ৩ + ৩ না লিখে ৪ × ৩ = ১২ — একই ফল, কম সময়ে। এটাই গুণের শক্তি।</a:t>
            </a:r>
            <a:endParaRPr lang="en-US" sz="10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18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311" y="1670149"/>
            <a:ext cx="1209229" cy="342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3236" y="1765399"/>
            <a:ext cx="885379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spc="108" kern="0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৪র্থ শ্রেণি • গণিত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842123" y="2184499"/>
            <a:ext cx="2507605" cy="85531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6300"/>
              </a:lnSpc>
              <a:buNone/>
            </a:pPr>
            <a:r>
              <a:rPr lang="en-US" sz="6300" b="1" spc="-126" kern="0" dirty="0">
                <a:solidFill>
                  <a:srgbClr val="E7ECF2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ধন্যবাদ</a:t>
            </a:r>
            <a:pPr indent="0" marL="0">
              <a:buNone/>
            </a:pPr>
            <a:r>
              <a:rPr lang="en-US" sz="6300" b="1" spc="-126" kern="0" dirty="0">
                <a:solidFill>
                  <a:srgbClr val="7493C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!</a:t>
            </a:r>
            <a:endParaRPr lang="en-US" sz="6300" dirty="0"/>
          </a:p>
        </p:txBody>
      </p:sp>
      <p:sp>
        <p:nvSpPr>
          <p:cNvPr id="6" name="Text 2"/>
          <p:cNvSpPr txBox="1"/>
          <p:nvPr/>
        </p:nvSpPr>
        <p:spPr>
          <a:xfrm>
            <a:off x="4974580" y="3258889"/>
            <a:ext cx="2242691" cy="3048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E7ECF2">
                    <a:alpha val="9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গুণ শিখলে হিসাব সহজ হয়</a:t>
            </a:r>
            <a:endParaRPr lang="en-US" sz="16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3811339"/>
            <a:ext cx="762000" cy="28575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133" y="4087564"/>
            <a:ext cx="4351734" cy="666750"/>
          </a:xfrm>
          <a:prstGeom prst="rect">
            <a:avLst/>
          </a:prstGeom>
        </p:spPr>
      </p:pic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8258" y="4249489"/>
            <a:ext cx="342900" cy="342900"/>
          </a:xfrm>
          <a:prstGeom prst="rect">
            <a:avLst/>
          </a:prstGeom>
        </p:spPr>
      </p:pic>
      <p:sp>
        <p:nvSpPr>
          <p:cNvPr id="10" name="Text 3"/>
          <p:cNvSpPr txBox="1"/>
          <p:nvPr/>
        </p:nvSpPr>
        <p:spPr>
          <a:xfrm>
            <a:off x="4158258" y="4316164"/>
            <a:ext cx="342751" cy="2762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FB1B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“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15458" y="4300984"/>
            <a:ext cx="3418284" cy="2399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350" b="1" i="1" dirty="0">
                <a:solidFill>
                  <a:srgbClr val="58554E">
                    <a:alpha val="9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অংক ভয় নয়, অংক মজা! নামতা পড়ো, গুণ পারো।</a:t>
            </a:r>
            <a:endParaRPr lang="en-US" sz="1350" dirty="0"/>
          </a:p>
        </p:txBody>
      </p:sp>
      <p:sp>
        <p:nvSpPr>
          <p:cNvPr id="12" name="Text 5"/>
          <p:cNvSpPr txBox="1"/>
          <p:nvPr/>
        </p:nvSpPr>
        <p:spPr>
          <a:xfrm>
            <a:off x="5149304" y="5011489"/>
            <a:ext cx="2026593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63"/>
              </a:lnSpc>
              <a:spcBef>
                <a:spcPts val="600"/>
              </a:spcBef>
              <a:buNone/>
            </a:pPr>
            <a:r>
              <a:rPr lang="en-US" sz="975" dirty="0">
                <a:solidFill>
                  <a:srgbClr val="E7ECF2">
                    <a:alpha val="5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প্রতিদিন ১০টি গুণ — ১ সপ্তাহেই পাকা হাত</a:t>
            </a:r>
            <a:endParaRPr lang="en-US" sz="975" dirty="0"/>
          </a:p>
        </p:txBody>
      </p:sp>
      <p:sp>
        <p:nvSpPr>
          <p:cNvPr id="13" name="Shape 6"/>
          <p:cNvSpPr/>
          <p:nvPr/>
        </p:nvSpPr>
        <p:spPr>
          <a:xfrm>
            <a:off x="5019675" y="5067300"/>
            <a:ext cx="57150" cy="57150"/>
          </a:xfrm>
          <a:prstGeom prst="roundRect">
            <a:avLst>
              <a:gd name="adj" fmla="val 50000"/>
            </a:avLst>
          </a:prstGeom>
          <a:solidFill>
            <a:srgbClr val="3FB1B8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গুণ-শিখি-মজা-করে!-৪র্থ-শ্রেণি</dc:title>
  <dc:subject>PptxGenJS Presentation</dc:subject>
  <dc:creator>PptxGenJS</dc:creator>
  <cp:lastModifiedBy>PptxGenJS</cp:lastModifiedBy>
  <cp:revision>1</cp:revision>
  <dcterms:created xsi:type="dcterms:W3CDTF">2026-09-16T05:36:34Z</dcterms:created>
  <dcterms:modified xsi:type="dcterms:W3CDTF">2026-09-16T05:36:34Z</dcterms:modified>
</cp:coreProperties>
</file>