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9" r:id="rId2"/>
    <p:sldId id="271" r:id="rId3"/>
    <p:sldId id="273" r:id="rId4"/>
    <p:sldId id="280" r:id="rId5"/>
    <p:sldId id="274" r:id="rId6"/>
    <p:sldId id="275" r:id="rId7"/>
    <p:sldId id="279" r:id="rId8"/>
    <p:sldId id="277" r:id="rId9"/>
    <p:sldId id="286" r:id="rId10"/>
    <p:sldId id="287" r:id="rId11"/>
    <p:sldId id="260" r:id="rId12"/>
    <p:sldId id="281" r:id="rId13"/>
    <p:sldId id="269" r:id="rId14"/>
    <p:sldId id="282" r:id="rId15"/>
    <p:sldId id="283" r:id="rId16"/>
    <p:sldId id="285" r:id="rId17"/>
    <p:sldId id="270" r:id="rId18"/>
    <p:sldId id="284" r:id="rId19"/>
    <p:sldId id="276" r:id="rId20"/>
    <p:sldId id="266" r:id="rId21"/>
    <p:sldId id="28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0000"/>
    <a:srgbClr val="0E5309"/>
    <a:srgbClr val="11610B"/>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19" autoAdjust="0"/>
    <p:restoredTop sz="94660"/>
  </p:normalViewPr>
  <p:slideViewPr>
    <p:cSldViewPr snapToGrid="0">
      <p:cViewPr varScale="1">
        <p:scale>
          <a:sx n="59" d="100"/>
          <a:sy n="59" d="100"/>
        </p:scale>
        <p:origin x="1052" y="2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25BE4-1F2A-4B6E-83FF-90A4392F10C4}"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F5830-8001-4F23-8CF3-F2FC375414D3}" type="slidenum">
              <a:rPr lang="en-US" smtClean="0"/>
              <a:t>‹#›</a:t>
            </a:fld>
            <a:endParaRPr lang="en-US"/>
          </a:p>
        </p:txBody>
      </p:sp>
    </p:spTree>
    <p:extLst>
      <p:ext uri="{BB962C8B-B14F-4D97-AF65-F5344CB8AC3E}">
        <p14:creationId xmlns:p14="http://schemas.microsoft.com/office/powerpoint/2010/main" val="3772164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F5830-8001-4F23-8CF3-F2FC375414D3}" type="slidenum">
              <a:rPr lang="en-US" smtClean="0"/>
              <a:t>12</a:t>
            </a:fld>
            <a:endParaRPr lang="en-US"/>
          </a:p>
        </p:txBody>
      </p:sp>
    </p:spTree>
    <p:extLst>
      <p:ext uri="{BB962C8B-B14F-4D97-AF65-F5344CB8AC3E}">
        <p14:creationId xmlns:p14="http://schemas.microsoft.com/office/powerpoint/2010/main" val="3847558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F5830-8001-4F23-8CF3-F2FC375414D3}" type="slidenum">
              <a:rPr lang="en-US" smtClean="0"/>
              <a:t>17</a:t>
            </a:fld>
            <a:endParaRPr lang="en-US"/>
          </a:p>
        </p:txBody>
      </p:sp>
    </p:spTree>
    <p:extLst>
      <p:ext uri="{BB962C8B-B14F-4D97-AF65-F5344CB8AC3E}">
        <p14:creationId xmlns:p14="http://schemas.microsoft.com/office/powerpoint/2010/main" val="4032230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940EA12-1C5B-423D-A8F7-152893BD5C45}"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261361003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40EA12-1C5B-423D-A8F7-152893BD5C45}"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413472725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940EA12-1C5B-423D-A8F7-152893BD5C45}"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179398020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940EA12-1C5B-423D-A8F7-152893BD5C45}"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86120883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40EA12-1C5B-423D-A8F7-152893BD5C45}"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74675926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40EA12-1C5B-423D-A8F7-152893BD5C45}"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427281636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40EA12-1C5B-423D-A8F7-152893BD5C45}"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229293647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40EA12-1C5B-423D-A8F7-152893BD5C45}"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57830421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40EA12-1C5B-423D-A8F7-152893BD5C45}"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45515224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40EA12-1C5B-423D-A8F7-152893BD5C45}"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326793997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40EA12-1C5B-423D-A8F7-152893BD5C45}"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23D5-EF91-40BE-BD88-DC304AD02D51}" type="slidenum">
              <a:rPr lang="en-US" smtClean="0"/>
              <a:t>‹#›</a:t>
            </a:fld>
            <a:endParaRPr lang="en-US"/>
          </a:p>
        </p:txBody>
      </p:sp>
    </p:spTree>
    <p:extLst>
      <p:ext uri="{BB962C8B-B14F-4D97-AF65-F5344CB8AC3E}">
        <p14:creationId xmlns:p14="http://schemas.microsoft.com/office/powerpoint/2010/main" val="330872731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40EA12-1C5B-423D-A8F7-152893BD5C45}" type="datetimeFigureOut">
              <a:rPr lang="en-US" smtClean="0"/>
              <a:t>9/17/2026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8C23D5-EF91-40BE-BD88-DC304AD02D51}" type="slidenum">
              <a:rPr lang="en-US" smtClean="0"/>
              <a:t>‹#›</a:t>
            </a:fld>
            <a:endParaRPr lang="en-US"/>
          </a:p>
        </p:txBody>
      </p:sp>
    </p:spTree>
    <p:extLst>
      <p:ext uri="{BB962C8B-B14F-4D97-AF65-F5344CB8AC3E}">
        <p14:creationId xmlns:p14="http://schemas.microsoft.com/office/powerpoint/2010/main" val="3510832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Flower GIF -Animated Gif Flowers Blooming Red Pink Yellow Whi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13745"/>
            <a:ext cx="3463924" cy="469917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77296" y="3589479"/>
            <a:ext cx="11696989" cy="2646878"/>
          </a:xfrm>
          <a:prstGeom prst="rect">
            <a:avLst/>
          </a:prstGeom>
          <a:solidFill>
            <a:srgbClr val="FF0066"/>
          </a:solidFill>
          <a:scene3d>
            <a:camera prst="orthographicFront"/>
            <a:lightRig rig="threePt" dir="t"/>
          </a:scene3d>
          <a:sp3d>
            <a:bevelT/>
          </a:sp3d>
        </p:spPr>
        <p:txBody>
          <a:bodyPr wrap="square">
            <a:spAutoFit/>
          </a:bodyPr>
          <a:lstStyle/>
          <a:p>
            <a:pPr algn="ctr"/>
            <a:r>
              <a:rPr lang="en-US" sz="16600" b="1" dirty="0">
                <a:solidFill>
                  <a:schemeClr val="bg1"/>
                </a:solidFill>
                <a:latin typeface="Times New Roman" panose="02020603050405020304" pitchFamily="18" charset="0"/>
                <a:cs typeface="Times New Roman" panose="02020603050405020304" pitchFamily="18" charset="0"/>
              </a:rPr>
              <a:t>WELCOME</a:t>
            </a:r>
          </a:p>
        </p:txBody>
      </p:sp>
    </p:spTree>
    <p:extLst>
      <p:ext uri="{BB962C8B-B14F-4D97-AF65-F5344CB8AC3E}">
        <p14:creationId xmlns:p14="http://schemas.microsoft.com/office/powerpoint/2010/main" val="2465450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102"/>
                                        </p:tgtEl>
                                        <p:attrNameLst>
                                          <p:attrName>style.visibility</p:attrName>
                                        </p:attrNameLst>
                                      </p:cBhvr>
                                      <p:to>
                                        <p:strVal val="visible"/>
                                      </p:to>
                                    </p:set>
                                    <p:animEffect transition="in" filter="fade">
                                      <p:cBhvr>
                                        <p:cTn id="12" dur="1000"/>
                                        <p:tgtEl>
                                          <p:spTgt spid="4102"/>
                                        </p:tgtEl>
                                      </p:cBhvr>
                                    </p:animEffect>
                                    <p:anim calcmode="lin" valueType="num">
                                      <p:cBhvr>
                                        <p:cTn id="13" dur="1000" fill="hold"/>
                                        <p:tgtEl>
                                          <p:spTgt spid="4102"/>
                                        </p:tgtEl>
                                        <p:attrNameLst>
                                          <p:attrName>ppt_x</p:attrName>
                                        </p:attrNameLst>
                                      </p:cBhvr>
                                      <p:tavLst>
                                        <p:tav tm="0">
                                          <p:val>
                                            <p:strVal val="#ppt_x"/>
                                          </p:val>
                                        </p:tav>
                                        <p:tav tm="100000">
                                          <p:val>
                                            <p:strVal val="#ppt_x"/>
                                          </p:val>
                                        </p:tav>
                                      </p:tavLst>
                                    </p:anim>
                                    <p:anim calcmode="lin" valueType="num">
                                      <p:cBhvr>
                                        <p:cTn id="14" dur="1000" fill="hold"/>
                                        <p:tgtEl>
                                          <p:spTgt spid="410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2" presetClass="emph" presetSubtype="0" repeatCount="indefinite" fill="hold" grpId="1" nodeType="clickEffect">
                                  <p:stCondLst>
                                    <p:cond delay="0"/>
                                  </p:stCondLst>
                                  <p:endCondLst>
                                    <p:cond evt="onNext" delay="0">
                                      <p:tgtEl>
                                        <p:sldTgt/>
                                      </p:tgtEl>
                                    </p:cond>
                                  </p:endCondLst>
                                  <p:childTnLst>
                                    <p:animRot by="120000">
                                      <p:cBhvr>
                                        <p:cTn id="18" dur="100" fill="hold">
                                          <p:stCondLst>
                                            <p:cond delay="0"/>
                                          </p:stCondLst>
                                        </p:cTn>
                                        <p:tgtEl>
                                          <p:spTgt spid="10"/>
                                        </p:tgtEl>
                                        <p:attrNameLst>
                                          <p:attrName>r</p:attrName>
                                        </p:attrNameLst>
                                      </p:cBhvr>
                                    </p:animRot>
                                    <p:animRot by="-240000">
                                      <p:cBhvr>
                                        <p:cTn id="19" dur="200" fill="hold">
                                          <p:stCondLst>
                                            <p:cond delay="200"/>
                                          </p:stCondLst>
                                        </p:cTn>
                                        <p:tgtEl>
                                          <p:spTgt spid="10"/>
                                        </p:tgtEl>
                                        <p:attrNameLst>
                                          <p:attrName>r</p:attrName>
                                        </p:attrNameLst>
                                      </p:cBhvr>
                                    </p:animRot>
                                    <p:animRot by="240000">
                                      <p:cBhvr>
                                        <p:cTn id="20" dur="200" fill="hold">
                                          <p:stCondLst>
                                            <p:cond delay="400"/>
                                          </p:stCondLst>
                                        </p:cTn>
                                        <p:tgtEl>
                                          <p:spTgt spid="10"/>
                                        </p:tgtEl>
                                        <p:attrNameLst>
                                          <p:attrName>r</p:attrName>
                                        </p:attrNameLst>
                                      </p:cBhvr>
                                    </p:animRot>
                                    <p:animRot by="-240000">
                                      <p:cBhvr>
                                        <p:cTn id="21" dur="200" fill="hold">
                                          <p:stCondLst>
                                            <p:cond delay="600"/>
                                          </p:stCondLst>
                                        </p:cTn>
                                        <p:tgtEl>
                                          <p:spTgt spid="10"/>
                                        </p:tgtEl>
                                        <p:attrNameLst>
                                          <p:attrName>r</p:attrName>
                                        </p:attrNameLst>
                                      </p:cBhvr>
                                    </p:animRot>
                                    <p:animRot by="120000">
                                      <p:cBhvr>
                                        <p:cTn id="22"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nut 1"/>
          <p:cNvSpPr/>
          <p:nvPr/>
        </p:nvSpPr>
        <p:spPr>
          <a:xfrm>
            <a:off x="981961" y="4780764"/>
            <a:ext cx="2500097" cy="1521646"/>
          </a:xfrm>
          <a:prstGeom prst="donut">
            <a:avLst/>
          </a:prstGeom>
          <a:blipFill>
            <a:blip r:embed="rId2"/>
            <a:stretch>
              <a:fillRect/>
            </a:stretch>
          </a:blipFill>
          <a:ln>
            <a:noFill/>
          </a:ln>
          <a:scene3d>
            <a:camera prst="orthographicFront">
              <a:rot lat="17399993" lon="0" rev="0"/>
            </a:camera>
            <a:lightRig rig="threePt" dir="t"/>
          </a:scene3d>
          <a:sp3d extrusionH="254000">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reeform 2"/>
          <p:cNvSpPr/>
          <p:nvPr/>
        </p:nvSpPr>
        <p:spPr>
          <a:xfrm flipV="1">
            <a:off x="650861" y="3221615"/>
            <a:ext cx="3162300" cy="2539392"/>
          </a:xfrm>
          <a:custGeom>
            <a:avLst/>
            <a:gdLst>
              <a:gd name="connsiteX0" fmla="*/ 0 w 3742006"/>
              <a:gd name="connsiteY0" fmla="*/ 3594294 h 3594294"/>
              <a:gd name="connsiteX1" fmla="*/ 3742006 w 3742006"/>
              <a:gd name="connsiteY1" fmla="*/ 3594294 h 3594294"/>
              <a:gd name="connsiteX2" fmla="*/ 2914853 w 3742006"/>
              <a:gd name="connsiteY2" fmla="*/ 285682 h 3594294"/>
              <a:gd name="connsiteX3" fmla="*/ 2919900 w 3742006"/>
              <a:gd name="connsiteY3" fmla="*/ 282888 h 3594294"/>
              <a:gd name="connsiteX4" fmla="*/ 2968283 w 3742006"/>
              <a:gd name="connsiteY4" fmla="*/ 218047 h 3594294"/>
              <a:gd name="connsiteX5" fmla="*/ 1892105 w 3742006"/>
              <a:gd name="connsiteY5" fmla="*/ 0 h 3594294"/>
              <a:gd name="connsiteX6" fmla="*/ 815927 w 3742006"/>
              <a:gd name="connsiteY6" fmla="*/ 218047 h 3594294"/>
              <a:gd name="connsiteX7" fmla="*/ 821483 w 3742006"/>
              <a:gd name="connsiteY7" fmla="*/ 240341 h 3594294"/>
              <a:gd name="connsiteX8" fmla="*/ 834251 w 3742006"/>
              <a:gd name="connsiteY8" fmla="*/ 257292 h 3594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2006" h="3594294">
                <a:moveTo>
                  <a:pt x="0" y="3594294"/>
                </a:moveTo>
                <a:lnTo>
                  <a:pt x="3742006" y="3594294"/>
                </a:lnTo>
                <a:lnTo>
                  <a:pt x="2914853" y="285682"/>
                </a:lnTo>
                <a:lnTo>
                  <a:pt x="2919900" y="282888"/>
                </a:lnTo>
                <a:cubicBezTo>
                  <a:pt x="2951344" y="262405"/>
                  <a:pt x="2968283" y="240627"/>
                  <a:pt x="2968283" y="218047"/>
                </a:cubicBezTo>
                <a:cubicBezTo>
                  <a:pt x="2968283" y="97623"/>
                  <a:pt x="2486462" y="0"/>
                  <a:pt x="1892105" y="0"/>
                </a:cubicBezTo>
                <a:cubicBezTo>
                  <a:pt x="1297748" y="0"/>
                  <a:pt x="815927" y="97623"/>
                  <a:pt x="815927" y="218047"/>
                </a:cubicBezTo>
                <a:cubicBezTo>
                  <a:pt x="815927" y="225574"/>
                  <a:pt x="817809" y="233011"/>
                  <a:pt x="821483" y="240341"/>
                </a:cubicBezTo>
                <a:lnTo>
                  <a:pt x="834251" y="257292"/>
                </a:lnTo>
                <a:close/>
              </a:path>
            </a:pathLst>
          </a:custGeom>
          <a:solidFill>
            <a:srgbClr val="0E53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Diagonal Corner Rectangle 3"/>
          <p:cNvSpPr/>
          <p:nvPr/>
        </p:nvSpPr>
        <p:spPr>
          <a:xfrm>
            <a:off x="650860" y="2839117"/>
            <a:ext cx="3162301" cy="485775"/>
          </a:xfrm>
          <a:prstGeom prst="round2DiagRect">
            <a:avLst/>
          </a:prstGeom>
          <a:ln>
            <a:noFill/>
          </a:ln>
          <a:effectLst>
            <a:outerShdw blurRad="44450" dist="27940" dir="5400000" algn="ctr">
              <a:srgbClr val="000000">
                <a:alpha val="32000"/>
              </a:srgbClr>
            </a:outerShdw>
          </a:effectLst>
          <a:scene3d>
            <a:camera prst="obliqueBottomRight"/>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800292" y="2878986"/>
            <a:ext cx="2863434" cy="461665"/>
          </a:xfrm>
          <a:prstGeom prst="rect">
            <a:avLst/>
          </a:prstGeom>
          <a:noFill/>
        </p:spPr>
        <p:txBody>
          <a:bodyPr wrap="square" rtlCol="0">
            <a:spAutoFit/>
          </a:bodyPr>
          <a:lstStyle/>
          <a:p>
            <a:pPr algn="ctr"/>
            <a:r>
              <a:rPr lang="en-GB" sz="2400" b="1" dirty="0" err="1">
                <a:solidFill>
                  <a:schemeClr val="bg1"/>
                </a:solidFill>
                <a:latin typeface="NikoshBAN" pitchFamily="2" charset="0"/>
                <a:cs typeface="NikoshBAN" pitchFamily="2" charset="0"/>
              </a:rPr>
              <a:t>Uday</a:t>
            </a:r>
            <a:r>
              <a:rPr lang="en-GB" sz="2400" b="1" dirty="0">
                <a:solidFill>
                  <a:schemeClr val="bg1"/>
                </a:solidFill>
                <a:latin typeface="NikoshBAN" pitchFamily="2" charset="0"/>
                <a:cs typeface="NikoshBAN" pitchFamily="2" charset="0"/>
              </a:rPr>
              <a:t> Kumar </a:t>
            </a:r>
            <a:r>
              <a:rPr lang="en-GB" sz="2400" b="1" dirty="0" err="1">
                <a:solidFill>
                  <a:schemeClr val="bg1"/>
                </a:solidFill>
                <a:latin typeface="NikoshBAN" pitchFamily="2" charset="0"/>
                <a:cs typeface="NikoshBAN" pitchFamily="2" charset="0"/>
              </a:rPr>
              <a:t>Shil</a:t>
            </a:r>
            <a:endParaRPr lang="en-US" sz="2400" b="1" dirty="0">
              <a:solidFill>
                <a:schemeClr val="bg1"/>
              </a:solidFill>
              <a:latin typeface="NikoshBAN" pitchFamily="2" charset="0"/>
              <a:cs typeface="NikoshBAN" pitchFamily="2"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396" y="203193"/>
            <a:ext cx="2181225" cy="2642452"/>
          </a:xfrm>
          <a:prstGeom prst="rect">
            <a:avLst/>
          </a:prstGeom>
        </p:spPr>
      </p:pic>
      <p:sp>
        <p:nvSpPr>
          <p:cNvPr id="12" name="Rectangle 11"/>
          <p:cNvSpPr/>
          <p:nvPr/>
        </p:nvSpPr>
        <p:spPr>
          <a:xfrm>
            <a:off x="5008014" y="2567707"/>
            <a:ext cx="6741654" cy="1107996"/>
          </a:xfrm>
          <a:prstGeom prst="rect">
            <a:avLst/>
          </a:prstGeom>
        </p:spPr>
        <p:txBody>
          <a:bodyPr wrap="none">
            <a:spAutoFit/>
          </a:bodyPr>
          <a:lstStyle/>
          <a:p>
            <a:pPr algn="ctr"/>
            <a:r>
              <a:rPr lang="en-US" sz="6600" b="1" dirty="0">
                <a:solidFill>
                  <a:schemeClr val="bg1"/>
                </a:solidFill>
                <a:latin typeface="Times New Roman" panose="02020603050405020304" pitchFamily="18" charset="0"/>
                <a:cs typeface="Times New Roman" panose="02020603050405020304" pitchFamily="18" charset="0"/>
              </a:rPr>
              <a:t>Teacher’s Identity</a:t>
            </a:r>
          </a:p>
        </p:txBody>
      </p:sp>
      <p:sp>
        <p:nvSpPr>
          <p:cNvPr id="13" name="Rectangle 12"/>
          <p:cNvSpPr/>
          <p:nvPr/>
        </p:nvSpPr>
        <p:spPr>
          <a:xfrm>
            <a:off x="3663726" y="4129791"/>
            <a:ext cx="8092920" cy="1631216"/>
          </a:xfrm>
          <a:prstGeom prst="rect">
            <a:avLst/>
          </a:prstGeom>
        </p:spPr>
        <p:txBody>
          <a:bodyPr wrap="square">
            <a:spAutoFit/>
          </a:bodyPr>
          <a:lstStyle/>
          <a:p>
            <a:pPr algn="r"/>
            <a:r>
              <a:rPr lang="en-US" sz="4400" b="1" dirty="0">
                <a:solidFill>
                  <a:schemeClr val="bg1"/>
                </a:solidFill>
                <a:latin typeface="Times New Roman" pitchFamily="18" charset="0"/>
                <a:ea typeface="Cambria" panose="02040503050406030204" pitchFamily="18" charset="0"/>
                <a:cs typeface="Times New Roman" pitchFamily="18" charset="0"/>
              </a:rPr>
              <a:t>Assistant Teacher</a:t>
            </a:r>
          </a:p>
          <a:p>
            <a:pPr algn="r"/>
            <a:r>
              <a:rPr lang="en-US" sz="2800" b="1" dirty="0" err="1">
                <a:solidFill>
                  <a:schemeClr val="bg1"/>
                </a:solidFill>
                <a:latin typeface="Times New Roman" pitchFamily="18" charset="0"/>
                <a:ea typeface="Cambria" panose="02040503050406030204" pitchFamily="18" charset="0"/>
                <a:cs typeface="Times New Roman" pitchFamily="18" charset="0"/>
              </a:rPr>
              <a:t>Isladigor</a:t>
            </a:r>
            <a:r>
              <a:rPr lang="en-US" sz="2800" b="1" dirty="0">
                <a:solidFill>
                  <a:schemeClr val="bg1"/>
                </a:solidFill>
                <a:latin typeface="Times New Roman" pitchFamily="18" charset="0"/>
                <a:ea typeface="Cambria" panose="02040503050406030204" pitchFamily="18" charset="0"/>
                <a:cs typeface="Times New Roman" pitchFamily="18" charset="0"/>
              </a:rPr>
              <a:t> Uttar Para Government Primary School</a:t>
            </a:r>
          </a:p>
          <a:p>
            <a:pPr algn="r"/>
            <a:r>
              <a:rPr lang="en-US" sz="2800" b="1" dirty="0" err="1">
                <a:solidFill>
                  <a:schemeClr val="bg1"/>
                </a:solidFill>
                <a:latin typeface="Times New Roman" pitchFamily="18" charset="0"/>
                <a:ea typeface="Cambria" panose="02040503050406030204" pitchFamily="18" charset="0"/>
                <a:cs typeface="Times New Roman" pitchFamily="18" charset="0"/>
              </a:rPr>
              <a:t>Raiganj</a:t>
            </a:r>
            <a:r>
              <a:rPr lang="en-US" sz="2800" b="1" dirty="0">
                <a:solidFill>
                  <a:schemeClr val="bg1"/>
                </a:solidFill>
                <a:latin typeface="Times New Roman" pitchFamily="18" charset="0"/>
                <a:ea typeface="Cambria" panose="02040503050406030204" pitchFamily="18" charset="0"/>
                <a:cs typeface="Times New Roman" pitchFamily="18" charset="0"/>
              </a:rPr>
              <a:t>, Sirajganj</a:t>
            </a:r>
          </a:p>
        </p:txBody>
      </p:sp>
    </p:spTree>
    <p:extLst>
      <p:ext uri="{BB962C8B-B14F-4D97-AF65-F5344CB8AC3E}">
        <p14:creationId xmlns:p14="http://schemas.microsoft.com/office/powerpoint/2010/main" val="1633842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98571" y="766931"/>
            <a:ext cx="7032172" cy="5078313"/>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Class	: </a:t>
            </a:r>
            <a:r>
              <a:rPr lang="en-US" sz="3600" b="1" dirty="0">
                <a:solidFill>
                  <a:srgbClr val="00B0F0"/>
                </a:solidFill>
                <a:latin typeface="Times New Roman" panose="02020603050405020304" pitchFamily="18" charset="0"/>
                <a:cs typeface="Times New Roman" panose="02020603050405020304" pitchFamily="18" charset="0"/>
              </a:rPr>
              <a:t>Four</a:t>
            </a:r>
          </a:p>
          <a:p>
            <a:r>
              <a:rPr lang="en-US" sz="3600" b="1" dirty="0">
                <a:solidFill>
                  <a:schemeClr val="bg1"/>
                </a:solidFill>
                <a:latin typeface="Times New Roman" panose="02020603050405020304" pitchFamily="18" charset="0"/>
                <a:cs typeface="Times New Roman" panose="02020603050405020304" pitchFamily="18" charset="0"/>
              </a:rPr>
              <a:t>Subject	: </a:t>
            </a:r>
            <a:r>
              <a:rPr lang="en-US" sz="3600" b="1" dirty="0">
                <a:solidFill>
                  <a:srgbClr val="00B0F0"/>
                </a:solidFill>
                <a:latin typeface="Times New Roman" panose="02020603050405020304" pitchFamily="18" charset="0"/>
                <a:cs typeface="Times New Roman" panose="02020603050405020304" pitchFamily="18" charset="0"/>
              </a:rPr>
              <a:t>English</a:t>
            </a:r>
          </a:p>
          <a:p>
            <a:r>
              <a:rPr lang="en-US" sz="3600" b="1" dirty="0">
                <a:solidFill>
                  <a:schemeClr val="bg1"/>
                </a:solidFill>
                <a:latin typeface="Times New Roman" panose="02020603050405020304" pitchFamily="18" charset="0"/>
                <a:cs typeface="Times New Roman" panose="02020603050405020304" pitchFamily="18" charset="0"/>
              </a:rPr>
              <a:t>Unit		: </a:t>
            </a:r>
            <a:r>
              <a:rPr lang="en-US" sz="3600" b="1" dirty="0">
                <a:solidFill>
                  <a:srgbClr val="00B0F0"/>
                </a:solidFill>
                <a:latin typeface="Times New Roman" panose="02020603050405020304" pitchFamily="18" charset="0"/>
                <a:cs typeface="Times New Roman" panose="02020603050405020304" pitchFamily="18" charset="0"/>
              </a:rPr>
              <a:t>15</a:t>
            </a:r>
          </a:p>
          <a:p>
            <a:r>
              <a:rPr lang="en-US" sz="3600" b="1" dirty="0">
                <a:solidFill>
                  <a:schemeClr val="bg1"/>
                </a:solidFill>
                <a:latin typeface="Times New Roman" panose="02020603050405020304" pitchFamily="18" charset="0"/>
                <a:cs typeface="Times New Roman" panose="02020603050405020304" pitchFamily="18" charset="0"/>
              </a:rPr>
              <a:t>Lessons	:</a:t>
            </a:r>
          </a:p>
          <a:p>
            <a:r>
              <a:rPr lang="en-US" sz="3600" b="1" dirty="0">
                <a:solidFill>
                  <a:schemeClr val="bg1"/>
                </a:solidFill>
                <a:latin typeface="Times New Roman" panose="02020603050405020304" pitchFamily="18" charset="0"/>
                <a:cs typeface="Times New Roman" panose="02020603050405020304" pitchFamily="18" charset="0"/>
              </a:rPr>
              <a:t>Page No.	: </a:t>
            </a:r>
            <a:r>
              <a:rPr lang="en-US" sz="3600" b="1" dirty="0">
                <a:solidFill>
                  <a:srgbClr val="00B0F0"/>
                </a:solidFill>
                <a:latin typeface="Times New Roman" panose="02020603050405020304" pitchFamily="18" charset="0"/>
                <a:cs typeface="Times New Roman" panose="02020603050405020304" pitchFamily="18" charset="0"/>
              </a:rPr>
              <a:t>67 - 68</a:t>
            </a:r>
          </a:p>
          <a:p>
            <a:r>
              <a:rPr lang="en-US" sz="3600" b="1" dirty="0">
                <a:solidFill>
                  <a:schemeClr val="bg1"/>
                </a:solidFill>
                <a:latin typeface="Times New Roman" panose="02020603050405020304" pitchFamily="18" charset="0"/>
                <a:cs typeface="Times New Roman" panose="02020603050405020304" pitchFamily="18" charset="0"/>
              </a:rPr>
              <a:t>Topic	: </a:t>
            </a:r>
            <a:r>
              <a:rPr lang="en-US" sz="3600" b="1" dirty="0">
                <a:solidFill>
                  <a:srgbClr val="00B0F0"/>
                </a:solidFill>
                <a:latin typeface="Times New Roman" panose="02020603050405020304" pitchFamily="18" charset="0"/>
                <a:cs typeface="Times New Roman" panose="02020603050405020304" pitchFamily="18" charset="0"/>
              </a:rPr>
              <a:t>Environment Pollution</a:t>
            </a:r>
          </a:p>
          <a:p>
            <a:endParaRPr lang="en-US" sz="3600" b="1" dirty="0">
              <a:solidFill>
                <a:srgbClr val="00B0F0"/>
              </a:solidFill>
              <a:latin typeface="Times New Roman" panose="02020603050405020304" pitchFamily="18" charset="0"/>
              <a:cs typeface="Times New Roman" panose="02020603050405020304" pitchFamily="18" charset="0"/>
            </a:endParaRPr>
          </a:p>
          <a:p>
            <a:r>
              <a:rPr lang="en-US" sz="3600" b="1" dirty="0">
                <a:solidFill>
                  <a:srgbClr val="00B0F0"/>
                </a:solidFill>
                <a:latin typeface="Times New Roman" panose="02020603050405020304" pitchFamily="18" charset="0"/>
                <a:cs typeface="Times New Roman" panose="02020603050405020304" pitchFamily="18" charset="0"/>
              </a:rPr>
              <a:t>Nusair and Samin are…..… peaceful for everyone.</a:t>
            </a:r>
          </a:p>
        </p:txBody>
      </p:sp>
      <p:pic>
        <p:nvPicPr>
          <p:cNvPr id="3" name="Picture 2">
            <a:extLst>
              <a:ext uri="{FF2B5EF4-FFF2-40B4-BE49-F238E27FC236}">
                <a16:creationId xmlns:a16="http://schemas.microsoft.com/office/drawing/2014/main" id="{D97D30C9-EAED-8D2C-4046-C82E2718FA1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27337" y="452299"/>
            <a:ext cx="4125777" cy="53929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639955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F6434-4C06-1356-C791-AFA3E230075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55C293D-B019-1BEE-1C58-9EBD8B81353F}"/>
              </a:ext>
            </a:extLst>
          </p:cNvPr>
          <p:cNvSpPr txBox="1"/>
          <p:nvPr/>
        </p:nvSpPr>
        <p:spPr>
          <a:xfrm>
            <a:off x="268159" y="758851"/>
            <a:ext cx="11727897" cy="1569660"/>
          </a:xfrm>
          <a:prstGeom prst="rect">
            <a:avLst/>
          </a:prstGeom>
          <a:solidFill>
            <a:srgbClr val="FF0066"/>
          </a:solidFill>
          <a:scene3d>
            <a:camera prst="orthographicFront"/>
            <a:lightRig rig="threePt" dir="t"/>
          </a:scene3d>
          <a:sp3d>
            <a:bevelT w="165100" prst="coolSlant"/>
          </a:sp3d>
        </p:spPr>
        <p:txBody>
          <a:bodyPr wrap="square" rtlCol="0">
            <a:spAutoFit/>
          </a:bodyPr>
          <a:lstStyle/>
          <a:p>
            <a:pPr algn="ctr"/>
            <a:r>
              <a:rPr lang="en-US" sz="9600" b="1" dirty="0">
                <a:ln w="13462">
                  <a:solidFill>
                    <a:schemeClr val="bg1"/>
                  </a:solidFill>
                  <a:prstDash val="solid"/>
                </a:ln>
                <a:solidFill>
                  <a:schemeClr val="bg1"/>
                </a:solidFill>
                <a:latin typeface="Times New Roman" panose="02020603050405020304" pitchFamily="18" charset="0"/>
                <a:cs typeface="Times New Roman" panose="02020603050405020304" pitchFamily="18" charset="0"/>
              </a:rPr>
              <a:t>Learning Outcomes </a:t>
            </a:r>
          </a:p>
        </p:txBody>
      </p:sp>
      <p:sp>
        <p:nvSpPr>
          <p:cNvPr id="3" name="TextBox 2">
            <a:extLst>
              <a:ext uri="{FF2B5EF4-FFF2-40B4-BE49-F238E27FC236}">
                <a16:creationId xmlns:a16="http://schemas.microsoft.com/office/drawing/2014/main" id="{CD3B60EB-EB6B-F727-E2BD-352806598F8C}"/>
              </a:ext>
            </a:extLst>
          </p:cNvPr>
          <p:cNvSpPr txBox="1"/>
          <p:nvPr/>
        </p:nvSpPr>
        <p:spPr>
          <a:xfrm>
            <a:off x="289932" y="3567772"/>
            <a:ext cx="11619570" cy="1077218"/>
          </a:xfrm>
          <a:prstGeom prst="rect">
            <a:avLst/>
          </a:prstGeom>
          <a:noFill/>
        </p:spPr>
        <p:txBody>
          <a:bodyPr wrap="square" rtlCol="0">
            <a:spAutoFit/>
          </a:bodyPr>
          <a:lstStyle/>
          <a:p>
            <a:pPr marL="457200" indent="-457200" algn="just">
              <a:buFont typeface="Wingdings" panose="05000000000000000000" pitchFamily="2" charset="2"/>
              <a:buChar char="ü"/>
            </a:pPr>
            <a:r>
              <a:rPr lang="en-US" sz="3200" dirty="0">
                <a:solidFill>
                  <a:schemeClr val="bg1"/>
                </a:solidFill>
                <a:latin typeface="Times New Roman" panose="02020603050405020304" pitchFamily="18" charset="0"/>
                <a:cs typeface="Times New Roman" panose="02020603050405020304" pitchFamily="18" charset="0"/>
              </a:rPr>
              <a:t>By the end of this lesson learners will be able </a:t>
            </a:r>
            <a:r>
              <a:rPr lang="en-US" sz="3200">
                <a:solidFill>
                  <a:schemeClr val="bg1"/>
                </a:solidFill>
                <a:latin typeface="Times New Roman" panose="02020603050405020304" pitchFamily="18" charset="0"/>
                <a:cs typeface="Times New Roman" panose="02020603050405020304" pitchFamily="18" charset="0"/>
              </a:rPr>
              <a:t>to learn </a:t>
            </a:r>
            <a:r>
              <a:rPr lang="en-US" sz="3200" dirty="0">
                <a:solidFill>
                  <a:schemeClr val="bg1"/>
                </a:solidFill>
                <a:latin typeface="Times New Roman" panose="02020603050405020304" pitchFamily="18" charset="0"/>
                <a:cs typeface="Times New Roman" panose="02020603050405020304" pitchFamily="18" charset="0"/>
              </a:rPr>
              <a:t>about environment pollution</a:t>
            </a:r>
          </a:p>
        </p:txBody>
      </p:sp>
    </p:spTree>
    <p:extLst>
      <p:ext uri="{BB962C8B-B14F-4D97-AF65-F5344CB8AC3E}">
        <p14:creationId xmlns:p14="http://schemas.microsoft.com/office/powerpoint/2010/main" val="223655455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071AF42-EE9A-E2D1-5869-4D2AF5DEAF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95943"/>
            <a:ext cx="11767457" cy="6074228"/>
          </a:xfrm>
          <a:prstGeom prst="rect">
            <a:avLst/>
          </a:prstGeom>
        </p:spPr>
      </p:pic>
    </p:spTree>
    <p:extLst>
      <p:ext uri="{BB962C8B-B14F-4D97-AF65-F5344CB8AC3E}">
        <p14:creationId xmlns:p14="http://schemas.microsoft.com/office/powerpoint/2010/main" val="1118375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2004904F-7AFA-2818-4DAC-63C92BE3065B}"/>
              </a:ext>
            </a:extLst>
          </p:cNvPr>
          <p:cNvPicPr>
            <a:picLocks noChangeAspect="1"/>
          </p:cNvPicPr>
          <p:nvPr/>
        </p:nvPicPr>
        <p:blipFill>
          <a:blip r:embed="rId2" cstate="print">
            <a:extLst>
              <a:ext uri="{28A0092B-C50C-407E-A947-70E740481C1C}">
                <a14:useLocalDpi xmlns:a14="http://schemas.microsoft.com/office/drawing/2010/main" val="0"/>
              </a:ext>
            </a:extLst>
          </a:blip>
          <a:srcRect r="3060" b="-2"/>
          <a:stretch>
            <a:fillRect/>
          </a:stretch>
        </p:blipFill>
        <p:spPr>
          <a:xfrm>
            <a:off x="250371" y="132531"/>
            <a:ext cx="5714999" cy="3213057"/>
          </a:xfrm>
          <a:prstGeom prst="rect">
            <a:avLst/>
          </a:prstGeom>
        </p:spPr>
      </p:pic>
      <p:sp>
        <p:nvSpPr>
          <p:cNvPr id="50" name="Rectangle 49">
            <a:extLst>
              <a:ext uri="{FF2B5EF4-FFF2-40B4-BE49-F238E27FC236}">
                <a16:creationId xmlns:a16="http://schemas.microsoft.com/office/drawing/2014/main" id="{417CDA24-35F8-4540-8C52-3096D6D94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1D9628B3-FDF5-BD76-93AA-6EE00DAB212F}"/>
              </a:ext>
            </a:extLst>
          </p:cNvPr>
          <p:cNvPicPr>
            <a:picLocks noChangeAspect="1"/>
          </p:cNvPicPr>
          <p:nvPr/>
        </p:nvPicPr>
        <p:blipFill>
          <a:blip r:embed="rId3" cstate="print">
            <a:extLst>
              <a:ext uri="{28A0092B-C50C-407E-A947-70E740481C1C}">
                <a14:useLocalDpi xmlns:a14="http://schemas.microsoft.com/office/drawing/2010/main" val="0"/>
              </a:ext>
            </a:extLst>
          </a:blip>
          <a:srcRect r="3060" b="-2"/>
          <a:stretch>
            <a:fillRect/>
          </a:stretch>
        </p:blipFill>
        <p:spPr>
          <a:xfrm>
            <a:off x="6226630" y="115578"/>
            <a:ext cx="5812970" cy="3189514"/>
          </a:xfrm>
          <a:prstGeom prst="rect">
            <a:avLst/>
          </a:prstGeom>
        </p:spPr>
      </p:pic>
      <p:sp>
        <p:nvSpPr>
          <p:cNvPr id="52" name="Rectangle 51">
            <a:extLst>
              <a:ext uri="{FF2B5EF4-FFF2-40B4-BE49-F238E27FC236}">
                <a16:creationId xmlns:a16="http://schemas.microsoft.com/office/drawing/2014/main" id="{8658BFE0-4E65-4174-9C75-687C94E88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FA75DFED-A0C1-4A83-BE1D-0271C1826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552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00FEA76B-6CA2-CCD5-5A41-CEC532AFB65E}"/>
              </a:ext>
            </a:extLst>
          </p:cNvPr>
          <p:cNvPicPr>
            <a:picLocks noChangeAspect="1"/>
          </p:cNvPicPr>
          <p:nvPr/>
        </p:nvPicPr>
        <p:blipFill>
          <a:blip r:embed="rId4" cstate="print">
            <a:extLst>
              <a:ext uri="{28A0092B-C50C-407E-A947-70E740481C1C}">
                <a14:useLocalDpi xmlns:a14="http://schemas.microsoft.com/office/drawing/2010/main" val="0"/>
              </a:ext>
            </a:extLst>
          </a:blip>
          <a:srcRect l="876" r="2184" b="-2"/>
          <a:stretch>
            <a:fillRect/>
          </a:stretch>
        </p:blipFill>
        <p:spPr>
          <a:xfrm>
            <a:off x="189589" y="3571603"/>
            <a:ext cx="5747301" cy="3124200"/>
          </a:xfrm>
          <a:prstGeom prst="rect">
            <a:avLst/>
          </a:prstGeom>
        </p:spPr>
      </p:pic>
      <p:pic>
        <p:nvPicPr>
          <p:cNvPr id="36" name="Picture 35">
            <a:extLst>
              <a:ext uri="{FF2B5EF4-FFF2-40B4-BE49-F238E27FC236}">
                <a16:creationId xmlns:a16="http://schemas.microsoft.com/office/drawing/2014/main" id="{AE37ADD4-568E-97D6-30EA-910E87F5CCDA}"/>
              </a:ext>
            </a:extLst>
          </p:cNvPr>
          <p:cNvPicPr>
            <a:picLocks noChangeAspect="1"/>
          </p:cNvPicPr>
          <p:nvPr/>
        </p:nvPicPr>
        <p:blipFill>
          <a:blip r:embed="rId5" cstate="print">
            <a:extLst>
              <a:ext uri="{28A0092B-C50C-407E-A947-70E740481C1C}">
                <a14:useLocalDpi xmlns:a14="http://schemas.microsoft.com/office/drawing/2010/main" val="0"/>
              </a:ext>
            </a:extLst>
          </a:blip>
          <a:srcRect l="2020" r="1040" b="-2"/>
          <a:stretch>
            <a:fillRect/>
          </a:stretch>
        </p:blipFill>
        <p:spPr>
          <a:xfrm>
            <a:off x="6281057" y="3571603"/>
            <a:ext cx="5684267" cy="3189514"/>
          </a:xfrm>
          <a:prstGeom prst="rect">
            <a:avLst/>
          </a:prstGeom>
        </p:spPr>
      </p:pic>
    </p:spTree>
    <p:extLst>
      <p:ext uri="{BB962C8B-B14F-4D97-AF65-F5344CB8AC3E}">
        <p14:creationId xmlns:p14="http://schemas.microsoft.com/office/powerpoint/2010/main" val="411394531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barn(inVertical)">
                                      <p:cBhvr>
                                        <p:cTn id="10" dur="500"/>
                                        <p:tgtEl>
                                          <p:spTgt spid="50"/>
                                        </p:tgtEl>
                                      </p:cBhvr>
                                    </p:animEffect>
                                  </p:childTnLst>
                                </p:cTn>
                              </p:par>
                              <p:par>
                                <p:cTn id="11" presetID="16" presetClass="entr" presetSubtype="21"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barn(inVertical)">
                                      <p:cBhvr>
                                        <p:cTn id="13" dur="500"/>
                                        <p:tgtEl>
                                          <p:spTgt spid="3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barn(inVertical)">
                                      <p:cBhvr>
                                        <p:cTn id="16" dur="500"/>
                                        <p:tgtEl>
                                          <p:spTgt spid="52"/>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barn(inVertical)">
                                      <p:cBhvr>
                                        <p:cTn id="19" dur="500"/>
                                        <p:tgtEl>
                                          <p:spTgt spid="54"/>
                                        </p:tgtEl>
                                      </p:cBhvr>
                                    </p:animEffect>
                                  </p:childTnLst>
                                </p:cTn>
                              </p:par>
                              <p:par>
                                <p:cTn id="20" presetID="16" presetClass="entr" presetSubtype="21"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inVertical)">
                                      <p:cBhvr>
                                        <p:cTn id="22" dur="500"/>
                                        <p:tgtEl>
                                          <p:spTgt spid="30"/>
                                        </p:tgtEl>
                                      </p:cBhvr>
                                    </p:animEffect>
                                  </p:childTnLst>
                                </p:cTn>
                              </p:par>
                              <p:par>
                                <p:cTn id="23" presetID="16" presetClass="entr" presetSubtype="21"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barn(inVertical)">
                                      <p:cBhvr>
                                        <p:cTn id="2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animBg="1"/>
      <p:bldP spid="5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0851" y="4368532"/>
            <a:ext cx="9222332" cy="584775"/>
          </a:xfrm>
          <a:prstGeom prst="rect">
            <a:avLst/>
          </a:prstGeom>
        </p:spPr>
        <p:txBody>
          <a:bodyPr wrap="square">
            <a:spAutoFit/>
          </a:bodyPr>
          <a:lstStyle/>
          <a:p>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EC6E1619-59C8-61EF-0F32-A2EAE1ECD530}"/>
              </a:ext>
            </a:extLst>
          </p:cNvPr>
          <p:cNvSpPr/>
          <p:nvPr/>
        </p:nvSpPr>
        <p:spPr>
          <a:xfrm>
            <a:off x="1580851" y="3214648"/>
            <a:ext cx="9397957" cy="2062103"/>
          </a:xfrm>
          <a:prstGeom prst="rect">
            <a:avLst/>
          </a:prstGeom>
        </p:spPr>
        <p:txBody>
          <a:bodyPr wrap="none">
            <a:spAutoFit/>
          </a:bodyPr>
          <a:lstStyle/>
          <a:p>
            <a:r>
              <a:rPr lang="en-US" sz="3200" b="1" dirty="0">
                <a:solidFill>
                  <a:schemeClr val="bg1"/>
                </a:solidFill>
                <a:latin typeface="Times New Roman" panose="02020603050405020304" pitchFamily="18" charset="0"/>
                <a:cs typeface="Times New Roman" panose="02020603050405020304" pitchFamily="18" charset="0"/>
              </a:rPr>
              <a:t>1. https://www.youtube.com/watch?v=J3Df0-ZJ_WA</a:t>
            </a:r>
          </a:p>
          <a:p>
            <a:endParaRPr lang="en-US" sz="3200" b="1" dirty="0">
              <a:solidFill>
                <a:schemeClr val="bg1"/>
              </a:solidFill>
              <a:latin typeface="Times New Roman" panose="02020603050405020304" pitchFamily="18" charset="0"/>
              <a:cs typeface="Times New Roman" panose="02020603050405020304" pitchFamily="18" charset="0"/>
            </a:endParaRPr>
          </a:p>
          <a:p>
            <a:r>
              <a:rPr lang="en-US" sz="3200" b="1" dirty="0">
                <a:solidFill>
                  <a:schemeClr val="bg1"/>
                </a:solidFill>
                <a:latin typeface="Times New Roman" panose="02020603050405020304" pitchFamily="18" charset="0"/>
                <a:cs typeface="Times New Roman" panose="02020603050405020304" pitchFamily="18" charset="0"/>
              </a:rPr>
              <a:t>2. https://www.youtube.com/watch?v=7qkaz8ChelI</a:t>
            </a:r>
          </a:p>
          <a:p>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EB1DB101-351F-3454-78F2-7979CA680EDD}"/>
              </a:ext>
            </a:extLst>
          </p:cNvPr>
          <p:cNvSpPr/>
          <p:nvPr/>
        </p:nvSpPr>
        <p:spPr>
          <a:xfrm>
            <a:off x="427876" y="449671"/>
            <a:ext cx="11524638" cy="1754326"/>
          </a:xfrm>
          <a:prstGeom prst="rect">
            <a:avLst/>
          </a:prstGeom>
        </p:spPr>
        <p:txBody>
          <a:bodyPr wrap="square">
            <a:spAutoFit/>
          </a:bodyPr>
          <a:lstStyle/>
          <a:p>
            <a:pPr algn="ctr"/>
            <a:r>
              <a:rPr lang="en-US" sz="5400" b="1" dirty="0">
                <a:solidFill>
                  <a:srgbClr val="00B0F0"/>
                </a:solidFill>
                <a:latin typeface="Times New Roman" panose="02020603050405020304" pitchFamily="18" charset="0"/>
                <a:cs typeface="Times New Roman" panose="02020603050405020304" pitchFamily="18" charset="0"/>
              </a:rPr>
              <a:t>Let's watch a video about environmental pollution.</a:t>
            </a:r>
          </a:p>
        </p:txBody>
      </p:sp>
    </p:spTree>
    <p:extLst>
      <p:ext uri="{BB962C8B-B14F-4D97-AF65-F5344CB8AC3E}">
        <p14:creationId xmlns:p14="http://schemas.microsoft.com/office/powerpoint/2010/main" val="212328984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nodePh="1">
                                  <p:stCondLst>
                                    <p:cond delay="0"/>
                                  </p:stCondLst>
                                  <p:endCondLst>
                                    <p:cond evt="begin" delay="0">
                                      <p:tn val="13"/>
                                    </p:cond>
                                  </p:end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6888" y="2402670"/>
            <a:ext cx="9223999" cy="1938992"/>
          </a:xfrm>
          <a:prstGeom prst="rect">
            <a:avLst/>
          </a:prstGeom>
        </p:spPr>
        <p:txBody>
          <a:bodyPr wrap="none">
            <a:spAutoFit/>
          </a:bodyPr>
          <a:lstStyle/>
          <a:p>
            <a:pPr algn="ctr"/>
            <a:r>
              <a:rPr lang="en-US" sz="6000" dirty="0">
                <a:solidFill>
                  <a:schemeClr val="bg1"/>
                </a:solidFill>
                <a:latin typeface="Times New Roman" panose="02020603050405020304" pitchFamily="18" charset="0"/>
                <a:cs typeface="Times New Roman" panose="02020603050405020304" pitchFamily="18" charset="0"/>
              </a:rPr>
              <a:t>Now take your English book </a:t>
            </a:r>
          </a:p>
          <a:p>
            <a:pPr algn="ctr"/>
            <a:r>
              <a:rPr lang="en-US" sz="6000" dirty="0">
                <a:solidFill>
                  <a:schemeClr val="bg1"/>
                </a:solidFill>
                <a:latin typeface="Times New Roman" panose="02020603050405020304" pitchFamily="18" charset="0"/>
                <a:cs typeface="Times New Roman" panose="02020603050405020304" pitchFamily="18" charset="0"/>
              </a:rPr>
              <a:t>and open at page no. </a:t>
            </a:r>
            <a:r>
              <a:rPr lang="en-US" sz="6000" b="1" dirty="0">
                <a:solidFill>
                  <a:srgbClr val="00B0F0"/>
                </a:solidFill>
                <a:latin typeface="Times New Roman" panose="02020603050405020304" pitchFamily="18" charset="0"/>
                <a:cs typeface="Times New Roman" panose="02020603050405020304" pitchFamily="18" charset="0"/>
              </a:rPr>
              <a:t>67</a:t>
            </a:r>
          </a:p>
        </p:txBody>
      </p:sp>
    </p:spTree>
    <p:extLst>
      <p:ext uri="{BB962C8B-B14F-4D97-AF65-F5344CB8AC3E}">
        <p14:creationId xmlns:p14="http://schemas.microsoft.com/office/powerpoint/2010/main" val="275261999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A1C433-AB78-8EE5-892E-9E799DCBF11A}"/>
            </a:ext>
          </a:extLst>
        </p:cNvPr>
        <p:cNvGrpSpPr/>
        <p:nvPr/>
      </p:nvGrpSpPr>
      <p:grpSpPr>
        <a:xfrm>
          <a:off x="0" y="0"/>
          <a:ext cx="0" cy="0"/>
          <a:chOff x="0" y="0"/>
          <a:chExt cx="0" cy="0"/>
        </a:xfrm>
      </p:grpSpPr>
      <p:pic>
        <p:nvPicPr>
          <p:cNvPr id="8" name="Picture 7" descr="Day Trip to Old Dhaka: A Vibrant Journey Through Time (2025 Guide) - Visit  Bangladesh">
            <a:extLst>
              <a:ext uri="{FF2B5EF4-FFF2-40B4-BE49-F238E27FC236}">
                <a16:creationId xmlns:a16="http://schemas.microsoft.com/office/drawing/2014/main" id="{1BE13D50-6325-4F30-68F5-95780CAE21A2}"/>
              </a:ext>
            </a:extLst>
          </p:cNvPr>
          <p:cNvPicPr>
            <a:picLocks noChangeAspect="1"/>
          </p:cNvPicPr>
          <p:nvPr/>
        </p:nvPicPr>
        <p:blipFill>
          <a:blip r:embed="rId2"/>
          <a:srcRect l="3025" r="12711" b="-4"/>
          <a:stretch>
            <a:fillRect/>
          </a:stretch>
        </p:blipFill>
        <p:spPr>
          <a:xfrm>
            <a:off x="7967351" y="0"/>
            <a:ext cx="4245828" cy="3015344"/>
          </a:xfrm>
          <a:custGeom>
            <a:avLst/>
            <a:gdLst/>
            <a:ahLst/>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6" name="Picture 5" descr="Dhaka Popular Street Photography Tour in Dhaka | Pelago">
            <a:extLst>
              <a:ext uri="{FF2B5EF4-FFF2-40B4-BE49-F238E27FC236}">
                <a16:creationId xmlns:a16="http://schemas.microsoft.com/office/drawing/2014/main" id="{5DFBD7D8-0976-1F2D-FD5E-07250B0FA22A}"/>
              </a:ext>
            </a:extLst>
          </p:cNvPr>
          <p:cNvPicPr>
            <a:picLocks noChangeAspect="1"/>
          </p:cNvPicPr>
          <p:nvPr/>
        </p:nvPicPr>
        <p:blipFill>
          <a:blip r:embed="rId3"/>
          <a:srcRect t="31789" r="-2" b="3084"/>
          <a:stretch>
            <a:fillRect/>
          </a:stretch>
        </p:blipFill>
        <p:spPr>
          <a:xfrm>
            <a:off x="4493435" y="243"/>
            <a:ext cx="7737156" cy="3015345"/>
          </a:xfrm>
          <a:custGeom>
            <a:avLst/>
            <a:gdLst/>
            <a:ahLst/>
            <a:cxnLst/>
            <a:rect l="l" t="t" r="r" b="b"/>
            <a:pathLst>
              <a:path w="7698564" h="3346705">
                <a:moveTo>
                  <a:pt x="1549963" y="0"/>
                </a:moveTo>
                <a:lnTo>
                  <a:pt x="1555540" y="0"/>
                </a:lnTo>
                <a:lnTo>
                  <a:pt x="2621768" y="0"/>
                </a:lnTo>
                <a:lnTo>
                  <a:pt x="4832507" y="0"/>
                </a:lnTo>
                <a:lnTo>
                  <a:pt x="3282657" y="3346461"/>
                </a:lnTo>
                <a:lnTo>
                  <a:pt x="7698564" y="3346461"/>
                </a:lnTo>
                <a:lnTo>
                  <a:pt x="7698564" y="3346705"/>
                </a:lnTo>
                <a:lnTo>
                  <a:pt x="0" y="3346705"/>
                </a:lnTo>
                <a:close/>
              </a:path>
            </a:pathLst>
          </a:custGeom>
        </p:spPr>
      </p:pic>
      <p:pic>
        <p:nvPicPr>
          <p:cNvPr id="3" name="Picture 2" descr="Old Dhaka - Exibart Street">
            <a:extLst>
              <a:ext uri="{FF2B5EF4-FFF2-40B4-BE49-F238E27FC236}">
                <a16:creationId xmlns:a16="http://schemas.microsoft.com/office/drawing/2014/main" id="{CD0951E9-B526-DEF2-A3C3-6DF6DB0FE1F8}"/>
              </a:ext>
            </a:extLst>
          </p:cNvPr>
          <p:cNvPicPr>
            <a:picLocks noChangeAspect="1"/>
          </p:cNvPicPr>
          <p:nvPr/>
        </p:nvPicPr>
        <p:blipFill>
          <a:blip r:embed="rId4"/>
          <a:srcRect t="22899" r="2" b="34267"/>
          <a:stretch>
            <a:fillRect/>
          </a:stretch>
        </p:blipFill>
        <p:spPr>
          <a:xfrm>
            <a:off x="20" y="10"/>
            <a:ext cx="5889151" cy="301533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11" name="Picture 10" descr="Ahsan monjil (Old Palace) tour @ Dhaka (with Reviews)">
            <a:extLst>
              <a:ext uri="{FF2B5EF4-FFF2-40B4-BE49-F238E27FC236}">
                <a16:creationId xmlns:a16="http://schemas.microsoft.com/office/drawing/2014/main" id="{47BFEF87-8B5E-A9C9-1941-97D7BAEDAC63}"/>
              </a:ext>
            </a:extLst>
          </p:cNvPr>
          <p:cNvPicPr>
            <a:picLocks noChangeAspect="1"/>
          </p:cNvPicPr>
          <p:nvPr/>
        </p:nvPicPr>
        <p:blipFill>
          <a:blip r:embed="rId5"/>
          <a:srcRect t="14175" r="2" b="2"/>
          <a:stretch>
            <a:fillRect/>
          </a:stretch>
        </p:blipFill>
        <p:spPr>
          <a:xfrm>
            <a:off x="6350090" y="3777343"/>
            <a:ext cx="5841911" cy="3080657"/>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5" name="Picture 4" descr="What do we want Old Dhaka to be?">
            <a:extLst>
              <a:ext uri="{FF2B5EF4-FFF2-40B4-BE49-F238E27FC236}">
                <a16:creationId xmlns:a16="http://schemas.microsoft.com/office/drawing/2014/main" id="{3552490E-26FF-E166-3183-0BF3BF2DB053}"/>
              </a:ext>
            </a:extLst>
          </p:cNvPr>
          <p:cNvPicPr>
            <a:picLocks noChangeAspect="1"/>
          </p:cNvPicPr>
          <p:nvPr/>
        </p:nvPicPr>
        <p:blipFill>
          <a:blip r:embed="rId6"/>
          <a:srcRect t="3774" r="-2" b="13421"/>
          <a:stretch>
            <a:fillRect/>
          </a:stretch>
        </p:blipFill>
        <p:spPr>
          <a:xfrm>
            <a:off x="-1" y="3777343"/>
            <a:ext cx="7698564" cy="3080657"/>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
        <p:nvSpPr>
          <p:cNvPr id="4" name="TextBox 3">
            <a:extLst>
              <a:ext uri="{FF2B5EF4-FFF2-40B4-BE49-F238E27FC236}">
                <a16:creationId xmlns:a16="http://schemas.microsoft.com/office/drawing/2014/main" id="{2332C9F1-3100-CD7D-81E3-FA271FB4941F}"/>
              </a:ext>
            </a:extLst>
          </p:cNvPr>
          <p:cNvSpPr txBox="1"/>
          <p:nvPr/>
        </p:nvSpPr>
        <p:spPr>
          <a:xfrm>
            <a:off x="0" y="3015728"/>
            <a:ext cx="12192000" cy="769441"/>
          </a:xfrm>
          <a:prstGeom prst="rect">
            <a:avLst/>
          </a:prstGeom>
          <a:solidFill>
            <a:srgbClr val="FF0066"/>
          </a:solidFill>
          <a:scene3d>
            <a:camera prst="orthographicFront"/>
            <a:lightRig rig="threePt" dir="t"/>
          </a:scene3d>
          <a:sp3d>
            <a:bevelT/>
          </a:sp3d>
        </p:spPr>
        <p:txBody>
          <a:bodyPr wrap="square">
            <a:spAutoFit/>
          </a:bodyPr>
          <a:lstStyle/>
          <a:p>
            <a:pPr algn="ctr"/>
            <a:r>
              <a:rPr lang="en-US" sz="4400" b="1" dirty="0">
                <a:solidFill>
                  <a:schemeClr val="bg1"/>
                </a:solidFill>
                <a:latin typeface="Times New Roman" panose="02020603050405020304" pitchFamily="18" charset="0"/>
                <a:cs typeface="Times New Roman" panose="02020603050405020304" pitchFamily="18" charset="0"/>
              </a:rPr>
              <a:t>Old Dhaka</a:t>
            </a:r>
          </a:p>
        </p:txBody>
      </p:sp>
    </p:spTree>
    <p:extLst>
      <p:ext uri="{BB962C8B-B14F-4D97-AF65-F5344CB8AC3E}">
        <p14:creationId xmlns:p14="http://schemas.microsoft.com/office/powerpoint/2010/main" val="395980509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repeatCount="indefinite" fill="hold" grpId="1" nodeType="clickEffect">
                                  <p:stCondLst>
                                    <p:cond delay="0"/>
                                  </p:stCondLst>
                                  <p:childTnLst>
                                    <p:animEffect transition="out" filter="fade">
                                      <p:cBhvr>
                                        <p:cTn id="11" dur="1500" tmFilter="0, 0; .2, .5; .8, .5; 1, 0"/>
                                        <p:tgtEl>
                                          <p:spTgt spid="4"/>
                                        </p:tgtEl>
                                      </p:cBhvr>
                                    </p:animEffect>
                                    <p:animScale>
                                      <p:cBhvr>
                                        <p:cTn id="12" dur="7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A31EDB-B054-1493-61B6-72F1CB51969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72E43A-2FC3-43A9-8E8E-0BF749E66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a:extLst>
              <a:ext uri="{FF2B5EF4-FFF2-40B4-BE49-F238E27FC236}">
                <a16:creationId xmlns:a16="http://schemas.microsoft.com/office/drawing/2014/main" id="{84682641-C781-8897-8579-467A7B40702E}"/>
              </a:ext>
            </a:extLst>
          </p:cNvPr>
          <p:cNvPicPr>
            <a:picLocks noChangeAspect="1"/>
          </p:cNvPicPr>
          <p:nvPr/>
        </p:nvPicPr>
        <p:blipFill>
          <a:blip r:embed="rId2"/>
          <a:srcRect l="7777" r="13318" b="1"/>
          <a:stretch>
            <a:fillRect/>
          </a:stretch>
        </p:blipFill>
        <p:spPr>
          <a:xfrm>
            <a:off x="20" y="10"/>
            <a:ext cx="4003019" cy="3388883"/>
          </a:xfrm>
          <a:prstGeom prst="rect">
            <a:avLst/>
          </a:prstGeom>
        </p:spPr>
      </p:pic>
      <p:pic>
        <p:nvPicPr>
          <p:cNvPr id="9" name="Picture 8" descr="Buriganga River, Bangladesh🇧🇩">
            <a:extLst>
              <a:ext uri="{FF2B5EF4-FFF2-40B4-BE49-F238E27FC236}">
                <a16:creationId xmlns:a16="http://schemas.microsoft.com/office/drawing/2014/main" id="{FC983709-E2C0-92F0-3DD6-17A5145D7850}"/>
              </a:ext>
            </a:extLst>
          </p:cNvPr>
          <p:cNvPicPr>
            <a:picLocks noChangeAspect="1"/>
          </p:cNvPicPr>
          <p:nvPr/>
        </p:nvPicPr>
        <p:blipFill>
          <a:blip r:embed="rId3"/>
          <a:srcRect l="859" r="14980" b="1"/>
          <a:stretch>
            <a:fillRect/>
          </a:stretch>
        </p:blipFill>
        <p:spPr>
          <a:xfrm>
            <a:off x="20" y="3469102"/>
            <a:ext cx="4003019" cy="3388893"/>
          </a:xfrm>
          <a:prstGeom prst="rect">
            <a:avLst/>
          </a:prstGeom>
        </p:spPr>
      </p:pic>
      <p:pic>
        <p:nvPicPr>
          <p:cNvPr id="8" name="Picture 7" descr="860+ Buriganga River Stock Photos and Royalty-Free Pictures - iStock">
            <a:extLst>
              <a:ext uri="{FF2B5EF4-FFF2-40B4-BE49-F238E27FC236}">
                <a16:creationId xmlns:a16="http://schemas.microsoft.com/office/drawing/2014/main" id="{DFD47324-2766-1060-743A-0883A44150E6}"/>
              </a:ext>
            </a:extLst>
          </p:cNvPr>
          <p:cNvPicPr>
            <a:picLocks noChangeAspect="1"/>
          </p:cNvPicPr>
          <p:nvPr/>
        </p:nvPicPr>
        <p:blipFill>
          <a:blip r:embed="rId4"/>
          <a:srcRect l="30465" r="30465" b="-1"/>
          <a:stretch>
            <a:fillRect/>
          </a:stretch>
        </p:blipFill>
        <p:spPr>
          <a:xfrm>
            <a:off x="4094479" y="10"/>
            <a:ext cx="4014047" cy="6857990"/>
          </a:xfrm>
          <a:prstGeom prst="rect">
            <a:avLst/>
          </a:prstGeom>
        </p:spPr>
      </p:pic>
      <p:pic>
        <p:nvPicPr>
          <p:cNvPr id="7" name="Picture 6" descr="Buriganga river: the birth history of Dhaka - Google Maps contribution  stories - Local Guides Connect">
            <a:extLst>
              <a:ext uri="{FF2B5EF4-FFF2-40B4-BE49-F238E27FC236}">
                <a16:creationId xmlns:a16="http://schemas.microsoft.com/office/drawing/2014/main" id="{95295501-E6A4-F533-DEA2-29C373A31D49}"/>
              </a:ext>
            </a:extLst>
          </p:cNvPr>
          <p:cNvPicPr>
            <a:picLocks noChangeAspect="1"/>
          </p:cNvPicPr>
          <p:nvPr/>
        </p:nvPicPr>
        <p:blipFill>
          <a:blip r:embed="rId5"/>
          <a:srcRect l="14638" r="13776" b="-3"/>
          <a:stretch>
            <a:fillRect/>
          </a:stretch>
        </p:blipFill>
        <p:spPr>
          <a:xfrm>
            <a:off x="8188960" y="10"/>
            <a:ext cx="4003039" cy="3383270"/>
          </a:xfrm>
          <a:prstGeom prst="rect">
            <a:avLst/>
          </a:prstGeom>
        </p:spPr>
      </p:pic>
      <p:pic>
        <p:nvPicPr>
          <p:cNvPr id="2" name="Picture 1" descr="Bangladesh's Old Dhaka is suffused with energy and humanity - CSMonitor.com">
            <a:extLst>
              <a:ext uri="{FF2B5EF4-FFF2-40B4-BE49-F238E27FC236}">
                <a16:creationId xmlns:a16="http://schemas.microsoft.com/office/drawing/2014/main" id="{08629496-B8D0-3AEF-DB8A-CC325B6C591B}"/>
              </a:ext>
            </a:extLst>
          </p:cNvPr>
          <p:cNvPicPr>
            <a:picLocks noChangeAspect="1"/>
          </p:cNvPicPr>
          <p:nvPr/>
        </p:nvPicPr>
        <p:blipFill>
          <a:blip r:embed="rId6"/>
          <a:srcRect l="7851" r="13516" b="-4"/>
          <a:stretch>
            <a:fillRect/>
          </a:stretch>
        </p:blipFill>
        <p:spPr>
          <a:xfrm>
            <a:off x="8199966" y="3469102"/>
            <a:ext cx="3992034" cy="3388893"/>
          </a:xfrm>
          <a:prstGeom prst="rect">
            <a:avLst/>
          </a:prstGeom>
        </p:spPr>
      </p:pic>
      <p:sp>
        <p:nvSpPr>
          <p:cNvPr id="4" name="TextBox 3">
            <a:extLst>
              <a:ext uri="{FF2B5EF4-FFF2-40B4-BE49-F238E27FC236}">
                <a16:creationId xmlns:a16="http://schemas.microsoft.com/office/drawing/2014/main" id="{84615D61-BC7B-2387-2CA8-6957AE0CDF17}"/>
              </a:ext>
            </a:extLst>
          </p:cNvPr>
          <p:cNvSpPr txBox="1"/>
          <p:nvPr/>
        </p:nvSpPr>
        <p:spPr>
          <a:xfrm>
            <a:off x="4094479" y="3684356"/>
            <a:ext cx="4014047" cy="707886"/>
          </a:xfrm>
          <a:prstGeom prst="rect">
            <a:avLst/>
          </a:prstGeom>
          <a:solidFill>
            <a:srgbClr val="FF0066"/>
          </a:solidFill>
          <a:scene3d>
            <a:camera prst="orthographicFront"/>
            <a:lightRig rig="threePt" dir="t"/>
          </a:scene3d>
          <a:sp3d>
            <a:bevelT/>
          </a:sp3d>
        </p:spPr>
        <p:txBody>
          <a:bodyPr wrap="square">
            <a:spAutoFit/>
          </a:bodyPr>
          <a:lstStyle/>
          <a:p>
            <a:pPr algn="ctr"/>
            <a:r>
              <a:rPr lang="en-US" sz="4000" b="1" dirty="0">
                <a:solidFill>
                  <a:schemeClr val="bg1"/>
                </a:solidFill>
                <a:latin typeface="Times New Roman" panose="02020603050405020304" pitchFamily="18" charset="0"/>
                <a:cs typeface="Times New Roman" panose="02020603050405020304" pitchFamily="18" charset="0"/>
              </a:rPr>
              <a:t>Buriganga River</a:t>
            </a:r>
          </a:p>
        </p:txBody>
      </p:sp>
    </p:spTree>
    <p:extLst>
      <p:ext uri="{BB962C8B-B14F-4D97-AF65-F5344CB8AC3E}">
        <p14:creationId xmlns:p14="http://schemas.microsoft.com/office/powerpoint/2010/main" val="68982203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repeatCount="indefinite" fill="hold" grpId="1" nodeType="clickEffect">
                                  <p:stCondLst>
                                    <p:cond delay="0"/>
                                  </p:stCondLst>
                                  <p:childTnLst>
                                    <p:animEffect transition="out" filter="fade">
                                      <p:cBhvr>
                                        <p:cTn id="11" dur="1500" tmFilter="0, 0; .2, .5; .8, .5; 1, 0"/>
                                        <p:tgtEl>
                                          <p:spTgt spid="4"/>
                                        </p:tgtEl>
                                      </p:cBhvr>
                                    </p:animEffect>
                                    <p:animScale>
                                      <p:cBhvr>
                                        <p:cTn id="12" dur="7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0BDACDC-B0DD-E6DF-5892-0687282734AB}"/>
              </a:ext>
            </a:extLst>
          </p:cNvPr>
          <p:cNvSpPr txBox="1"/>
          <p:nvPr/>
        </p:nvSpPr>
        <p:spPr>
          <a:xfrm>
            <a:off x="418435" y="258342"/>
            <a:ext cx="6171936" cy="5509200"/>
          </a:xfrm>
          <a:prstGeom prst="rect">
            <a:avLst/>
          </a:prstGeom>
          <a:noFill/>
        </p:spPr>
        <p:txBody>
          <a:bodyPr wrap="square">
            <a:spAutoFit/>
          </a:bodyPr>
          <a:lstStyle/>
          <a:p>
            <a:pPr marL="0" marR="0" algn="just" rtl="0">
              <a:buNone/>
            </a:pPr>
            <a:r>
              <a:rPr lang="en-US" sz="4400" dirty="0">
                <a:solidFill>
                  <a:schemeClr val="bg1"/>
                </a:solidFill>
                <a:effectLst/>
                <a:latin typeface="Times New Roman" panose="02020603050405020304" pitchFamily="18" charset="0"/>
                <a:cs typeface="Times New Roman" panose="02020603050405020304" pitchFamily="18" charset="0"/>
              </a:rPr>
              <a:t>Nusair and Samin are two friends. They go to </a:t>
            </a:r>
            <a:r>
              <a:rPr lang="en-US" sz="4400" b="1" dirty="0" err="1">
                <a:solidFill>
                  <a:srgbClr val="00B0F0"/>
                </a:solidFill>
                <a:effectLst/>
                <a:latin typeface="Times New Roman" panose="02020603050405020304" pitchFamily="18" charset="0"/>
                <a:cs typeface="Times New Roman" panose="02020603050405020304" pitchFamily="18" charset="0"/>
              </a:rPr>
              <a:t>Armanitola</a:t>
            </a:r>
            <a:r>
              <a:rPr lang="en-US" sz="4400" dirty="0">
                <a:solidFill>
                  <a:schemeClr val="bg1"/>
                </a:solidFill>
                <a:effectLst/>
                <a:latin typeface="Times New Roman" panose="02020603050405020304" pitchFamily="18" charset="0"/>
                <a:cs typeface="Times New Roman" panose="02020603050405020304" pitchFamily="18" charset="0"/>
              </a:rPr>
              <a:t> Government Primary School </a:t>
            </a:r>
            <a:r>
              <a:rPr lang="en-US" sz="4400" b="1" dirty="0">
                <a:solidFill>
                  <a:srgbClr val="00B0F0"/>
                </a:solidFill>
                <a:effectLst/>
                <a:latin typeface="Times New Roman" panose="02020603050405020304" pitchFamily="18" charset="0"/>
                <a:cs typeface="Times New Roman" panose="02020603050405020304" pitchFamily="18" charset="0"/>
              </a:rPr>
              <a:t>located</a:t>
            </a:r>
            <a:r>
              <a:rPr lang="en-US" sz="4400" dirty="0">
                <a:solidFill>
                  <a:schemeClr val="bg1"/>
                </a:solidFill>
                <a:effectLst/>
                <a:latin typeface="Times New Roman" panose="02020603050405020304" pitchFamily="18" charset="0"/>
                <a:cs typeface="Times New Roman" panose="02020603050405020304" pitchFamily="18" charset="0"/>
              </a:rPr>
              <a:t> in </a:t>
            </a:r>
            <a:r>
              <a:rPr lang="en-US" sz="4400" b="1" dirty="0">
                <a:solidFill>
                  <a:srgbClr val="00B0F0"/>
                </a:solidFill>
                <a:effectLst/>
                <a:latin typeface="Times New Roman" panose="02020603050405020304" pitchFamily="18" charset="0"/>
                <a:cs typeface="Times New Roman" panose="02020603050405020304" pitchFamily="18" charset="0"/>
              </a:rPr>
              <a:t>old Dhaka</a:t>
            </a:r>
            <a:r>
              <a:rPr lang="en-US" sz="4400" dirty="0">
                <a:solidFill>
                  <a:schemeClr val="bg1"/>
                </a:solidFill>
                <a:effectLst/>
                <a:latin typeface="Times New Roman" panose="02020603050405020304" pitchFamily="18" charset="0"/>
                <a:cs typeface="Times New Roman" panose="02020603050405020304" pitchFamily="18" charset="0"/>
              </a:rPr>
              <a:t>. Every morning, they walk to school along the river </a:t>
            </a:r>
            <a:r>
              <a:rPr lang="en-US" sz="4400" b="1" dirty="0">
                <a:solidFill>
                  <a:srgbClr val="00B0F0"/>
                </a:solidFill>
                <a:effectLst/>
                <a:latin typeface="Times New Roman" panose="02020603050405020304" pitchFamily="18" charset="0"/>
                <a:cs typeface="Times New Roman" panose="02020603050405020304" pitchFamily="18" charset="0"/>
              </a:rPr>
              <a:t>Buriganga</a:t>
            </a:r>
            <a:r>
              <a:rPr lang="en-US" sz="4400" dirty="0">
                <a:solidFill>
                  <a:schemeClr val="bg1"/>
                </a:solidFill>
                <a:effectLst/>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EC5CAF7F-CFD1-9190-9666-09CB96B2F1F7}"/>
              </a:ext>
            </a:extLst>
          </p:cNvPr>
          <p:cNvPicPr>
            <a:picLocks noChangeAspect="1"/>
          </p:cNvPicPr>
          <p:nvPr/>
        </p:nvPicPr>
        <p:blipFill>
          <a:blip r:embed="rId2">
            <a:extLst>
              <a:ext uri="{28A0092B-C50C-407E-A947-70E740481C1C}">
                <a14:useLocalDpi xmlns:a14="http://schemas.microsoft.com/office/drawing/2010/main" val="0"/>
              </a:ext>
            </a:extLst>
          </a:blip>
          <a:srcRect l="3632" t="347" r="3061" b="3219"/>
          <a:stretch>
            <a:fillRect/>
          </a:stretch>
        </p:blipFill>
        <p:spPr>
          <a:xfrm>
            <a:off x="6977743" y="258342"/>
            <a:ext cx="4795822" cy="5663487"/>
          </a:xfrm>
          <a:prstGeom prst="rect">
            <a:avLst/>
          </a:prstGeom>
        </p:spPr>
      </p:pic>
      <p:sp>
        <p:nvSpPr>
          <p:cNvPr id="5" name="Oval 4">
            <a:extLst>
              <a:ext uri="{FF2B5EF4-FFF2-40B4-BE49-F238E27FC236}">
                <a16:creationId xmlns:a16="http://schemas.microsoft.com/office/drawing/2014/main" id="{C73DF43F-997A-CE36-7E82-35F2FCAC1C31}"/>
              </a:ext>
            </a:extLst>
          </p:cNvPr>
          <p:cNvSpPr/>
          <p:nvPr/>
        </p:nvSpPr>
        <p:spPr>
          <a:xfrm>
            <a:off x="8731405" y="3429000"/>
            <a:ext cx="936702" cy="797312"/>
          </a:xfrm>
          <a:prstGeom prst="ellipse">
            <a:avLst/>
          </a:prstGeom>
          <a:noFill/>
          <a:ln w="57150">
            <a:solidFill>
              <a:srgbClr val="FF0066"/>
            </a:solidFill>
          </a:ln>
          <a:scene3d>
            <a:camera prst="orthographicFront"/>
            <a:lightRig rig="threePt" dir="t"/>
          </a:scene3d>
          <a:sp3d>
            <a:bevelT w="139700" prst="cross"/>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135294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7">
                                            <p:txEl>
                                              <p:pRg st="0" end="0"/>
                                            </p:txEl>
                                          </p:spTgt>
                                        </p:tgtEl>
                                        <p:attrNameLst>
                                          <p:attrName>ppt_w</p:attrName>
                                        </p:attrNameLst>
                                      </p:cBhvr>
                                    </p:anim>
                                    <p:anim by="(#ppt_w*0.50)" calcmode="lin" valueType="num">
                                      <p:cBhvr>
                                        <p:cTn id="8" dur="500" decel="50000" autoRev="1" fill="hold">
                                          <p:stCondLst>
                                            <p:cond delay="0"/>
                                          </p:stCondLst>
                                        </p:cTn>
                                        <p:tgtEl>
                                          <p:spTgt spid="7">
                                            <p:txEl>
                                              <p:pRg st="0" end="0"/>
                                            </p:txEl>
                                          </p:spTgt>
                                        </p:tgtEl>
                                        <p:attrNameLst>
                                          <p:attrName>ppt_x</p:attrName>
                                        </p:attrNameLst>
                                      </p:cBhvr>
                                    </p:anim>
                                    <p:anim from="(-#ppt_h/2)" to="(#ppt_y)" calcmode="lin" valueType="num">
                                      <p:cBhvr>
                                        <p:cTn id="9" dur="1000" fill="hold">
                                          <p:stCondLst>
                                            <p:cond delay="0"/>
                                          </p:stCondLst>
                                        </p:cTn>
                                        <p:tgtEl>
                                          <p:spTgt spid="7">
                                            <p:txEl>
                                              <p:pRg st="0" end="0"/>
                                            </p:txEl>
                                          </p:spTgt>
                                        </p:tgtEl>
                                        <p:attrNameLst>
                                          <p:attrName>ppt_y</p:attrName>
                                        </p:attrNameLst>
                                      </p:cBhvr>
                                    </p:anim>
                                    <p:animRot by="21600000">
                                      <p:cBhvr>
                                        <p:cTn id="10" dur="1000" fill="hold">
                                          <p:stCondLst>
                                            <p:cond delay="0"/>
                                          </p:stCondLst>
                                        </p:cTn>
                                        <p:tgtEl>
                                          <p:spTgt spid="7">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repeatCount="indefinite"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outVertical)">
                                      <p:cBhvr>
                                        <p:cTn id="2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993AB-A371-E010-5356-2A3D83FBDF0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182B7B7-A15C-44BF-F5D7-55F34CF217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611" y="490989"/>
            <a:ext cx="3792441" cy="4756501"/>
          </a:xfrm>
          <a:prstGeom prst="rect">
            <a:avLst/>
          </a:prstGeom>
        </p:spPr>
      </p:pic>
      <p:sp>
        <p:nvSpPr>
          <p:cNvPr id="4" name="Rectangle 3">
            <a:extLst>
              <a:ext uri="{FF2B5EF4-FFF2-40B4-BE49-F238E27FC236}">
                <a16:creationId xmlns:a16="http://schemas.microsoft.com/office/drawing/2014/main" id="{74F5BA98-7F1C-9434-AAAD-56ACB776BDCA}"/>
              </a:ext>
            </a:extLst>
          </p:cNvPr>
          <p:cNvSpPr/>
          <p:nvPr/>
        </p:nvSpPr>
        <p:spPr>
          <a:xfrm>
            <a:off x="319314" y="5417589"/>
            <a:ext cx="3940738" cy="584775"/>
          </a:xfrm>
          <a:prstGeom prst="rect">
            <a:avLst/>
          </a:prstGeom>
        </p:spPr>
        <p:txBody>
          <a:bodyPr wrap="square">
            <a:spAutoFit/>
          </a:bodyPr>
          <a:lstStyle/>
          <a:p>
            <a:pPr algn="ctr"/>
            <a:r>
              <a:rPr lang="en-US" sz="3200" b="1" dirty="0">
                <a:solidFill>
                  <a:srgbClr val="00B050"/>
                </a:solidFill>
                <a:latin typeface="Times New Roman" panose="02020603050405020304" pitchFamily="18" charset="0"/>
                <a:cs typeface="Times New Roman" panose="02020603050405020304" pitchFamily="18" charset="0"/>
              </a:rPr>
              <a:t>Map of Bangladesh</a:t>
            </a:r>
          </a:p>
        </p:txBody>
      </p:sp>
      <p:sp>
        <p:nvSpPr>
          <p:cNvPr id="5" name="Sun 4">
            <a:extLst>
              <a:ext uri="{FF2B5EF4-FFF2-40B4-BE49-F238E27FC236}">
                <a16:creationId xmlns:a16="http://schemas.microsoft.com/office/drawing/2014/main" id="{0FB36568-8C7D-855E-1F3D-2E17EE301537}"/>
              </a:ext>
            </a:extLst>
          </p:cNvPr>
          <p:cNvSpPr/>
          <p:nvPr/>
        </p:nvSpPr>
        <p:spPr>
          <a:xfrm>
            <a:off x="2336454" y="2513922"/>
            <a:ext cx="295274" cy="252412"/>
          </a:xfrm>
          <a:prstGeom prst="sun">
            <a:avLst/>
          </a:prstGeom>
          <a:solidFill>
            <a:srgbClr val="FFFF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1937C60-54A5-28EB-E01F-3EF05D17B1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7227" y="478347"/>
            <a:ext cx="3870661" cy="4811428"/>
          </a:xfrm>
          <a:prstGeom prst="rect">
            <a:avLst/>
          </a:prstGeom>
        </p:spPr>
      </p:pic>
      <p:cxnSp>
        <p:nvCxnSpPr>
          <p:cNvPr id="13" name="Straight Arrow Connector 12">
            <a:extLst>
              <a:ext uri="{FF2B5EF4-FFF2-40B4-BE49-F238E27FC236}">
                <a16:creationId xmlns:a16="http://schemas.microsoft.com/office/drawing/2014/main" id="{A4A3C524-ED78-4F20-4D84-A1CE78126AC6}"/>
              </a:ext>
            </a:extLst>
          </p:cNvPr>
          <p:cNvCxnSpPr>
            <a:cxnSpLocks/>
          </p:cNvCxnSpPr>
          <p:nvPr/>
        </p:nvCxnSpPr>
        <p:spPr>
          <a:xfrm flipH="1">
            <a:off x="6994337" y="3212936"/>
            <a:ext cx="122548" cy="105580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1D2B0C98-EA05-0784-F239-C51590F1CAD6}"/>
              </a:ext>
            </a:extLst>
          </p:cNvPr>
          <p:cNvSpPr/>
          <p:nvPr/>
        </p:nvSpPr>
        <p:spPr>
          <a:xfrm rot="1687344">
            <a:off x="6734832" y="4695810"/>
            <a:ext cx="641558" cy="261799"/>
          </a:xfrm>
          <a:prstGeom prst="ellipse">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3981FFD-5283-DA36-6C82-EEBDFB19F88C}"/>
              </a:ext>
            </a:extLst>
          </p:cNvPr>
          <p:cNvSpPr/>
          <p:nvPr/>
        </p:nvSpPr>
        <p:spPr>
          <a:xfrm>
            <a:off x="4609310" y="5417589"/>
            <a:ext cx="3870661" cy="584775"/>
          </a:xfrm>
          <a:prstGeom prst="rect">
            <a:avLst/>
          </a:prstGeom>
        </p:spPr>
        <p:txBody>
          <a:bodyPr wrap="square">
            <a:spAutoFit/>
          </a:bodyPr>
          <a:lstStyle/>
          <a:p>
            <a:pPr algn="ctr"/>
            <a:r>
              <a:rPr lang="en-US" sz="3200" b="1" dirty="0">
                <a:solidFill>
                  <a:srgbClr val="00B050"/>
                </a:solidFill>
                <a:latin typeface="Times New Roman" panose="02020603050405020304" pitchFamily="18" charset="0"/>
                <a:cs typeface="Times New Roman" panose="02020603050405020304" pitchFamily="18" charset="0"/>
              </a:rPr>
              <a:t>Map of Dhaka City</a:t>
            </a:r>
          </a:p>
        </p:txBody>
      </p:sp>
      <p:pic>
        <p:nvPicPr>
          <p:cNvPr id="20" name="Picture 19">
            <a:extLst>
              <a:ext uri="{FF2B5EF4-FFF2-40B4-BE49-F238E27FC236}">
                <a16:creationId xmlns:a16="http://schemas.microsoft.com/office/drawing/2014/main" id="{C287FAE3-223F-B921-89B3-B8A9DA6A24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2476" y="512035"/>
            <a:ext cx="3141913" cy="4698593"/>
          </a:xfrm>
          <a:prstGeom prst="rect">
            <a:avLst/>
          </a:prstGeom>
        </p:spPr>
      </p:pic>
      <p:sp>
        <p:nvSpPr>
          <p:cNvPr id="21" name="Flowchart: Terminator 20">
            <a:extLst>
              <a:ext uri="{FF2B5EF4-FFF2-40B4-BE49-F238E27FC236}">
                <a16:creationId xmlns:a16="http://schemas.microsoft.com/office/drawing/2014/main" id="{7CEFAFA6-7F42-7DC4-49FD-668A09A3B079}"/>
              </a:ext>
            </a:extLst>
          </p:cNvPr>
          <p:cNvSpPr/>
          <p:nvPr/>
        </p:nvSpPr>
        <p:spPr>
          <a:xfrm>
            <a:off x="9517487" y="3258354"/>
            <a:ext cx="611747" cy="418563"/>
          </a:xfrm>
          <a:prstGeom prst="flowChartTerminator">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5B18750-C654-7DDB-2FB9-EC3970DE92FF}"/>
              </a:ext>
            </a:extLst>
          </p:cNvPr>
          <p:cNvSpPr/>
          <p:nvPr/>
        </p:nvSpPr>
        <p:spPr>
          <a:xfrm>
            <a:off x="8479972" y="5422292"/>
            <a:ext cx="3244418" cy="707886"/>
          </a:xfrm>
          <a:prstGeom prst="rect">
            <a:avLst/>
          </a:prstGeom>
        </p:spPr>
        <p:txBody>
          <a:bodyPr wrap="square">
            <a:spAutoFit/>
          </a:bodyPr>
          <a:lstStyle/>
          <a:p>
            <a:pPr algn="ctr"/>
            <a:r>
              <a:rPr lang="en-US" sz="2000" b="1" dirty="0">
                <a:solidFill>
                  <a:srgbClr val="00B050"/>
                </a:solidFill>
                <a:latin typeface="Times New Roman" panose="02020603050405020304" pitchFamily="18" charset="0"/>
                <a:cs typeface="Times New Roman" panose="02020603050405020304" pitchFamily="18" charset="0"/>
              </a:rPr>
              <a:t>Map of </a:t>
            </a:r>
            <a:r>
              <a:rPr lang="en-US" sz="2000" b="1" dirty="0" err="1">
                <a:solidFill>
                  <a:srgbClr val="00B050"/>
                </a:solidFill>
                <a:latin typeface="Times New Roman" panose="02020603050405020304" pitchFamily="18" charset="0"/>
                <a:cs typeface="Times New Roman" panose="02020603050405020304" pitchFamily="18" charset="0"/>
              </a:rPr>
              <a:t>Bongshal</a:t>
            </a:r>
            <a:r>
              <a:rPr lang="en-US" sz="2000" b="1" dirty="0">
                <a:solidFill>
                  <a:srgbClr val="00B050"/>
                </a:solidFill>
                <a:latin typeface="Times New Roman" panose="02020603050405020304" pitchFamily="18" charset="0"/>
                <a:cs typeface="Times New Roman" panose="02020603050405020304" pitchFamily="18" charset="0"/>
              </a:rPr>
              <a:t> Thana </a:t>
            </a:r>
            <a:r>
              <a:rPr lang="en-US" sz="2000" b="1" dirty="0">
                <a:solidFill>
                  <a:schemeClr val="bg1"/>
                </a:solidFill>
                <a:latin typeface="Times New Roman" panose="02020603050405020304" pitchFamily="18" charset="0"/>
                <a:cs typeface="Times New Roman" panose="02020603050405020304" pitchFamily="18" charset="0"/>
              </a:rPr>
              <a:t>(</a:t>
            </a:r>
            <a:r>
              <a:rPr lang="en-US" sz="2000" b="1" dirty="0" err="1">
                <a:solidFill>
                  <a:schemeClr val="bg1"/>
                </a:solidFill>
                <a:latin typeface="Times New Roman" panose="02020603050405020304" pitchFamily="18" charset="0"/>
                <a:cs typeface="Times New Roman" panose="02020603050405020304" pitchFamily="18" charset="0"/>
              </a:rPr>
              <a:t>Armanitola</a:t>
            </a:r>
            <a:r>
              <a:rPr lang="en-US" sz="2000" b="1"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007377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repeatCount="indefinite"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Effect transition="in" filter="fade">
                                      <p:cBhvr>
                                        <p:cTn id="19" dur="1000"/>
                                        <p:tgtEl>
                                          <p:spTgt spid="5"/>
                                        </p:tgtEl>
                                      </p:cBhvr>
                                    </p:animEffect>
                                  </p:childTnLst>
                                  <p:subTnLst>
                                    <p:audio>
                                      <p:cMediaNode>
                                        <p:cTn display="0" masterRel="sameClick">
                                          <p:stCondLst>
                                            <p:cond evt="begin" delay="0">
                                              <p:tn val="15"/>
                                            </p:cond>
                                          </p:stCondLst>
                                          <p:endCondLst>
                                            <p:cond evt="onStopAudio" delay="0">
                                              <p:tgtEl>
                                                <p:sldTgt/>
                                              </p:tgtEl>
                                            </p:cond>
                                          </p:endCondLst>
                                        </p:cTn>
                                        <p:tgtEl>
                                          <p:sndTgt r:embed="rId3" name="wind.wav"/>
                                        </p:tgtEl>
                                      </p:cMediaNode>
                                    </p:audio>
                                  </p:subTnLst>
                                </p:cTn>
                              </p:par>
                            </p:childTnLst>
                          </p:cTn>
                        </p:par>
                      </p:childTnLst>
                    </p:cTn>
                  </p:par>
                  <p:par>
                    <p:cTn id="20" fill="hold">
                      <p:stCondLst>
                        <p:cond delay="indefinite"/>
                      </p:stCondLst>
                      <p:childTnLst>
                        <p:par>
                          <p:cTn id="21" fill="hold">
                            <p:stCondLst>
                              <p:cond delay="0"/>
                            </p:stCondLst>
                            <p:childTnLst>
                              <p:par>
                                <p:cTn id="22" presetID="8" presetClass="emph" presetSubtype="0" repeatCount="indefinite" fill="hold" grpId="1" nodeType="clickEffect">
                                  <p:stCondLst>
                                    <p:cond delay="0"/>
                                  </p:stCondLst>
                                  <p:childTnLst>
                                    <p:animRot by="21600000">
                                      <p:cBhvr>
                                        <p:cTn id="23" dur="1000" fill="hold"/>
                                        <p:tgtEl>
                                          <p:spTgt spid="5"/>
                                        </p:tgtEl>
                                        <p:attrNameLst>
                                          <p:attrName>r</p:attrName>
                                        </p:attrNameLst>
                                      </p:cBhvr>
                                    </p:animRot>
                                  </p:childTnLst>
                                  <p:subTnLst>
                                    <p:audio>
                                      <p:cMediaNode>
                                        <p:cTn display="0" masterRel="sameClick">
                                          <p:stCondLst>
                                            <p:cond evt="begin" delay="0">
                                              <p:tn val="22"/>
                                            </p:cond>
                                          </p:stCondLst>
                                          <p:endCondLst>
                                            <p:cond evt="onStopAudio" delay="0">
                                              <p:tgtEl>
                                                <p:sldTgt/>
                                              </p:tgtEl>
                                            </p:cond>
                                          </p:endCondLst>
                                        </p:cTn>
                                        <p:tgtEl>
                                          <p:sndTgt r:embed="rId3" name="wind.wav"/>
                                        </p:tgtEl>
                                      </p:cMediaNode>
                                    </p:audio>
                                  </p:sub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mph" presetSubtype="0" repeatCount="indefinite" fill="hold" nodeType="clickEffect">
                                  <p:stCondLst>
                                    <p:cond delay="0"/>
                                  </p:stCondLst>
                                  <p:childTnLst>
                                    <p:animEffect transition="out" filter="fade">
                                      <p:cBhvr>
                                        <p:cTn id="38" dur="1000" tmFilter="0, 0; .2, .5; .8, .5; 1, 0"/>
                                        <p:tgtEl>
                                          <p:spTgt spid="13"/>
                                        </p:tgtEl>
                                      </p:cBhvr>
                                    </p:animEffect>
                                    <p:animScale>
                                      <p:cBhvr>
                                        <p:cTn id="39" dur="500" autoRev="1" fill="hold"/>
                                        <p:tgtEl>
                                          <p:spTgt spid="13"/>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6" presetClass="entr" presetSubtype="21" repeatCount="indefinite"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10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down)">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repeatCount="indefinite"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heel(1)">
                                      <p:cBhvr>
                                        <p:cTn id="59" dur="10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down)">
                                      <p:cBhvr>
                                        <p:cTn id="6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5" grpId="1" animBg="1"/>
      <p:bldP spid="17" grpId="0" animBg="1"/>
      <p:bldP spid="18" grpId="0"/>
      <p:bldP spid="21" grpId="0" animBg="1"/>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6545101-51E4-C17B-3AE8-504ED4953A7A}"/>
              </a:ext>
            </a:extLst>
          </p:cNvPr>
          <p:cNvSpPr txBox="1"/>
          <p:nvPr/>
        </p:nvSpPr>
        <p:spPr>
          <a:xfrm>
            <a:off x="297873" y="318656"/>
            <a:ext cx="4966854" cy="6001643"/>
          </a:xfrm>
          <a:prstGeom prst="rect">
            <a:avLst/>
          </a:prstGeom>
          <a:noFill/>
          <a:ln w="57150">
            <a:solidFill>
              <a:srgbClr val="FF0066"/>
            </a:solidFill>
          </a:ln>
        </p:spPr>
        <p:txBody>
          <a:bodyPr wrap="square">
            <a:spAutoFit/>
          </a:bodyPr>
          <a:lstStyle/>
          <a:p>
            <a:pPr marL="0" marR="0" algn="just" rtl="0">
              <a:buNone/>
            </a:pPr>
            <a:r>
              <a:rPr lang="en-US" sz="3200" dirty="0">
                <a:solidFill>
                  <a:schemeClr val="bg1"/>
                </a:solidFill>
                <a:effectLst/>
                <a:latin typeface="Times New Roman" panose="02020603050405020304" pitchFamily="18" charset="0"/>
                <a:cs typeface="Times New Roman" panose="02020603050405020304" pitchFamily="18" charset="0"/>
              </a:rPr>
              <a:t>On their way, they see </a:t>
            </a:r>
            <a:r>
              <a:rPr lang="en-US" sz="3200" b="1" dirty="0">
                <a:solidFill>
                  <a:srgbClr val="00B0F0"/>
                </a:solidFill>
                <a:effectLst/>
                <a:latin typeface="Times New Roman" panose="02020603050405020304" pitchFamily="18" charset="0"/>
                <a:cs typeface="Times New Roman" panose="02020603050405020304" pitchFamily="18" charset="0"/>
              </a:rPr>
              <a:t>people throwing trash and waste into the river</a:t>
            </a:r>
            <a:r>
              <a:rPr lang="en-US" sz="3200" dirty="0">
                <a:solidFill>
                  <a:schemeClr val="bg1"/>
                </a:solidFill>
                <a:effectLst/>
                <a:latin typeface="Times New Roman" panose="02020603050405020304" pitchFamily="18" charset="0"/>
                <a:cs typeface="Times New Roman" panose="02020603050405020304" pitchFamily="18" charset="0"/>
              </a:rPr>
              <a:t>. Dirty water from drains also flows into it. The river water looks black and smells bad. They know this water is polluted. It is not safe for the fish, the plants or for people. Nusair and Samin feel sad and wonder, "Why do people make the river so dirty?"</a:t>
            </a:r>
          </a:p>
        </p:txBody>
      </p:sp>
      <p:pic>
        <p:nvPicPr>
          <p:cNvPr id="10" name="Picture 9">
            <a:extLst>
              <a:ext uri="{FF2B5EF4-FFF2-40B4-BE49-F238E27FC236}">
                <a16:creationId xmlns:a16="http://schemas.microsoft.com/office/drawing/2014/main" id="{06F539AC-F081-4A13-BF49-D5CB35A3ED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5565" y="318656"/>
            <a:ext cx="6359236" cy="5818908"/>
          </a:xfrm>
          <a:prstGeom prst="rect">
            <a:avLst/>
          </a:prstGeom>
        </p:spPr>
      </p:pic>
    </p:spTree>
    <p:extLst>
      <p:ext uri="{BB962C8B-B14F-4D97-AF65-F5344CB8AC3E}">
        <p14:creationId xmlns:p14="http://schemas.microsoft.com/office/powerpoint/2010/main" val="301032111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21027-8174-21E3-1756-145E09C66B4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730D31D-08F7-778D-4A19-C1F5392D5313}"/>
              </a:ext>
            </a:extLst>
          </p:cNvPr>
          <p:cNvPicPr>
            <a:picLocks noChangeAspect="1"/>
          </p:cNvPicPr>
          <p:nvPr/>
        </p:nvPicPr>
        <p:blipFill>
          <a:blip r:embed="rId2">
            <a:extLst>
              <a:ext uri="{28A0092B-C50C-407E-A947-70E740481C1C}">
                <a14:useLocalDpi xmlns:a14="http://schemas.microsoft.com/office/drawing/2010/main" val="0"/>
              </a:ext>
            </a:extLst>
          </a:blip>
          <a:srcRect l="29390"/>
          <a:stretch>
            <a:fillRect/>
          </a:stretch>
        </p:blipFill>
        <p:spPr>
          <a:xfrm>
            <a:off x="5361709" y="429491"/>
            <a:ext cx="6470072" cy="5638800"/>
          </a:xfrm>
          <a:prstGeom prst="rect">
            <a:avLst/>
          </a:prstGeom>
        </p:spPr>
      </p:pic>
      <p:sp>
        <p:nvSpPr>
          <p:cNvPr id="11" name="TextBox 10">
            <a:extLst>
              <a:ext uri="{FF2B5EF4-FFF2-40B4-BE49-F238E27FC236}">
                <a16:creationId xmlns:a16="http://schemas.microsoft.com/office/drawing/2014/main" id="{70A7ED0E-92CC-566F-1FB7-C01C45096D4F}"/>
              </a:ext>
            </a:extLst>
          </p:cNvPr>
          <p:cNvSpPr txBox="1"/>
          <p:nvPr/>
        </p:nvSpPr>
        <p:spPr>
          <a:xfrm>
            <a:off x="332509" y="304800"/>
            <a:ext cx="5029199" cy="6093976"/>
          </a:xfrm>
          <a:prstGeom prst="rect">
            <a:avLst/>
          </a:prstGeom>
          <a:noFill/>
        </p:spPr>
        <p:txBody>
          <a:bodyPr wrap="square">
            <a:spAutoFit/>
          </a:bodyPr>
          <a:lstStyle/>
          <a:p>
            <a:pPr marL="0" marR="0" algn="just" rtl="0">
              <a:buNone/>
            </a:pPr>
            <a:r>
              <a:rPr lang="en-US" sz="5400" dirty="0">
                <a:solidFill>
                  <a:schemeClr val="bg1"/>
                </a:solidFill>
                <a:effectLst/>
                <a:latin typeface="Times New Roman" panose="02020603050405020304" pitchFamily="18" charset="0"/>
                <a:cs typeface="Times New Roman" panose="02020603050405020304" pitchFamily="18" charset="0"/>
              </a:rPr>
              <a:t>A</a:t>
            </a:r>
            <a:r>
              <a:rPr lang="en-US" sz="2800" dirty="0">
                <a:solidFill>
                  <a:schemeClr val="bg1"/>
                </a:solidFill>
                <a:effectLst/>
                <a:latin typeface="Times New Roman" panose="02020603050405020304" pitchFamily="18" charset="0"/>
                <a:cs typeface="Times New Roman" panose="02020603050405020304" pitchFamily="18" charset="0"/>
              </a:rPr>
              <a:t>s they walk, many cars and buses pass by. They see </a:t>
            </a:r>
            <a:r>
              <a:rPr lang="en-US" sz="2800" b="1" dirty="0">
                <a:solidFill>
                  <a:srgbClr val="00B0F0"/>
                </a:solidFill>
                <a:effectLst/>
                <a:latin typeface="Times New Roman" panose="02020603050405020304" pitchFamily="18" charset="0"/>
                <a:cs typeface="Times New Roman" panose="02020603050405020304" pitchFamily="18" charset="0"/>
              </a:rPr>
              <a:t>black smoke</a:t>
            </a:r>
            <a:r>
              <a:rPr lang="en-US" sz="2800" dirty="0">
                <a:solidFill>
                  <a:schemeClr val="bg1"/>
                </a:solidFill>
                <a:effectLst/>
                <a:latin typeface="Times New Roman" panose="02020603050405020304" pitchFamily="18" charset="0"/>
                <a:cs typeface="Times New Roman" panose="02020603050405020304" pitchFamily="18" charset="0"/>
              </a:rPr>
              <a:t> coming from the vehicles. This smoke pollutes the air. Breathing this </a:t>
            </a:r>
            <a:r>
              <a:rPr lang="en-US" sz="2800" b="1" dirty="0">
                <a:solidFill>
                  <a:srgbClr val="00B0F0"/>
                </a:solidFill>
                <a:effectLst/>
                <a:latin typeface="Times New Roman" panose="02020603050405020304" pitchFamily="18" charset="0"/>
                <a:cs typeface="Times New Roman" panose="02020603050405020304" pitchFamily="18" charset="0"/>
              </a:rPr>
              <a:t>polluted air can make people sick</a:t>
            </a:r>
            <a:r>
              <a:rPr lang="en-US" sz="2800" dirty="0">
                <a:solidFill>
                  <a:schemeClr val="bg1"/>
                </a:solidFill>
                <a:effectLst/>
                <a:latin typeface="Times New Roman" panose="02020603050405020304" pitchFamily="18" charset="0"/>
                <a:cs typeface="Times New Roman" panose="02020603050405020304" pitchFamily="18" charset="0"/>
              </a:rPr>
              <a:t>. The vehicles also honk their horns very loudly. It hurts their ears. Very often, they cover their ears with their hands. They feel uneasy for this </a:t>
            </a:r>
            <a:r>
              <a:rPr lang="en-US" sz="2800" b="1" dirty="0">
                <a:solidFill>
                  <a:srgbClr val="00B0F0"/>
                </a:solidFill>
                <a:effectLst/>
                <a:latin typeface="Times New Roman" panose="02020603050405020304" pitchFamily="18" charset="0"/>
                <a:cs typeface="Times New Roman" panose="02020603050405020304" pitchFamily="18" charset="0"/>
              </a:rPr>
              <a:t>sound pollution</a:t>
            </a:r>
            <a:r>
              <a:rPr lang="en-US" sz="2800" dirty="0">
                <a:solidFill>
                  <a:schemeClr val="bg1"/>
                </a:solidFill>
                <a:effectLst/>
                <a:latin typeface="Times New Roman" panose="02020603050405020304" pitchFamily="18" charset="0"/>
                <a:cs typeface="Times New Roman" panose="02020603050405020304" pitchFamily="18" charset="0"/>
              </a:rPr>
              <a:t>. They ask each other, "Why are the vehicles so loud?"</a:t>
            </a:r>
          </a:p>
        </p:txBody>
      </p:sp>
    </p:spTree>
    <p:extLst>
      <p:ext uri="{BB962C8B-B14F-4D97-AF65-F5344CB8AC3E}">
        <p14:creationId xmlns:p14="http://schemas.microsoft.com/office/powerpoint/2010/main" val="3434316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500" autoRev="1" fill="hold">
                                          <p:stCondLst>
                                            <p:cond delay="0"/>
                                          </p:stCondLst>
                                        </p:cTn>
                                        <p:tgtEl>
                                          <p:spTgt spid="11"/>
                                        </p:tgtEl>
                                        <p:attrNameLst>
                                          <p:attrName>ppt_w</p:attrName>
                                        </p:attrNameLst>
                                      </p:cBhvr>
                                    </p:anim>
                                    <p:anim by="(#ppt_w*0.50)" calcmode="lin" valueType="num">
                                      <p:cBhvr>
                                        <p:cTn id="8" dur="500" decel="50000" autoRev="1" fill="hold">
                                          <p:stCondLst>
                                            <p:cond delay="0"/>
                                          </p:stCondLst>
                                        </p:cTn>
                                        <p:tgtEl>
                                          <p:spTgt spid="11"/>
                                        </p:tgtEl>
                                        <p:attrNameLst>
                                          <p:attrName>ppt_x</p:attrName>
                                        </p:attrNameLst>
                                      </p:cBhvr>
                                    </p:anim>
                                    <p:anim from="(-#ppt_h/2)" to="(#ppt_y)" calcmode="lin" valueType="num">
                                      <p:cBhvr>
                                        <p:cTn id="9" dur="1000" fill="hold">
                                          <p:stCondLst>
                                            <p:cond delay="0"/>
                                          </p:stCondLst>
                                        </p:cTn>
                                        <p:tgtEl>
                                          <p:spTgt spid="11"/>
                                        </p:tgtEl>
                                        <p:attrNameLst>
                                          <p:attrName>ppt_y</p:attrName>
                                        </p:attrNameLst>
                                      </p:cBhvr>
                                    </p:anim>
                                    <p:animRot by="21600000">
                                      <p:cBhvr>
                                        <p:cTn id="10" dur="1000" fill="hold">
                                          <p:stCondLst>
                                            <p:cond delay="0"/>
                                          </p:stCondLst>
                                        </p:cTn>
                                        <p:tgtEl>
                                          <p:spTgt spid="1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BD49A-925F-F7EB-CBA0-2251189BE6A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C74FE00-7CDE-2995-A401-7DC78431A9A6}"/>
              </a:ext>
            </a:extLst>
          </p:cNvPr>
          <p:cNvSpPr txBox="1"/>
          <p:nvPr/>
        </p:nvSpPr>
        <p:spPr>
          <a:xfrm>
            <a:off x="290944" y="182706"/>
            <a:ext cx="11443855" cy="6309420"/>
          </a:xfrm>
          <a:prstGeom prst="rect">
            <a:avLst/>
          </a:prstGeom>
          <a:noFill/>
        </p:spPr>
        <p:txBody>
          <a:bodyPr wrap="square">
            <a:spAutoFit/>
          </a:bodyPr>
          <a:lstStyle/>
          <a:p>
            <a:pPr algn="just">
              <a:buNone/>
            </a:pPr>
            <a:r>
              <a:rPr lang="en-US" sz="6000" dirty="0">
                <a:solidFill>
                  <a:schemeClr val="bg1"/>
                </a:solidFill>
                <a:latin typeface="Times New Roman" panose="02020603050405020304" pitchFamily="18" charset="0"/>
                <a:cs typeface="Times New Roman" panose="02020603050405020304" pitchFamily="18" charset="0"/>
              </a:rPr>
              <a:t>Nusair </a:t>
            </a:r>
            <a:r>
              <a:rPr lang="en-US" sz="4400" dirty="0">
                <a:solidFill>
                  <a:schemeClr val="bg1"/>
                </a:solidFill>
                <a:latin typeface="Times New Roman" panose="02020603050405020304" pitchFamily="18" charset="0"/>
                <a:cs typeface="Times New Roman" panose="02020603050405020304" pitchFamily="18" charset="0"/>
              </a:rPr>
              <a:t>and Samin know that the world around us is very important. </a:t>
            </a:r>
            <a:r>
              <a:rPr lang="en-US" sz="4400" b="1" dirty="0">
                <a:solidFill>
                  <a:srgbClr val="00B0F0"/>
                </a:solidFill>
                <a:latin typeface="Times New Roman" panose="02020603050405020304" pitchFamily="18" charset="0"/>
                <a:cs typeface="Times New Roman" panose="02020603050405020304" pitchFamily="18" charset="0"/>
              </a:rPr>
              <a:t>Clean air and water help us stay healthy</a:t>
            </a:r>
            <a:r>
              <a:rPr lang="en-US" sz="4400" dirty="0">
                <a:solidFill>
                  <a:schemeClr val="bg1"/>
                </a:solidFill>
                <a:latin typeface="Times New Roman" panose="02020603050405020304" pitchFamily="18" charset="0"/>
                <a:cs typeface="Times New Roman" panose="02020603050405020304" pitchFamily="18" charset="0"/>
              </a:rPr>
              <a:t>. However, living a healthy life becomes </a:t>
            </a:r>
            <a:r>
              <a:rPr lang="en-US" sz="4400" b="1" dirty="0">
                <a:solidFill>
                  <a:srgbClr val="00B0F0"/>
                </a:solidFill>
                <a:latin typeface="Times New Roman" panose="02020603050405020304" pitchFamily="18" charset="0"/>
                <a:cs typeface="Times New Roman" panose="02020603050405020304" pitchFamily="18" charset="0"/>
              </a:rPr>
              <a:t>impossible</a:t>
            </a:r>
            <a:r>
              <a:rPr lang="en-US" sz="4400" dirty="0">
                <a:solidFill>
                  <a:schemeClr val="bg1"/>
                </a:solidFill>
                <a:latin typeface="Times New Roman" panose="02020603050405020304" pitchFamily="18" charset="0"/>
                <a:cs typeface="Times New Roman" panose="02020603050405020304" pitchFamily="18" charset="0"/>
              </a:rPr>
              <a:t> when people pollute the air, water, and make too much noise.</a:t>
            </a:r>
          </a:p>
          <a:p>
            <a:pPr algn="just">
              <a:buNone/>
            </a:pPr>
            <a:endParaRPr lang="en-US" sz="1100" dirty="0">
              <a:solidFill>
                <a:schemeClr val="bg1"/>
              </a:solidFill>
              <a:latin typeface="Times New Roman" panose="02020603050405020304" pitchFamily="18" charset="0"/>
              <a:cs typeface="Times New Roman" panose="02020603050405020304" pitchFamily="18" charset="0"/>
            </a:endParaRPr>
          </a:p>
          <a:p>
            <a:pPr algn="just">
              <a:buNone/>
            </a:pPr>
            <a:r>
              <a:rPr lang="en-US" sz="6000" dirty="0">
                <a:solidFill>
                  <a:schemeClr val="bg1"/>
                </a:solidFill>
                <a:latin typeface="Times New Roman" panose="02020603050405020304" pitchFamily="18" charset="0"/>
                <a:cs typeface="Times New Roman" panose="02020603050405020304" pitchFamily="18" charset="0"/>
              </a:rPr>
              <a:t>They</a:t>
            </a:r>
            <a:r>
              <a:rPr lang="en-US" sz="4400" dirty="0">
                <a:solidFill>
                  <a:schemeClr val="bg1"/>
                </a:solidFill>
                <a:latin typeface="Times New Roman" panose="02020603050405020304" pitchFamily="18" charset="0"/>
                <a:cs typeface="Times New Roman" panose="02020603050405020304" pitchFamily="18" charset="0"/>
              </a:rPr>
              <a:t> make a promise to each other. They will do their best to keep their environment clean and peaceful for everyone.</a:t>
            </a:r>
          </a:p>
        </p:txBody>
      </p:sp>
    </p:spTree>
    <p:extLst>
      <p:ext uri="{BB962C8B-B14F-4D97-AF65-F5344CB8AC3E}">
        <p14:creationId xmlns:p14="http://schemas.microsoft.com/office/powerpoint/2010/main" val="16781399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143A0-2F76-AEF4-4997-6C64ABA0D8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6EA5668-E438-0FBC-2403-BAA0E40E5B88}"/>
              </a:ext>
            </a:extLst>
          </p:cNvPr>
          <p:cNvSpPr/>
          <p:nvPr/>
        </p:nvSpPr>
        <p:spPr>
          <a:xfrm>
            <a:off x="1160843" y="2321004"/>
            <a:ext cx="9870313" cy="2215991"/>
          </a:xfrm>
          <a:prstGeom prst="rect">
            <a:avLst/>
          </a:prstGeom>
          <a:solidFill>
            <a:srgbClr val="FF0066"/>
          </a:solidFill>
          <a:scene3d>
            <a:camera prst="orthographicFront"/>
            <a:lightRig rig="threePt" dir="t"/>
          </a:scene3d>
          <a:sp3d>
            <a:bevelT w="165100" prst="coolSlant"/>
          </a:sp3d>
        </p:spPr>
        <p:txBody>
          <a:bodyPr wrap="square">
            <a:spAutoFit/>
          </a:bodyPr>
          <a:lstStyle/>
          <a:p>
            <a:pPr algn="ctr"/>
            <a:r>
              <a:rPr lang="en-US" sz="13800" b="1" dirty="0">
                <a:solidFill>
                  <a:schemeClr val="bg1"/>
                </a:solidFill>
                <a:latin typeface="Times New Roman" panose="02020603050405020304" pitchFamily="18" charset="0"/>
                <a:cs typeface="Times New Roman" panose="02020603050405020304" pitchFamily="18" charset="0"/>
              </a:rPr>
              <a:t>Vocabulary</a:t>
            </a:r>
          </a:p>
        </p:txBody>
      </p:sp>
    </p:spTree>
    <p:extLst>
      <p:ext uri="{BB962C8B-B14F-4D97-AF65-F5344CB8AC3E}">
        <p14:creationId xmlns:p14="http://schemas.microsoft.com/office/powerpoint/2010/main" val="352587203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repeatCount="indefinite" fill="hold" grpId="1" nodeType="clickEffect">
                                  <p:stCondLst>
                                    <p:cond delay="0"/>
                                  </p:stCondLst>
                                  <p:endCondLst>
                                    <p:cond evt="onNext" delay="0">
                                      <p:tgtEl>
                                        <p:sldTgt/>
                                      </p:tgtEl>
                                    </p:cond>
                                  </p:endCondLst>
                                  <p:childTnLst>
                                    <p:animRot by="120000">
                                      <p:cBhvr>
                                        <p:cTn id="11" dur="100" fill="hold">
                                          <p:stCondLst>
                                            <p:cond delay="0"/>
                                          </p:stCondLst>
                                        </p:cTn>
                                        <p:tgtEl>
                                          <p:spTgt spid="5"/>
                                        </p:tgtEl>
                                        <p:attrNameLst>
                                          <p:attrName>r</p:attrName>
                                        </p:attrNameLst>
                                      </p:cBhvr>
                                    </p:animRot>
                                    <p:animRot by="-240000">
                                      <p:cBhvr>
                                        <p:cTn id="12" dur="200" fill="hold">
                                          <p:stCondLst>
                                            <p:cond delay="200"/>
                                          </p:stCondLst>
                                        </p:cTn>
                                        <p:tgtEl>
                                          <p:spTgt spid="5"/>
                                        </p:tgtEl>
                                        <p:attrNameLst>
                                          <p:attrName>r</p:attrName>
                                        </p:attrNameLst>
                                      </p:cBhvr>
                                    </p:animRot>
                                    <p:animRot by="240000">
                                      <p:cBhvr>
                                        <p:cTn id="13" dur="200" fill="hold">
                                          <p:stCondLst>
                                            <p:cond delay="400"/>
                                          </p:stCondLst>
                                        </p:cTn>
                                        <p:tgtEl>
                                          <p:spTgt spid="5"/>
                                        </p:tgtEl>
                                        <p:attrNameLst>
                                          <p:attrName>r</p:attrName>
                                        </p:attrNameLst>
                                      </p:cBhvr>
                                    </p:animRot>
                                    <p:animRot by="-240000">
                                      <p:cBhvr>
                                        <p:cTn id="14" dur="200" fill="hold">
                                          <p:stCondLst>
                                            <p:cond delay="600"/>
                                          </p:stCondLst>
                                        </p:cTn>
                                        <p:tgtEl>
                                          <p:spTgt spid="5"/>
                                        </p:tgtEl>
                                        <p:attrNameLst>
                                          <p:attrName>r</p:attrName>
                                        </p:attrNameLst>
                                      </p:cBhvr>
                                    </p:animRot>
                                    <p:animRot by="120000">
                                      <p:cBhvr>
                                        <p:cTn id="15"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889477496"/>
              </p:ext>
            </p:extLst>
          </p:nvPr>
        </p:nvGraphicFramePr>
        <p:xfrm>
          <a:off x="531751" y="551543"/>
          <a:ext cx="4965536" cy="5584620"/>
        </p:xfrm>
        <a:graphic>
          <a:graphicData uri="http://schemas.openxmlformats.org/drawingml/2006/table">
            <a:tbl>
              <a:tblPr firstRow="1" bandRow="1">
                <a:tableStyleId>{638B1855-1B75-4FBE-930C-398BA8C253C6}</a:tableStyleId>
              </a:tblPr>
              <a:tblGrid>
                <a:gridCol w="2689665">
                  <a:extLst>
                    <a:ext uri="{9D8B030D-6E8A-4147-A177-3AD203B41FA5}">
                      <a16:colId xmlns:a16="http://schemas.microsoft.com/office/drawing/2014/main" val="541151271"/>
                    </a:ext>
                  </a:extLst>
                </a:gridCol>
                <a:gridCol w="2275871">
                  <a:extLst>
                    <a:ext uri="{9D8B030D-6E8A-4147-A177-3AD203B41FA5}">
                      <a16:colId xmlns:a16="http://schemas.microsoft.com/office/drawing/2014/main" val="3505308529"/>
                    </a:ext>
                  </a:extLst>
                </a:gridCol>
              </a:tblGrid>
              <a:tr h="761843">
                <a:tc>
                  <a:txBody>
                    <a:bodyPr/>
                    <a:lstStyle/>
                    <a:p>
                      <a:r>
                        <a:rPr lang="en-US" sz="3600" b="1" dirty="0">
                          <a:solidFill>
                            <a:srgbClr val="FF0000"/>
                          </a:solidFill>
                          <a:latin typeface="NikoshBAN" panose="02000000000000000000" pitchFamily="2" charset="0"/>
                          <a:cs typeface="NikoshBAN" panose="02000000000000000000" pitchFamily="2" charset="0"/>
                        </a:rPr>
                        <a:t>Word</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3600" b="1" dirty="0">
                          <a:solidFill>
                            <a:srgbClr val="FF0000"/>
                          </a:solidFill>
                          <a:latin typeface="NikoshBAN" panose="02000000000000000000" pitchFamily="2" charset="0"/>
                          <a:cs typeface="NikoshBAN" panose="02000000000000000000" pitchFamily="2" charset="0"/>
                        </a:rPr>
                        <a:t>Meaning</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9922370"/>
                  </a:ext>
                </a:extLst>
              </a:tr>
              <a:tr h="761843">
                <a:tc>
                  <a:txBody>
                    <a:bodyPr/>
                    <a:lstStyle/>
                    <a:p>
                      <a:r>
                        <a:rPr lang="en-US" sz="2800" b="1" dirty="0">
                          <a:solidFill>
                            <a:schemeClr val="tx1"/>
                          </a:solidFill>
                          <a:latin typeface="NikoshBAN" panose="02000000000000000000" pitchFamily="2" charset="0"/>
                          <a:cs typeface="NikoshBAN" panose="02000000000000000000" pitchFamily="2" charset="0"/>
                        </a:rPr>
                        <a:t>Government</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as-IN" sz="2800" b="1" dirty="0">
                          <a:solidFill>
                            <a:schemeClr val="bg1"/>
                          </a:solidFill>
                          <a:latin typeface="NikoshBAN" panose="02000000000000000000" pitchFamily="2" charset="0"/>
                          <a:cs typeface="NikoshBAN" panose="02000000000000000000" pitchFamily="2" charset="0"/>
                        </a:rPr>
                        <a:t>সরকার</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4018451"/>
                  </a:ext>
                </a:extLst>
              </a:tr>
              <a:tr h="761843">
                <a:tc>
                  <a:txBody>
                    <a:bodyPr/>
                    <a:lstStyle/>
                    <a:p>
                      <a:r>
                        <a:rPr lang="en-US" sz="2800" b="1" dirty="0">
                          <a:solidFill>
                            <a:schemeClr val="tx1"/>
                          </a:solidFill>
                          <a:latin typeface="NikoshBAN" panose="02000000000000000000" pitchFamily="2" charset="0"/>
                          <a:cs typeface="NikoshBAN" panose="02000000000000000000" pitchFamily="2" charset="0"/>
                        </a:rPr>
                        <a:t>Old Dhaka</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as-IN" sz="2800" b="1" dirty="0">
                          <a:solidFill>
                            <a:schemeClr val="bg1"/>
                          </a:solidFill>
                          <a:latin typeface="NikoshBAN" panose="02000000000000000000" pitchFamily="2" charset="0"/>
                          <a:cs typeface="NikoshBAN" panose="02000000000000000000" pitchFamily="2" charset="0"/>
                        </a:rPr>
                        <a:t>পুরান ঢাকা</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4624060"/>
                  </a:ext>
                </a:extLst>
              </a:tr>
              <a:tr h="761843">
                <a:tc>
                  <a:txBody>
                    <a:bodyPr/>
                    <a:lstStyle/>
                    <a:p>
                      <a:r>
                        <a:rPr lang="en-US" sz="2800" b="1" dirty="0">
                          <a:solidFill>
                            <a:schemeClr val="tx1"/>
                          </a:solidFill>
                          <a:latin typeface="NikoshBAN" panose="02000000000000000000" pitchFamily="2" charset="0"/>
                          <a:cs typeface="NikoshBAN" panose="02000000000000000000" pitchFamily="2" charset="0"/>
                        </a:rPr>
                        <a:t>River</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নদী</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58923039"/>
                  </a:ext>
                </a:extLst>
              </a:tr>
              <a:tr h="7618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latin typeface="NikoshBAN" panose="02000000000000000000" pitchFamily="2" charset="0"/>
                          <a:cs typeface="NikoshBAN" panose="02000000000000000000" pitchFamily="2" charset="0"/>
                        </a:rPr>
                        <a:t>Walk</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হাঁটা</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1637318"/>
                  </a:ext>
                </a:extLst>
              </a:tr>
              <a:tr h="836095">
                <a:tc>
                  <a:txBody>
                    <a:bodyPr/>
                    <a:lstStyle/>
                    <a:p>
                      <a:r>
                        <a:rPr lang="en-US" sz="2800" b="1" dirty="0">
                          <a:solidFill>
                            <a:schemeClr val="tx1"/>
                          </a:solidFill>
                          <a:latin typeface="NikoshBAN" panose="02000000000000000000" pitchFamily="2" charset="0"/>
                          <a:cs typeface="NikoshBAN" panose="02000000000000000000" pitchFamily="2" charset="0"/>
                        </a:rPr>
                        <a:t>Along</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বরাবর</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পাশ</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দিয়ে</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4576538"/>
                  </a:ext>
                </a:extLst>
              </a:tr>
              <a:tr h="918452">
                <a:tc>
                  <a:txBody>
                    <a:bodyPr/>
                    <a:lstStyle/>
                    <a:p>
                      <a:r>
                        <a:rPr lang="en-US" sz="2800" b="1" dirty="0">
                          <a:solidFill>
                            <a:schemeClr val="tx1"/>
                          </a:solidFill>
                          <a:latin typeface="NikoshBAN" panose="02000000000000000000" pitchFamily="2" charset="0"/>
                          <a:cs typeface="NikoshBAN" panose="02000000000000000000" pitchFamily="2" charset="0"/>
                        </a:rPr>
                        <a:t>Throwing</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নিক্ষেপ</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করা</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ছুঁড়ে</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মারা</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1273497"/>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3992784223"/>
              </p:ext>
            </p:extLst>
          </p:nvPr>
        </p:nvGraphicFramePr>
        <p:xfrm>
          <a:off x="5654354" y="551542"/>
          <a:ext cx="6113104" cy="5563760"/>
        </p:xfrm>
        <a:graphic>
          <a:graphicData uri="http://schemas.openxmlformats.org/drawingml/2006/table">
            <a:tbl>
              <a:tblPr firstRow="1" bandRow="1">
                <a:tableStyleId>{638B1855-1B75-4FBE-930C-398BA8C253C6}</a:tableStyleId>
              </a:tblPr>
              <a:tblGrid>
                <a:gridCol w="3056552">
                  <a:extLst>
                    <a:ext uri="{9D8B030D-6E8A-4147-A177-3AD203B41FA5}">
                      <a16:colId xmlns:a16="http://schemas.microsoft.com/office/drawing/2014/main" val="4037548022"/>
                    </a:ext>
                  </a:extLst>
                </a:gridCol>
                <a:gridCol w="3056552">
                  <a:extLst>
                    <a:ext uri="{9D8B030D-6E8A-4147-A177-3AD203B41FA5}">
                      <a16:colId xmlns:a16="http://schemas.microsoft.com/office/drawing/2014/main" val="2399696824"/>
                    </a:ext>
                  </a:extLst>
                </a:gridCol>
              </a:tblGrid>
              <a:tr h="680811">
                <a:tc>
                  <a:txBody>
                    <a:bodyPr/>
                    <a:lstStyle/>
                    <a:p>
                      <a:r>
                        <a:rPr lang="en-US" sz="4000" b="1" dirty="0">
                          <a:solidFill>
                            <a:srgbClr val="FF0000"/>
                          </a:solidFill>
                          <a:latin typeface="NikoshBAN" panose="02000000000000000000" pitchFamily="2" charset="0"/>
                          <a:cs typeface="NikoshBAN" panose="02000000000000000000" pitchFamily="2" charset="0"/>
                        </a:rPr>
                        <a:t>Word</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4000" b="1" dirty="0">
                          <a:solidFill>
                            <a:srgbClr val="FF0000"/>
                          </a:solidFill>
                          <a:latin typeface="NikoshBAN" panose="02000000000000000000" pitchFamily="2" charset="0"/>
                          <a:cs typeface="NikoshBAN" panose="02000000000000000000" pitchFamily="2" charset="0"/>
                        </a:rPr>
                        <a:t>Meaning</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4077404"/>
                  </a:ext>
                </a:extLst>
              </a:tr>
              <a:tr h="501786">
                <a:tc>
                  <a:txBody>
                    <a:bodyPr/>
                    <a:lstStyle/>
                    <a:p>
                      <a:r>
                        <a:rPr lang="en-US" sz="2800" b="1" dirty="0">
                          <a:solidFill>
                            <a:schemeClr val="tx1"/>
                          </a:solidFill>
                          <a:latin typeface="NikoshBAN" panose="02000000000000000000" pitchFamily="2" charset="0"/>
                          <a:cs typeface="NikoshBAN" panose="02000000000000000000" pitchFamily="2" charset="0"/>
                        </a:rPr>
                        <a:t>Trash</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ময়লা</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আবর্জনা</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66329043"/>
                  </a:ext>
                </a:extLst>
              </a:tr>
              <a:tr h="501786">
                <a:tc>
                  <a:txBody>
                    <a:bodyPr/>
                    <a:lstStyle/>
                    <a:p>
                      <a:r>
                        <a:rPr lang="en-US" sz="2800" b="1" dirty="0">
                          <a:solidFill>
                            <a:schemeClr val="tx1"/>
                          </a:solidFill>
                          <a:latin typeface="NikoshBAN" panose="02000000000000000000" pitchFamily="2" charset="0"/>
                          <a:cs typeface="NikoshBAN" panose="02000000000000000000" pitchFamily="2" charset="0"/>
                        </a:rPr>
                        <a:t>Waste</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বর্জ্য</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অপচয়</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1496581"/>
                  </a:ext>
                </a:extLst>
              </a:tr>
              <a:tr h="501786">
                <a:tc>
                  <a:txBody>
                    <a:bodyPr/>
                    <a:lstStyle/>
                    <a:p>
                      <a:r>
                        <a:rPr lang="en-US" sz="2800" b="1" dirty="0">
                          <a:solidFill>
                            <a:schemeClr val="tx1"/>
                          </a:solidFill>
                          <a:latin typeface="NikoshBAN" panose="02000000000000000000" pitchFamily="2" charset="0"/>
                          <a:cs typeface="NikoshBAN" panose="02000000000000000000" pitchFamily="2" charset="0"/>
                        </a:rPr>
                        <a:t>Dirty</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নোংরা</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অপরিষ্কার</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6223990"/>
                  </a:ext>
                </a:extLst>
              </a:tr>
              <a:tr h="501786">
                <a:tc>
                  <a:txBody>
                    <a:bodyPr/>
                    <a:lstStyle/>
                    <a:p>
                      <a:r>
                        <a:rPr lang="en-US" sz="2800" b="1" dirty="0">
                          <a:solidFill>
                            <a:schemeClr val="tx1"/>
                          </a:solidFill>
                          <a:latin typeface="NikoshBAN" panose="02000000000000000000" pitchFamily="2" charset="0"/>
                          <a:cs typeface="NikoshBAN" panose="02000000000000000000" pitchFamily="2" charset="0"/>
                        </a:rPr>
                        <a:t>Drain</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নালা</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ড্রেন</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9765304"/>
                  </a:ext>
                </a:extLst>
              </a:tr>
              <a:tr h="919511">
                <a:tc>
                  <a:txBody>
                    <a:bodyPr/>
                    <a:lstStyle/>
                    <a:p>
                      <a:r>
                        <a:rPr lang="en-US" sz="2800" b="1" dirty="0">
                          <a:solidFill>
                            <a:schemeClr val="tx1"/>
                          </a:solidFill>
                          <a:latin typeface="NikoshBAN" panose="02000000000000000000" pitchFamily="2" charset="0"/>
                          <a:cs typeface="NikoshBAN" panose="02000000000000000000" pitchFamily="2" charset="0"/>
                        </a:rPr>
                        <a:t>Flow</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প্রবাহিত</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হওয়া</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গড়িয়ে</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চলা</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92756871"/>
                  </a:ext>
                </a:extLst>
              </a:tr>
              <a:tr h="919511">
                <a:tc>
                  <a:txBody>
                    <a:bodyPr/>
                    <a:lstStyle/>
                    <a:p>
                      <a:r>
                        <a:rPr lang="en-US" sz="2800" b="1" dirty="0">
                          <a:solidFill>
                            <a:schemeClr val="tx1"/>
                          </a:solidFill>
                          <a:latin typeface="NikoshBAN" panose="02000000000000000000" pitchFamily="2" charset="0"/>
                          <a:cs typeface="NikoshBAN" panose="02000000000000000000" pitchFamily="2" charset="0"/>
                        </a:rPr>
                        <a:t>Smell</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গন্ধ</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পাওয়া</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দুর্গন্ধ</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বা</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সুবাস</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91539679"/>
                  </a:ext>
                </a:extLst>
              </a:tr>
              <a:tr h="919511">
                <a:tc>
                  <a:txBody>
                    <a:bodyPr/>
                    <a:lstStyle/>
                    <a:p>
                      <a:r>
                        <a:rPr lang="en-US" sz="2800" b="1" dirty="0">
                          <a:solidFill>
                            <a:schemeClr val="tx1"/>
                          </a:solidFill>
                          <a:latin typeface="NikoshBAN" panose="02000000000000000000" pitchFamily="2" charset="0"/>
                          <a:cs typeface="NikoshBAN" panose="02000000000000000000" pitchFamily="2" charset="0"/>
                        </a:rPr>
                        <a:t>Feel</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অনুভব</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করা</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অনুভূত</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হওয়া</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6617527"/>
                  </a:ext>
                </a:extLst>
              </a:tr>
            </a:tbl>
          </a:graphicData>
        </a:graphic>
      </p:graphicFrame>
    </p:spTree>
    <p:extLst>
      <p:ext uri="{BB962C8B-B14F-4D97-AF65-F5344CB8AC3E}">
        <p14:creationId xmlns:p14="http://schemas.microsoft.com/office/powerpoint/2010/main" val="127297621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4D7AD-FB96-4D45-817D-0B567B340BD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8498F11-AF8A-6247-0245-0A5681E52EE0}"/>
              </a:ext>
            </a:extLst>
          </p:cNvPr>
          <p:cNvGraphicFramePr>
            <a:graphicFrameLocks noGrp="1"/>
          </p:cNvGraphicFramePr>
          <p:nvPr>
            <p:extLst>
              <p:ext uri="{D42A27DB-BD31-4B8C-83A1-F6EECF244321}">
                <p14:modId xmlns:p14="http://schemas.microsoft.com/office/powerpoint/2010/main" val="1445237573"/>
              </p:ext>
            </p:extLst>
          </p:nvPr>
        </p:nvGraphicFramePr>
        <p:xfrm>
          <a:off x="531750" y="551542"/>
          <a:ext cx="5012707" cy="5690113"/>
        </p:xfrm>
        <a:graphic>
          <a:graphicData uri="http://schemas.openxmlformats.org/drawingml/2006/table">
            <a:tbl>
              <a:tblPr firstRow="1" bandRow="1">
                <a:tableStyleId>{638B1855-1B75-4FBE-930C-398BA8C253C6}</a:tableStyleId>
              </a:tblPr>
              <a:tblGrid>
                <a:gridCol w="2715216">
                  <a:extLst>
                    <a:ext uri="{9D8B030D-6E8A-4147-A177-3AD203B41FA5}">
                      <a16:colId xmlns:a16="http://schemas.microsoft.com/office/drawing/2014/main" val="541151271"/>
                    </a:ext>
                  </a:extLst>
                </a:gridCol>
                <a:gridCol w="2297491">
                  <a:extLst>
                    <a:ext uri="{9D8B030D-6E8A-4147-A177-3AD203B41FA5}">
                      <a16:colId xmlns:a16="http://schemas.microsoft.com/office/drawing/2014/main" val="3505308529"/>
                    </a:ext>
                  </a:extLst>
                </a:gridCol>
              </a:tblGrid>
              <a:tr h="779144">
                <a:tc>
                  <a:txBody>
                    <a:bodyPr/>
                    <a:lstStyle/>
                    <a:p>
                      <a:r>
                        <a:rPr lang="en-US" sz="2800" b="1" dirty="0">
                          <a:solidFill>
                            <a:srgbClr val="FF0000"/>
                          </a:solidFill>
                          <a:latin typeface="NikoshBAN" panose="02000000000000000000" pitchFamily="2" charset="0"/>
                          <a:cs typeface="NikoshBAN" panose="02000000000000000000" pitchFamily="2" charset="0"/>
                        </a:rPr>
                        <a:t>Word</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a:solidFill>
                            <a:srgbClr val="FF0000"/>
                          </a:solidFill>
                          <a:latin typeface="NikoshBAN" panose="02000000000000000000" pitchFamily="2" charset="0"/>
                          <a:cs typeface="NikoshBAN" panose="02000000000000000000" pitchFamily="2" charset="0"/>
                        </a:rPr>
                        <a:t>Meaning</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9922370"/>
                  </a:ext>
                </a:extLst>
              </a:tr>
              <a:tr h="779144">
                <a:tc>
                  <a:txBody>
                    <a:bodyPr/>
                    <a:lstStyle/>
                    <a:p>
                      <a:r>
                        <a:rPr lang="en-US" sz="2800" b="1" dirty="0">
                          <a:solidFill>
                            <a:schemeClr val="tx1"/>
                          </a:solidFill>
                          <a:latin typeface="NikoshBAN" panose="02000000000000000000" pitchFamily="2" charset="0"/>
                          <a:cs typeface="NikoshBAN" panose="02000000000000000000" pitchFamily="2" charset="0"/>
                        </a:rPr>
                        <a:t>Sad</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দুঃখিত</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বিষণ্ণ</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4018451"/>
                  </a:ext>
                </a:extLst>
              </a:tr>
              <a:tr h="779144">
                <a:tc>
                  <a:txBody>
                    <a:bodyPr/>
                    <a:lstStyle/>
                    <a:p>
                      <a:r>
                        <a:rPr lang="en-US" sz="2800" b="1" dirty="0">
                          <a:solidFill>
                            <a:schemeClr val="tx1"/>
                          </a:solidFill>
                          <a:latin typeface="NikoshBAN" panose="02000000000000000000" pitchFamily="2" charset="0"/>
                          <a:cs typeface="NikoshBAN" panose="02000000000000000000" pitchFamily="2" charset="0"/>
                        </a:rPr>
                        <a:t>Wonder</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বিস্মিত</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হওয়া</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ভাবা</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4624060"/>
                  </a:ext>
                </a:extLst>
              </a:tr>
              <a:tr h="779144">
                <a:tc>
                  <a:txBody>
                    <a:bodyPr/>
                    <a:lstStyle/>
                    <a:p>
                      <a:r>
                        <a:rPr lang="en-US" sz="2800" b="1" dirty="0">
                          <a:solidFill>
                            <a:schemeClr val="tx1"/>
                          </a:solidFill>
                          <a:latin typeface="NikoshBAN" panose="02000000000000000000" pitchFamily="2" charset="0"/>
                          <a:cs typeface="NikoshBAN" panose="02000000000000000000" pitchFamily="2" charset="0"/>
                        </a:rPr>
                        <a:t>Make</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তৈরি</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করা</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58923039"/>
                  </a:ext>
                </a:extLst>
              </a:tr>
              <a:tr h="7791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latin typeface="NikoshBAN" panose="02000000000000000000" pitchFamily="2" charset="0"/>
                          <a:cs typeface="NikoshBAN" panose="02000000000000000000" pitchFamily="2" charset="0"/>
                        </a:rPr>
                        <a:t>Smoke</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ধোঁয়া</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1637318"/>
                  </a:ext>
                </a:extLst>
              </a:tr>
              <a:tr h="855083">
                <a:tc>
                  <a:txBody>
                    <a:bodyPr/>
                    <a:lstStyle/>
                    <a:p>
                      <a:r>
                        <a:rPr lang="en-US" sz="2800" b="1" dirty="0">
                          <a:solidFill>
                            <a:schemeClr val="tx1"/>
                          </a:solidFill>
                          <a:latin typeface="NikoshBAN" panose="02000000000000000000" pitchFamily="2" charset="0"/>
                          <a:cs typeface="NikoshBAN" panose="02000000000000000000" pitchFamily="2" charset="0"/>
                        </a:rPr>
                        <a:t>Vehicle</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যানবাহন</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4576538"/>
                  </a:ext>
                </a:extLst>
              </a:tr>
              <a:tr h="779144">
                <a:tc>
                  <a:txBody>
                    <a:bodyPr/>
                    <a:lstStyle/>
                    <a:p>
                      <a:r>
                        <a:rPr lang="en-US" sz="2800" b="1" dirty="0">
                          <a:solidFill>
                            <a:schemeClr val="tx1"/>
                          </a:solidFill>
                          <a:latin typeface="NikoshBAN" panose="02000000000000000000" pitchFamily="2" charset="0"/>
                          <a:cs typeface="NikoshBAN" panose="02000000000000000000" pitchFamily="2" charset="0"/>
                        </a:rPr>
                        <a:t>Breathing</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শ্বাস-প্রশ্বাস</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1273497"/>
                  </a:ext>
                </a:extLst>
              </a:tr>
            </a:tbl>
          </a:graphicData>
        </a:graphic>
      </p:graphicFrame>
      <p:graphicFrame>
        <p:nvGraphicFramePr>
          <p:cNvPr id="2" name="Table 1">
            <a:extLst>
              <a:ext uri="{FF2B5EF4-FFF2-40B4-BE49-F238E27FC236}">
                <a16:creationId xmlns:a16="http://schemas.microsoft.com/office/drawing/2014/main" id="{53C7060C-D15E-9700-75A6-CDAB9951C11A}"/>
              </a:ext>
            </a:extLst>
          </p:cNvPr>
          <p:cNvGraphicFramePr>
            <a:graphicFrameLocks noGrp="1"/>
          </p:cNvGraphicFramePr>
          <p:nvPr>
            <p:extLst>
              <p:ext uri="{D42A27DB-BD31-4B8C-83A1-F6EECF244321}">
                <p14:modId xmlns:p14="http://schemas.microsoft.com/office/powerpoint/2010/main" val="2264348709"/>
              </p:ext>
            </p:extLst>
          </p:nvPr>
        </p:nvGraphicFramePr>
        <p:xfrm>
          <a:off x="5654354" y="551542"/>
          <a:ext cx="6015132" cy="5595256"/>
        </p:xfrm>
        <a:graphic>
          <a:graphicData uri="http://schemas.openxmlformats.org/drawingml/2006/table">
            <a:tbl>
              <a:tblPr firstRow="1" bandRow="1">
                <a:tableStyleId>{638B1855-1B75-4FBE-930C-398BA8C253C6}</a:tableStyleId>
              </a:tblPr>
              <a:tblGrid>
                <a:gridCol w="3007566">
                  <a:extLst>
                    <a:ext uri="{9D8B030D-6E8A-4147-A177-3AD203B41FA5}">
                      <a16:colId xmlns:a16="http://schemas.microsoft.com/office/drawing/2014/main" val="4037548022"/>
                    </a:ext>
                  </a:extLst>
                </a:gridCol>
                <a:gridCol w="3007566">
                  <a:extLst>
                    <a:ext uri="{9D8B030D-6E8A-4147-A177-3AD203B41FA5}">
                      <a16:colId xmlns:a16="http://schemas.microsoft.com/office/drawing/2014/main" val="2399696824"/>
                    </a:ext>
                  </a:extLst>
                </a:gridCol>
              </a:tblGrid>
              <a:tr h="699407">
                <a:tc>
                  <a:txBody>
                    <a:bodyPr/>
                    <a:lstStyle/>
                    <a:p>
                      <a:r>
                        <a:rPr lang="en-US" sz="2800" b="1" dirty="0">
                          <a:solidFill>
                            <a:srgbClr val="FF0000"/>
                          </a:solidFill>
                          <a:latin typeface="NikoshBAN" panose="02000000000000000000" pitchFamily="2" charset="0"/>
                          <a:cs typeface="NikoshBAN" panose="02000000000000000000" pitchFamily="2" charset="0"/>
                        </a:rPr>
                        <a:t>Word</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a:solidFill>
                            <a:srgbClr val="FF0000"/>
                          </a:solidFill>
                          <a:latin typeface="NikoshBAN" panose="02000000000000000000" pitchFamily="2" charset="0"/>
                          <a:cs typeface="NikoshBAN" panose="02000000000000000000" pitchFamily="2" charset="0"/>
                        </a:rPr>
                        <a:t>Meaning</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4077404"/>
                  </a:ext>
                </a:extLst>
              </a:tr>
              <a:tr h="699407">
                <a:tc>
                  <a:txBody>
                    <a:bodyPr/>
                    <a:lstStyle/>
                    <a:p>
                      <a:r>
                        <a:rPr lang="en-US" sz="2800" b="1" dirty="0">
                          <a:solidFill>
                            <a:schemeClr val="tx1"/>
                          </a:solidFill>
                          <a:latin typeface="NikoshBAN" panose="02000000000000000000" pitchFamily="2" charset="0"/>
                          <a:cs typeface="NikoshBAN" panose="02000000000000000000" pitchFamily="2" charset="0"/>
                        </a:rPr>
                        <a:t>People</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মানুষজন</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জনগণ</a:t>
                      </a:r>
                      <a:r>
                        <a:rPr lang="en-US" sz="2800" b="1" dirty="0">
                          <a:solidFill>
                            <a:schemeClr val="bg1"/>
                          </a:solidFill>
                          <a:latin typeface="NikoshBAN" panose="02000000000000000000" pitchFamily="2" charset="0"/>
                          <a:cs typeface="NikoshBAN" panose="02000000000000000000" pitchFamily="2" charset="0"/>
                        </a:rPr>
                        <a:t>)</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66329043"/>
                  </a:ext>
                </a:extLst>
              </a:tr>
              <a:tr h="699407">
                <a:tc>
                  <a:txBody>
                    <a:bodyPr/>
                    <a:lstStyle/>
                    <a:p>
                      <a:r>
                        <a:rPr lang="en-US" sz="2800" b="1" dirty="0">
                          <a:solidFill>
                            <a:schemeClr val="tx1"/>
                          </a:solidFill>
                          <a:latin typeface="NikoshBAN" panose="02000000000000000000" pitchFamily="2" charset="0"/>
                          <a:cs typeface="NikoshBAN" panose="02000000000000000000" pitchFamily="2" charset="0"/>
                        </a:rPr>
                        <a:t>Sick</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অসুস্থ</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পীড়িত</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1496581"/>
                  </a:ext>
                </a:extLst>
              </a:tr>
              <a:tr h="699407">
                <a:tc>
                  <a:txBody>
                    <a:bodyPr/>
                    <a:lstStyle/>
                    <a:p>
                      <a:r>
                        <a:rPr lang="en-US" sz="2800" b="1" dirty="0">
                          <a:solidFill>
                            <a:schemeClr val="tx1"/>
                          </a:solidFill>
                          <a:latin typeface="NikoshBAN" panose="02000000000000000000" pitchFamily="2" charset="0"/>
                          <a:cs typeface="NikoshBAN" panose="02000000000000000000" pitchFamily="2" charset="0"/>
                        </a:rPr>
                        <a:t>Promise</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প্রতিশ্রুতি</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কথা</a:t>
                      </a:r>
                      <a:r>
                        <a:rPr lang="en-US" sz="2800" b="1" dirty="0">
                          <a:solidFill>
                            <a:schemeClr val="bg1"/>
                          </a:solidFill>
                          <a:latin typeface="NikoshBAN" panose="02000000000000000000" pitchFamily="2" charset="0"/>
                          <a:cs typeface="NikoshBAN" panose="02000000000000000000" pitchFamily="2" charset="0"/>
                        </a:rPr>
                        <a:t> </a:t>
                      </a:r>
                      <a:r>
                        <a:rPr lang="en-US" sz="2800" b="1" dirty="0" err="1">
                          <a:solidFill>
                            <a:schemeClr val="bg1"/>
                          </a:solidFill>
                          <a:latin typeface="NikoshBAN" panose="02000000000000000000" pitchFamily="2" charset="0"/>
                          <a:cs typeface="NikoshBAN" panose="02000000000000000000" pitchFamily="2" charset="0"/>
                        </a:rPr>
                        <a:t>দেওয়া</a:t>
                      </a:r>
                      <a:r>
                        <a:rPr lang="en-US" sz="2800" b="1" dirty="0">
                          <a:solidFill>
                            <a:schemeClr val="bg1"/>
                          </a:solidFill>
                          <a:latin typeface="NikoshBAN" panose="02000000000000000000" pitchFamily="2" charset="0"/>
                          <a:cs typeface="NikoshBAN" panose="02000000000000000000" pitchFamily="2" charset="0"/>
                        </a:rPr>
                        <a:t>)</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6223990"/>
                  </a:ext>
                </a:extLst>
              </a:tr>
              <a:tr h="699407">
                <a:tc>
                  <a:txBody>
                    <a:bodyPr/>
                    <a:lstStyle/>
                    <a:p>
                      <a:r>
                        <a:rPr lang="en-US" sz="2800" b="1" dirty="0">
                          <a:solidFill>
                            <a:schemeClr val="tx1"/>
                          </a:solidFill>
                          <a:latin typeface="NikoshBAN" panose="02000000000000000000" pitchFamily="2" charset="0"/>
                          <a:cs typeface="NikoshBAN" panose="02000000000000000000" pitchFamily="2" charset="0"/>
                        </a:rPr>
                        <a:t>Impossible</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অসম্ভব</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9765304"/>
                  </a:ext>
                </a:extLst>
              </a:tr>
              <a:tr h="699407">
                <a:tc>
                  <a:txBody>
                    <a:bodyPr/>
                    <a:lstStyle/>
                    <a:p>
                      <a:r>
                        <a:rPr lang="en-US" sz="2800" b="1" dirty="0">
                          <a:solidFill>
                            <a:schemeClr val="tx1"/>
                          </a:solidFill>
                          <a:latin typeface="NikoshBAN" panose="02000000000000000000" pitchFamily="2" charset="0"/>
                          <a:cs typeface="NikoshBAN" panose="02000000000000000000" pitchFamily="2" charset="0"/>
                        </a:rPr>
                        <a:t>Important</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গুরুত্বপূর্ণ</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92756871"/>
                  </a:ext>
                </a:extLst>
              </a:tr>
              <a:tr h="699407">
                <a:tc>
                  <a:txBody>
                    <a:bodyPr/>
                    <a:lstStyle/>
                    <a:p>
                      <a:r>
                        <a:rPr lang="en-US" sz="2800" b="1" dirty="0">
                          <a:solidFill>
                            <a:schemeClr val="tx1"/>
                          </a:solidFill>
                          <a:latin typeface="NikoshBAN" panose="02000000000000000000" pitchFamily="2" charset="0"/>
                          <a:cs typeface="NikoshBAN" panose="02000000000000000000" pitchFamily="2" charset="0"/>
                        </a:rPr>
                        <a:t>Healthy</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স্বাস্থ্যকর</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সুস্থ</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91539679"/>
                  </a:ext>
                </a:extLst>
              </a:tr>
              <a:tr h="699407">
                <a:tc>
                  <a:txBody>
                    <a:bodyPr/>
                    <a:lstStyle/>
                    <a:p>
                      <a:r>
                        <a:rPr lang="en-US" sz="2800" b="1" dirty="0">
                          <a:solidFill>
                            <a:schemeClr val="tx1"/>
                          </a:solidFill>
                          <a:latin typeface="NikoshBAN" panose="02000000000000000000" pitchFamily="2" charset="0"/>
                          <a:cs typeface="NikoshBAN" panose="02000000000000000000" pitchFamily="2" charset="0"/>
                        </a:rPr>
                        <a:t>Peaceful</a:t>
                      </a: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800" b="1" dirty="0" err="1">
                          <a:solidFill>
                            <a:schemeClr val="bg1"/>
                          </a:solidFill>
                          <a:latin typeface="NikoshBAN" panose="02000000000000000000" pitchFamily="2" charset="0"/>
                          <a:cs typeface="NikoshBAN" panose="02000000000000000000" pitchFamily="2" charset="0"/>
                        </a:rPr>
                        <a:t>শান্তিপূর্ণ</a:t>
                      </a:r>
                      <a:r>
                        <a:rPr lang="en-US" sz="2800" b="1" dirty="0">
                          <a:solidFill>
                            <a:schemeClr val="bg1"/>
                          </a:solidFill>
                          <a:latin typeface="NikoshBAN" panose="02000000000000000000" pitchFamily="2" charset="0"/>
                          <a:cs typeface="NikoshBAN" panose="02000000000000000000" pitchFamily="2" charset="0"/>
                        </a:rPr>
                        <a:t> / </a:t>
                      </a:r>
                      <a:r>
                        <a:rPr lang="en-US" sz="2800" b="1" dirty="0" err="1">
                          <a:solidFill>
                            <a:schemeClr val="bg1"/>
                          </a:solidFill>
                          <a:latin typeface="NikoshBAN" panose="02000000000000000000" pitchFamily="2" charset="0"/>
                          <a:cs typeface="NikoshBAN" panose="02000000000000000000" pitchFamily="2" charset="0"/>
                        </a:rPr>
                        <a:t>শান্ত</a:t>
                      </a:r>
                      <a:endParaRPr lang="en-US" sz="2800" b="1" dirty="0">
                        <a:solidFill>
                          <a:schemeClr val="bg1"/>
                        </a:solidFill>
                        <a:latin typeface="NikoshBAN" panose="02000000000000000000" pitchFamily="2" charset="0"/>
                        <a:cs typeface="NikoshBAN" panose="02000000000000000000" pitchFamily="2" charset="0"/>
                      </a:endParaRPr>
                    </a:p>
                  </a:txBody>
                  <a:tcPr marL="85869" marR="85869" marT="42935" marB="429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6617527"/>
                  </a:ext>
                </a:extLst>
              </a:tr>
            </a:tbl>
          </a:graphicData>
        </a:graphic>
      </p:graphicFrame>
    </p:spTree>
    <p:extLst>
      <p:ext uri="{BB962C8B-B14F-4D97-AF65-F5344CB8AC3E}">
        <p14:creationId xmlns:p14="http://schemas.microsoft.com/office/powerpoint/2010/main" val="25864872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FD397C-374F-116C-7A05-A2900A24ACDE}"/>
              </a:ext>
            </a:extLst>
          </p:cNvPr>
          <p:cNvSpPr txBox="1"/>
          <p:nvPr/>
        </p:nvSpPr>
        <p:spPr>
          <a:xfrm>
            <a:off x="332508" y="1582018"/>
            <a:ext cx="11526983" cy="4147739"/>
          </a:xfrm>
          <a:prstGeom prst="rect">
            <a:avLst/>
          </a:prstGeom>
          <a:noFill/>
        </p:spPr>
        <p:txBody>
          <a:bodyPr wrap="square">
            <a:spAutoFit/>
          </a:bodyPr>
          <a:lstStyle/>
          <a:p>
            <a:pPr algn="just">
              <a:lnSpc>
                <a:spcPct val="150000"/>
              </a:lnSpc>
              <a:buNone/>
            </a:pPr>
            <a:r>
              <a:rPr lang="en-US" sz="3600" b="1" dirty="0">
                <a:solidFill>
                  <a:srgbClr val="00B0F0"/>
                </a:solidFill>
                <a:latin typeface="Times New Roman" panose="02020603050405020304" pitchFamily="18" charset="0"/>
                <a:cs typeface="Times New Roman" panose="02020603050405020304" pitchFamily="18" charset="0"/>
              </a:rPr>
              <a:t>a) </a:t>
            </a:r>
            <a:r>
              <a:rPr lang="en-US" sz="3600" dirty="0">
                <a:solidFill>
                  <a:schemeClr val="bg1"/>
                </a:solidFill>
                <a:latin typeface="Times New Roman" panose="02020603050405020304" pitchFamily="18" charset="0"/>
                <a:cs typeface="Times New Roman" panose="02020603050405020304" pitchFamily="18" charset="0"/>
              </a:rPr>
              <a:t>Loud horn causes sound pollution. 				</a:t>
            </a:r>
            <a:r>
              <a:rPr lang="en-US" sz="3600" b="1" dirty="0">
                <a:solidFill>
                  <a:srgbClr val="00B0F0"/>
                </a:solidFill>
                <a:latin typeface="Times New Roman" panose="02020603050405020304" pitchFamily="18" charset="0"/>
                <a:cs typeface="Times New Roman" panose="02020603050405020304" pitchFamily="18" charset="0"/>
              </a:rPr>
              <a:t>...........</a:t>
            </a:r>
          </a:p>
          <a:p>
            <a:pPr algn="just">
              <a:lnSpc>
                <a:spcPct val="150000"/>
              </a:lnSpc>
              <a:buNone/>
            </a:pPr>
            <a:r>
              <a:rPr lang="en-US" sz="3600" b="1" dirty="0">
                <a:solidFill>
                  <a:srgbClr val="00B0F0"/>
                </a:solidFill>
                <a:latin typeface="Times New Roman" panose="02020603050405020304" pitchFamily="18" charset="0"/>
                <a:cs typeface="Times New Roman" panose="02020603050405020304" pitchFamily="18" charset="0"/>
              </a:rPr>
              <a:t>b) </a:t>
            </a:r>
            <a:r>
              <a:rPr lang="en-US" sz="3600" dirty="0">
                <a:solidFill>
                  <a:schemeClr val="bg1"/>
                </a:solidFill>
                <a:latin typeface="Times New Roman" panose="02020603050405020304" pitchFamily="18" charset="0"/>
                <a:cs typeface="Times New Roman" panose="02020603050405020304" pitchFamily="18" charset="0"/>
              </a:rPr>
              <a:t>People should throw waste in the water. 			</a:t>
            </a:r>
            <a:r>
              <a:rPr lang="en-US" sz="3600" b="1" dirty="0">
                <a:solidFill>
                  <a:srgbClr val="00B0F0"/>
                </a:solidFill>
                <a:latin typeface="Times New Roman" panose="02020603050405020304" pitchFamily="18" charset="0"/>
                <a:cs typeface="Times New Roman" panose="02020603050405020304" pitchFamily="18" charset="0"/>
              </a:rPr>
              <a:t>...........</a:t>
            </a:r>
          </a:p>
          <a:p>
            <a:pPr algn="just">
              <a:lnSpc>
                <a:spcPct val="150000"/>
              </a:lnSpc>
              <a:buNone/>
            </a:pPr>
            <a:r>
              <a:rPr lang="en-US" sz="3600" b="1" dirty="0">
                <a:solidFill>
                  <a:srgbClr val="00B0F0"/>
                </a:solidFill>
                <a:latin typeface="Times New Roman" panose="02020603050405020304" pitchFamily="18" charset="0"/>
                <a:cs typeface="Times New Roman" panose="02020603050405020304" pitchFamily="18" charset="0"/>
              </a:rPr>
              <a:t>c) </a:t>
            </a:r>
            <a:r>
              <a:rPr lang="en-US" sz="3600" dirty="0">
                <a:solidFill>
                  <a:schemeClr val="bg1"/>
                </a:solidFill>
                <a:latin typeface="Times New Roman" panose="02020603050405020304" pitchFamily="18" charset="0"/>
                <a:cs typeface="Times New Roman" panose="02020603050405020304" pitchFamily="18" charset="0"/>
              </a:rPr>
              <a:t>Breathing polluted air can make us sick. 			</a:t>
            </a:r>
            <a:r>
              <a:rPr lang="en-US" sz="3600" b="1" dirty="0">
                <a:solidFill>
                  <a:srgbClr val="00B0F0"/>
                </a:solidFill>
                <a:latin typeface="Times New Roman" panose="02020603050405020304" pitchFamily="18" charset="0"/>
                <a:cs typeface="Times New Roman" panose="02020603050405020304" pitchFamily="18" charset="0"/>
              </a:rPr>
              <a:t>...........</a:t>
            </a:r>
          </a:p>
          <a:p>
            <a:pPr algn="just">
              <a:lnSpc>
                <a:spcPct val="150000"/>
              </a:lnSpc>
              <a:buNone/>
            </a:pPr>
            <a:r>
              <a:rPr lang="en-US" sz="3600" b="1" dirty="0">
                <a:solidFill>
                  <a:srgbClr val="00B0F0"/>
                </a:solidFill>
                <a:latin typeface="Times New Roman" panose="02020603050405020304" pitchFamily="18" charset="0"/>
                <a:cs typeface="Times New Roman" panose="02020603050405020304" pitchFamily="18" charset="0"/>
              </a:rPr>
              <a:t>d) </a:t>
            </a:r>
            <a:r>
              <a:rPr lang="en-US" sz="3600" dirty="0">
                <a:solidFill>
                  <a:schemeClr val="bg1"/>
                </a:solidFill>
                <a:latin typeface="Times New Roman" panose="02020603050405020304" pitchFamily="18" charset="0"/>
                <a:cs typeface="Times New Roman" panose="02020603050405020304" pitchFamily="18" charset="0"/>
              </a:rPr>
              <a:t>Car and bus horns cause air pollution. 			</a:t>
            </a:r>
            <a:r>
              <a:rPr lang="en-US" sz="3600" b="1" dirty="0">
                <a:solidFill>
                  <a:srgbClr val="00B0F0"/>
                </a:solidFill>
                <a:latin typeface="Times New Roman" panose="02020603050405020304" pitchFamily="18" charset="0"/>
                <a:cs typeface="Times New Roman" panose="02020603050405020304" pitchFamily="18" charset="0"/>
              </a:rPr>
              <a:t>...........</a:t>
            </a:r>
          </a:p>
          <a:p>
            <a:pPr algn="just">
              <a:lnSpc>
                <a:spcPct val="150000"/>
              </a:lnSpc>
              <a:buNone/>
            </a:pPr>
            <a:r>
              <a:rPr lang="en-US" sz="3600" b="1" dirty="0">
                <a:solidFill>
                  <a:srgbClr val="00B0F0"/>
                </a:solidFill>
                <a:latin typeface="Times New Roman" panose="02020603050405020304" pitchFamily="18" charset="0"/>
                <a:cs typeface="Times New Roman" panose="02020603050405020304" pitchFamily="18" charset="0"/>
              </a:rPr>
              <a:t>e) </a:t>
            </a:r>
            <a:r>
              <a:rPr lang="en-US" sz="3600" dirty="0">
                <a:solidFill>
                  <a:schemeClr val="bg1"/>
                </a:solidFill>
                <a:latin typeface="Times New Roman" panose="02020603050405020304" pitchFamily="18" charset="0"/>
                <a:cs typeface="Times New Roman" panose="02020603050405020304" pitchFamily="18" charset="0"/>
              </a:rPr>
              <a:t>People are responsible for environment pollution. 	</a:t>
            </a:r>
            <a:r>
              <a:rPr lang="en-US" sz="3600" b="1" dirty="0">
                <a:solidFill>
                  <a:srgbClr val="00B0F0"/>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AD1073B6-3E2D-240B-EF82-6B2C7C56BE11}"/>
              </a:ext>
            </a:extLst>
          </p:cNvPr>
          <p:cNvSpPr txBox="1"/>
          <p:nvPr/>
        </p:nvSpPr>
        <p:spPr>
          <a:xfrm>
            <a:off x="332507" y="466523"/>
            <a:ext cx="11526983" cy="923330"/>
          </a:xfrm>
          <a:prstGeom prst="rect">
            <a:avLst/>
          </a:prstGeom>
          <a:noFill/>
        </p:spPr>
        <p:txBody>
          <a:bodyPr wrap="square">
            <a:spAutoFit/>
          </a:bodyPr>
          <a:lstStyle/>
          <a:p>
            <a:pPr algn="ctr">
              <a:buNone/>
            </a:pPr>
            <a:r>
              <a:rPr lang="en-US" sz="5400" dirty="0">
                <a:solidFill>
                  <a:schemeClr val="bg1"/>
                </a:solidFill>
                <a:latin typeface="Times New Roman" panose="02020603050405020304" pitchFamily="18" charset="0"/>
                <a:cs typeface="Times New Roman" panose="02020603050405020304" pitchFamily="18" charset="0"/>
              </a:rPr>
              <a:t>Write </a:t>
            </a:r>
            <a:r>
              <a:rPr lang="en-US" sz="5400" b="1" dirty="0">
                <a:solidFill>
                  <a:srgbClr val="FFFF00"/>
                </a:solidFill>
                <a:latin typeface="Times New Roman" panose="02020603050405020304" pitchFamily="18" charset="0"/>
                <a:cs typeface="Times New Roman" panose="02020603050405020304" pitchFamily="18" charset="0"/>
              </a:rPr>
              <a:t>True</a:t>
            </a:r>
            <a:r>
              <a:rPr lang="en-US" sz="5400" dirty="0">
                <a:solidFill>
                  <a:schemeClr val="bg1"/>
                </a:solidFill>
                <a:latin typeface="Times New Roman" panose="02020603050405020304" pitchFamily="18" charset="0"/>
                <a:cs typeface="Times New Roman" panose="02020603050405020304" pitchFamily="18" charset="0"/>
              </a:rPr>
              <a:t> or </a:t>
            </a:r>
            <a:r>
              <a:rPr lang="en-US" sz="5400" b="1" dirty="0">
                <a:solidFill>
                  <a:srgbClr val="FF0000"/>
                </a:solidFill>
                <a:latin typeface="Times New Roman" panose="02020603050405020304" pitchFamily="18" charset="0"/>
                <a:cs typeface="Times New Roman" panose="02020603050405020304" pitchFamily="18" charset="0"/>
              </a:rPr>
              <a:t>False</a:t>
            </a:r>
            <a:r>
              <a:rPr lang="en-US" sz="5400" dirty="0">
                <a:solidFill>
                  <a:schemeClr val="bg1"/>
                </a:solidFill>
                <a:latin typeface="Times New Roman" panose="02020603050405020304" pitchFamily="18" charset="0"/>
                <a:cs typeface="Times New Roman" panose="02020603050405020304" pitchFamily="18" charset="0"/>
              </a:rPr>
              <a:t> for each statement.</a:t>
            </a:r>
          </a:p>
        </p:txBody>
      </p:sp>
      <p:sp>
        <p:nvSpPr>
          <p:cNvPr id="2" name="TextBox 1">
            <a:extLst>
              <a:ext uri="{FF2B5EF4-FFF2-40B4-BE49-F238E27FC236}">
                <a16:creationId xmlns:a16="http://schemas.microsoft.com/office/drawing/2014/main" id="{B904FD73-DD60-28D5-3085-E883B9A06926}"/>
              </a:ext>
            </a:extLst>
          </p:cNvPr>
          <p:cNvSpPr txBox="1"/>
          <p:nvPr/>
        </p:nvSpPr>
        <p:spPr>
          <a:xfrm>
            <a:off x="10461172" y="1527588"/>
            <a:ext cx="1230086" cy="707886"/>
          </a:xfrm>
          <a:prstGeom prst="rect">
            <a:avLst/>
          </a:prstGeom>
          <a:noFill/>
        </p:spPr>
        <p:txBody>
          <a:bodyPr wrap="square" rtlCol="0">
            <a:spAutoFit/>
          </a:bodyPr>
          <a:lstStyle/>
          <a:p>
            <a:pPr algn="ctr"/>
            <a:r>
              <a:rPr lang="en-US" sz="4000" b="1" dirty="0">
                <a:solidFill>
                  <a:srgbClr val="FFFF00"/>
                </a:solidFill>
                <a:latin typeface="Times New Roman" panose="02020603050405020304" pitchFamily="18" charset="0"/>
                <a:cs typeface="Times New Roman" panose="02020603050405020304" pitchFamily="18" charset="0"/>
              </a:rPr>
              <a:t>True</a:t>
            </a:r>
          </a:p>
        </p:txBody>
      </p:sp>
      <p:sp>
        <p:nvSpPr>
          <p:cNvPr id="4" name="TextBox 3">
            <a:extLst>
              <a:ext uri="{FF2B5EF4-FFF2-40B4-BE49-F238E27FC236}">
                <a16:creationId xmlns:a16="http://schemas.microsoft.com/office/drawing/2014/main" id="{FED15F42-36B2-1975-8C93-D8A640E2CE2D}"/>
              </a:ext>
            </a:extLst>
          </p:cNvPr>
          <p:cNvSpPr txBox="1"/>
          <p:nvPr/>
        </p:nvSpPr>
        <p:spPr>
          <a:xfrm>
            <a:off x="10406744" y="2289904"/>
            <a:ext cx="1328058" cy="707886"/>
          </a:xfrm>
          <a:prstGeom prst="rect">
            <a:avLst/>
          </a:prstGeom>
          <a:noFill/>
        </p:spPr>
        <p:txBody>
          <a:bodyPr wrap="square" rtlCol="0">
            <a:spAutoFit/>
          </a:bodyPr>
          <a:lstStyle/>
          <a:p>
            <a:pPr algn="ctr"/>
            <a:r>
              <a:rPr lang="en-US" sz="4000" b="1" dirty="0">
                <a:solidFill>
                  <a:srgbClr val="FF0000"/>
                </a:solidFill>
                <a:latin typeface="Times New Roman" panose="02020603050405020304" pitchFamily="18" charset="0"/>
                <a:cs typeface="Times New Roman" panose="02020603050405020304" pitchFamily="18" charset="0"/>
              </a:rPr>
              <a:t>False</a:t>
            </a:r>
          </a:p>
        </p:txBody>
      </p:sp>
      <p:sp>
        <p:nvSpPr>
          <p:cNvPr id="6" name="TextBox 5">
            <a:extLst>
              <a:ext uri="{FF2B5EF4-FFF2-40B4-BE49-F238E27FC236}">
                <a16:creationId xmlns:a16="http://schemas.microsoft.com/office/drawing/2014/main" id="{37C712B3-2211-7144-79FF-91C9E43B385E}"/>
              </a:ext>
            </a:extLst>
          </p:cNvPr>
          <p:cNvSpPr txBox="1"/>
          <p:nvPr/>
        </p:nvSpPr>
        <p:spPr>
          <a:xfrm>
            <a:off x="10504716" y="3189955"/>
            <a:ext cx="1230086" cy="707886"/>
          </a:xfrm>
          <a:prstGeom prst="rect">
            <a:avLst/>
          </a:prstGeom>
          <a:noFill/>
        </p:spPr>
        <p:txBody>
          <a:bodyPr wrap="square" rtlCol="0">
            <a:spAutoFit/>
          </a:bodyPr>
          <a:lstStyle/>
          <a:p>
            <a:pPr algn="ctr"/>
            <a:r>
              <a:rPr lang="en-US" sz="4000" b="1" dirty="0">
                <a:solidFill>
                  <a:srgbClr val="FFFF00"/>
                </a:solidFill>
                <a:latin typeface="Times New Roman" panose="02020603050405020304" pitchFamily="18" charset="0"/>
                <a:cs typeface="Times New Roman" panose="02020603050405020304" pitchFamily="18" charset="0"/>
              </a:rPr>
              <a:t>True</a:t>
            </a:r>
          </a:p>
        </p:txBody>
      </p:sp>
      <p:sp>
        <p:nvSpPr>
          <p:cNvPr id="7" name="TextBox 6">
            <a:extLst>
              <a:ext uri="{FF2B5EF4-FFF2-40B4-BE49-F238E27FC236}">
                <a16:creationId xmlns:a16="http://schemas.microsoft.com/office/drawing/2014/main" id="{2C723281-11AE-F9EE-F69D-C89A298A4E78}"/>
              </a:ext>
            </a:extLst>
          </p:cNvPr>
          <p:cNvSpPr txBox="1"/>
          <p:nvPr/>
        </p:nvSpPr>
        <p:spPr>
          <a:xfrm>
            <a:off x="10406744" y="3934718"/>
            <a:ext cx="1328058" cy="707886"/>
          </a:xfrm>
          <a:prstGeom prst="rect">
            <a:avLst/>
          </a:prstGeom>
          <a:noFill/>
        </p:spPr>
        <p:txBody>
          <a:bodyPr wrap="square" rtlCol="0">
            <a:spAutoFit/>
          </a:bodyPr>
          <a:lstStyle/>
          <a:p>
            <a:pPr algn="ctr"/>
            <a:r>
              <a:rPr lang="en-US" sz="4000" b="1" dirty="0">
                <a:solidFill>
                  <a:srgbClr val="FF0000"/>
                </a:solidFill>
                <a:latin typeface="Times New Roman" panose="02020603050405020304" pitchFamily="18" charset="0"/>
                <a:cs typeface="Times New Roman" panose="02020603050405020304" pitchFamily="18" charset="0"/>
              </a:rPr>
              <a:t>False</a:t>
            </a:r>
          </a:p>
        </p:txBody>
      </p:sp>
      <p:sp>
        <p:nvSpPr>
          <p:cNvPr id="8" name="TextBox 7">
            <a:extLst>
              <a:ext uri="{FF2B5EF4-FFF2-40B4-BE49-F238E27FC236}">
                <a16:creationId xmlns:a16="http://schemas.microsoft.com/office/drawing/2014/main" id="{66B4263F-7AF7-B5E2-54F7-52E01E3246D4}"/>
              </a:ext>
            </a:extLst>
          </p:cNvPr>
          <p:cNvSpPr txBox="1"/>
          <p:nvPr/>
        </p:nvSpPr>
        <p:spPr>
          <a:xfrm>
            <a:off x="10504716" y="4764766"/>
            <a:ext cx="1230086" cy="707886"/>
          </a:xfrm>
          <a:prstGeom prst="rect">
            <a:avLst/>
          </a:prstGeom>
          <a:noFill/>
        </p:spPr>
        <p:txBody>
          <a:bodyPr wrap="square" rtlCol="0">
            <a:spAutoFit/>
          </a:bodyPr>
          <a:lstStyle/>
          <a:p>
            <a:pPr algn="ctr"/>
            <a:r>
              <a:rPr lang="en-US" sz="4000" b="1" dirty="0">
                <a:solidFill>
                  <a:srgbClr val="FFFF00"/>
                </a:solidFill>
                <a:latin typeface="Times New Roman" panose="02020603050405020304" pitchFamily="18" charset="0"/>
                <a:cs typeface="Times New Roman" panose="02020603050405020304" pitchFamily="18" charset="0"/>
              </a:rPr>
              <a:t>True</a:t>
            </a:r>
          </a:p>
        </p:txBody>
      </p:sp>
    </p:spTree>
    <p:extLst>
      <p:ext uri="{BB962C8B-B14F-4D97-AF65-F5344CB8AC3E}">
        <p14:creationId xmlns:p14="http://schemas.microsoft.com/office/powerpoint/2010/main" val="193601801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800" decel="100000"/>
                                        <p:tgtEl>
                                          <p:spTgt spid="5">
                                            <p:txEl>
                                              <p:pRg st="0" end="0"/>
                                            </p:txEl>
                                          </p:spTgt>
                                        </p:tgtEl>
                                      </p:cBhvr>
                                    </p:animEffect>
                                    <p:anim calcmode="lin" valueType="num">
                                      <p:cBhvr>
                                        <p:cTn id="8" dur="800" decel="100000" fill="hold"/>
                                        <p:tgtEl>
                                          <p:spTgt spid="5">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5">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5">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by="(-#ppt_w*2)" calcmode="lin" valueType="num">
                                      <p:cBhvr rctx="PPT">
                                        <p:cTn id="17" dur="500" autoRev="1" fill="hold">
                                          <p:stCondLst>
                                            <p:cond delay="0"/>
                                          </p:stCondLst>
                                        </p:cTn>
                                        <p:tgtEl>
                                          <p:spTgt spid="3"/>
                                        </p:tgtEl>
                                        <p:attrNameLst>
                                          <p:attrName>ppt_w</p:attrName>
                                        </p:attrNameLst>
                                      </p:cBhvr>
                                    </p:anim>
                                    <p:anim by="(#ppt_w*0.50)" calcmode="lin" valueType="num">
                                      <p:cBhvr>
                                        <p:cTn id="18" dur="500" decel="50000" autoRev="1" fill="hold">
                                          <p:stCondLst>
                                            <p:cond delay="0"/>
                                          </p:stCondLst>
                                        </p:cTn>
                                        <p:tgtEl>
                                          <p:spTgt spid="3"/>
                                        </p:tgtEl>
                                        <p:attrNameLst>
                                          <p:attrName>ppt_x</p:attrName>
                                        </p:attrNameLst>
                                      </p:cBhvr>
                                    </p:anim>
                                    <p:anim from="(-#ppt_h/2)" to="(#ppt_y)" calcmode="lin" valueType="num">
                                      <p:cBhvr>
                                        <p:cTn id="19" dur="1000" fill="hold">
                                          <p:stCondLst>
                                            <p:cond delay="0"/>
                                          </p:stCondLst>
                                        </p:cTn>
                                        <p:tgtEl>
                                          <p:spTgt spid="3"/>
                                        </p:tgtEl>
                                        <p:attrNameLst>
                                          <p:attrName>ppt_y</p:attrName>
                                        </p:attrNameLst>
                                      </p:cBhvr>
                                    </p:anim>
                                    <p:animRot by="21600000">
                                      <p:cBhvr>
                                        <p:cTn id="20" dur="1000" fill="hold">
                                          <p:stCondLst>
                                            <p:cond delay="0"/>
                                          </p:stCondLst>
                                        </p:cTn>
                                        <p:tgtEl>
                                          <p:spTgt spid="3"/>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heel(1)">
                                      <p:cBhvr>
                                        <p:cTn id="30" dur="20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heel(1)">
                                      <p:cBhvr>
                                        <p:cTn id="40" dur="20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inVertical)">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42272" y="4960524"/>
            <a:ext cx="10787006" cy="646331"/>
          </a:xfrm>
          <a:prstGeom prst="rect">
            <a:avLst/>
          </a:prstGeom>
        </p:spPr>
        <p:txBody>
          <a:bodyPr wrap="square">
            <a:spAutoFit/>
          </a:bodyPr>
          <a:lstStyle/>
          <a:p>
            <a:r>
              <a:rPr lang="en-US" sz="3600" b="1" dirty="0">
                <a:solidFill>
                  <a:schemeClr val="bg1"/>
                </a:solidFill>
                <a:latin typeface="Times New Roman" panose="02020603050405020304" pitchFamily="18" charset="0"/>
                <a:cs typeface="Times New Roman" panose="02020603050405020304" pitchFamily="18" charset="0"/>
              </a:rPr>
              <a:t>(A) Write four reason about environmental pollution?</a:t>
            </a:r>
          </a:p>
        </p:txBody>
      </p:sp>
      <p:pic>
        <p:nvPicPr>
          <p:cNvPr id="4" name="Picture 3">
            <a:extLst>
              <a:ext uri="{FF2B5EF4-FFF2-40B4-BE49-F238E27FC236}">
                <a16:creationId xmlns:a16="http://schemas.microsoft.com/office/drawing/2014/main" id="{BEC0CBFB-875D-A797-7B75-0DCE2413C2FA}"/>
              </a:ext>
            </a:extLst>
          </p:cNvPr>
          <p:cNvPicPr>
            <a:picLocks noChangeAspect="1"/>
          </p:cNvPicPr>
          <p:nvPr/>
        </p:nvPicPr>
        <p:blipFill>
          <a:blip r:embed="rId2"/>
          <a:srcRect l="5972" t="6269" r="4675" b="8557"/>
          <a:stretch>
            <a:fillRect/>
          </a:stretch>
        </p:blipFill>
        <p:spPr>
          <a:xfrm>
            <a:off x="3652157" y="204107"/>
            <a:ext cx="4887686" cy="4659086"/>
          </a:xfrm>
          <a:prstGeom prst="rect">
            <a:avLst/>
          </a:prstGeom>
        </p:spPr>
      </p:pic>
      <p:pic>
        <p:nvPicPr>
          <p:cNvPr id="5" name="Picture 4" descr="Homework PNG Transparent Background, Free Download #12133 - FreeIconsPNG">
            <a:extLst>
              <a:ext uri="{FF2B5EF4-FFF2-40B4-BE49-F238E27FC236}">
                <a16:creationId xmlns:a16="http://schemas.microsoft.com/office/drawing/2014/main" id="{3461958F-527B-A238-C789-AF6F25D632B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126586" y="347455"/>
            <a:ext cx="3734687" cy="3734687"/>
          </a:xfrm>
          <a:prstGeom prst="rect">
            <a:avLst/>
          </a:prstGeom>
        </p:spPr>
      </p:pic>
    </p:spTree>
    <p:extLst>
      <p:ext uri="{BB962C8B-B14F-4D97-AF65-F5344CB8AC3E}">
        <p14:creationId xmlns:p14="http://schemas.microsoft.com/office/powerpoint/2010/main" val="262164485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AC1F7-ABEF-86C6-0207-4B88D293064F}"/>
            </a:ext>
          </a:extLst>
        </p:cNvPr>
        <p:cNvGrpSpPr/>
        <p:nvPr/>
      </p:nvGrpSpPr>
      <p:grpSpPr>
        <a:xfrm>
          <a:off x="0" y="0"/>
          <a:ext cx="0" cy="0"/>
          <a:chOff x="0" y="0"/>
          <a:chExt cx="0" cy="0"/>
        </a:xfrm>
      </p:grpSpPr>
      <p:pic>
        <p:nvPicPr>
          <p:cNvPr id="3" name="Picture 2" descr="Thank You PNGs for Free Download">
            <a:extLst>
              <a:ext uri="{FF2B5EF4-FFF2-40B4-BE49-F238E27FC236}">
                <a16:creationId xmlns:a16="http://schemas.microsoft.com/office/drawing/2014/main" id="{94E81AD4-6292-A529-C378-74BA5DE06B42}"/>
              </a:ext>
            </a:extLst>
          </p:cNvPr>
          <p:cNvPicPr>
            <a:picLocks noChangeAspect="1"/>
          </p:cNvPicPr>
          <p:nvPr/>
        </p:nvPicPr>
        <p:blipFill>
          <a:blip r:embed="rId2"/>
          <a:stretch>
            <a:fillRect/>
          </a:stretch>
        </p:blipFill>
        <p:spPr>
          <a:xfrm>
            <a:off x="489858" y="-102153"/>
            <a:ext cx="11190514" cy="6538697"/>
          </a:xfrm>
          <a:prstGeom prst="rect">
            <a:avLst/>
          </a:prstGeom>
        </p:spPr>
      </p:pic>
    </p:spTree>
    <p:extLst>
      <p:ext uri="{BB962C8B-B14F-4D97-AF65-F5344CB8AC3E}">
        <p14:creationId xmlns:p14="http://schemas.microsoft.com/office/powerpoint/2010/main" val="3202981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repeatCount="indefinite" fill="hold" nodeType="clickEffect">
                                  <p:stCondLst>
                                    <p:cond delay="0"/>
                                  </p:stCondLst>
                                  <p:childTnLst>
                                    <p:animEffect transition="out" filter="fade">
                                      <p:cBhvr>
                                        <p:cTn id="11" dur="1000" tmFilter="0, 0; .2, .5; .8, .5; 1, 0"/>
                                        <p:tgtEl>
                                          <p:spTgt spid="3"/>
                                        </p:tgtEl>
                                      </p:cBhvr>
                                    </p:animEffect>
                                    <p:animScale>
                                      <p:cBhvr>
                                        <p:cTn id="12" dur="50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TM02836342[[fn=Ion]]</Template>
  <TotalTime>650</TotalTime>
  <Words>594</Words>
  <Application>Microsoft Office PowerPoint</Application>
  <PresentationFormat>Widescreen</PresentationFormat>
  <Paragraphs>108</Paragraphs>
  <Slides>21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Calibri</vt:lpstr>
      <vt:lpstr>Calibri Light</vt:lpstr>
      <vt:lpstr>NikoshBAN</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isladigorupgps@outlook.com</cp:lastModifiedBy>
  <cp:revision>170</cp:revision>
  <dcterms:created xsi:type="dcterms:W3CDTF">2025-10-18T07:12:50Z</dcterms:created>
  <dcterms:modified xsi:type="dcterms:W3CDTF">2026-09-17T07:24:47Z</dcterms:modified>
</cp:coreProperties>
</file>