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69" r:id="rId4"/>
    <p:sldId id="276" r:id="rId5"/>
    <p:sldId id="261" r:id="rId6"/>
    <p:sldId id="270" r:id="rId7"/>
    <p:sldId id="271" r:id="rId8"/>
    <p:sldId id="272" r:id="rId9"/>
    <p:sldId id="273" r:id="rId10"/>
    <p:sldId id="275" r:id="rId11"/>
    <p:sldId id="274" r:id="rId12"/>
    <p:sldId id="262" r:id="rId13"/>
    <p:sldId id="263" r:id="rId14"/>
    <p:sldId id="264" r:id="rId15"/>
    <p:sldId id="266" r:id="rId16"/>
    <p:sldId id="278" r:id="rId17"/>
  </p:sldIdLst>
  <p:sldSz cx="12161838" cy="6858000"/>
  <p:notesSz cx="6858000" cy="9144000"/>
  <p:defaultTextStyle>
    <a:defPPr>
      <a:defRPr lang="en-US"/>
    </a:defPPr>
    <a:lvl1pPr marL="0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8625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7249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5874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4499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3123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1748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0372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68997" algn="l" defTabSz="121724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E1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7" d="100"/>
          <a:sy n="57" d="100"/>
        </p:scale>
        <p:origin x="-996" y="-220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4DA99-E532-4270-99AD-40675631B6F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C16EC-F9B3-4B49-BA9C-565425550A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625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49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5874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4499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3123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1748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0372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8997" algn="l" defTabSz="1217249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8938" y="685800"/>
            <a:ext cx="6080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C16EC-F9B3-4B49-BA9C-565425550A7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230" y="1122363"/>
            <a:ext cx="9121379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230" y="3602037"/>
            <a:ext cx="9121379" cy="165576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8625" indent="0" algn="ctr">
              <a:buNone/>
              <a:defRPr sz="2700"/>
            </a:lvl2pPr>
            <a:lvl3pPr marL="1217249" indent="0" algn="ctr">
              <a:buNone/>
              <a:defRPr sz="2400"/>
            </a:lvl3pPr>
            <a:lvl4pPr marL="1825874" indent="0" algn="ctr">
              <a:buNone/>
              <a:defRPr sz="2100"/>
            </a:lvl4pPr>
            <a:lvl5pPr marL="2434499" indent="0" algn="ctr">
              <a:buNone/>
              <a:defRPr sz="2100"/>
            </a:lvl5pPr>
            <a:lvl6pPr marL="3043123" indent="0" algn="ctr">
              <a:buNone/>
              <a:defRPr sz="2100"/>
            </a:lvl6pPr>
            <a:lvl7pPr marL="3651748" indent="0" algn="ctr">
              <a:buNone/>
              <a:defRPr sz="2100"/>
            </a:lvl7pPr>
            <a:lvl8pPr marL="4260372" indent="0" algn="ctr">
              <a:buNone/>
              <a:defRPr sz="2100"/>
            </a:lvl8pPr>
            <a:lvl9pPr marL="4868997" indent="0" algn="ctr">
              <a:buNone/>
              <a:defRPr sz="21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502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55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3" y="1709741"/>
            <a:ext cx="10489585" cy="285273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3" y="4589465"/>
            <a:ext cx="10489585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86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1724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587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43449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04312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65174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26037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86899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0186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126" y="1825625"/>
            <a:ext cx="516878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31" y="1825625"/>
            <a:ext cx="516878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96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11" y="365127"/>
            <a:ext cx="1048958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712" y="1681163"/>
            <a:ext cx="5145027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625" indent="0">
              <a:buNone/>
              <a:defRPr sz="2700" b="1"/>
            </a:lvl2pPr>
            <a:lvl3pPr marL="1217249" indent="0">
              <a:buNone/>
              <a:defRPr sz="2400" b="1"/>
            </a:lvl3pPr>
            <a:lvl4pPr marL="1825874" indent="0">
              <a:buNone/>
              <a:defRPr sz="2100" b="1"/>
            </a:lvl4pPr>
            <a:lvl5pPr marL="2434499" indent="0">
              <a:buNone/>
              <a:defRPr sz="2100" b="1"/>
            </a:lvl5pPr>
            <a:lvl6pPr marL="3043123" indent="0">
              <a:buNone/>
              <a:defRPr sz="2100" b="1"/>
            </a:lvl6pPr>
            <a:lvl7pPr marL="3651748" indent="0">
              <a:buNone/>
              <a:defRPr sz="2100" b="1"/>
            </a:lvl7pPr>
            <a:lvl8pPr marL="4260372" indent="0">
              <a:buNone/>
              <a:defRPr sz="2100" b="1"/>
            </a:lvl8pPr>
            <a:lvl9pPr marL="486899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7712" y="2505075"/>
            <a:ext cx="514502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933" y="1681163"/>
            <a:ext cx="5170365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625" indent="0">
              <a:buNone/>
              <a:defRPr sz="2700" b="1"/>
            </a:lvl2pPr>
            <a:lvl3pPr marL="1217249" indent="0">
              <a:buNone/>
              <a:defRPr sz="2400" b="1"/>
            </a:lvl3pPr>
            <a:lvl4pPr marL="1825874" indent="0">
              <a:buNone/>
              <a:defRPr sz="2100" b="1"/>
            </a:lvl4pPr>
            <a:lvl5pPr marL="2434499" indent="0">
              <a:buNone/>
              <a:defRPr sz="2100" b="1"/>
            </a:lvl5pPr>
            <a:lvl6pPr marL="3043123" indent="0">
              <a:buNone/>
              <a:defRPr sz="2100" b="1"/>
            </a:lvl6pPr>
            <a:lvl7pPr marL="3651748" indent="0">
              <a:buNone/>
              <a:defRPr sz="2100" b="1"/>
            </a:lvl7pPr>
            <a:lvl8pPr marL="4260372" indent="0">
              <a:buNone/>
              <a:defRPr sz="2100" b="1"/>
            </a:lvl8pPr>
            <a:lvl9pPr marL="486899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933" y="2505075"/>
            <a:ext cx="517036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67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443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343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11" y="457200"/>
            <a:ext cx="3922509" cy="1600200"/>
          </a:xfrm>
        </p:spPr>
        <p:txBody>
          <a:bodyPr anchor="b"/>
          <a:lstStyle>
            <a:lvl1pPr>
              <a:defRPr sz="43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365" y="987428"/>
            <a:ext cx="6156930" cy="4873625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11" y="2057401"/>
            <a:ext cx="3922509" cy="3811588"/>
          </a:xfrm>
        </p:spPr>
        <p:txBody>
          <a:bodyPr/>
          <a:lstStyle>
            <a:lvl1pPr marL="0" indent="0">
              <a:buNone/>
              <a:defRPr sz="2100"/>
            </a:lvl1pPr>
            <a:lvl2pPr marL="608625" indent="0">
              <a:buNone/>
              <a:defRPr sz="1900"/>
            </a:lvl2pPr>
            <a:lvl3pPr marL="1217249" indent="0">
              <a:buNone/>
              <a:defRPr sz="1600"/>
            </a:lvl3pPr>
            <a:lvl4pPr marL="1825874" indent="0">
              <a:buNone/>
              <a:defRPr sz="1300"/>
            </a:lvl4pPr>
            <a:lvl5pPr marL="2434499" indent="0">
              <a:buNone/>
              <a:defRPr sz="1300"/>
            </a:lvl5pPr>
            <a:lvl6pPr marL="3043123" indent="0">
              <a:buNone/>
              <a:defRPr sz="1300"/>
            </a:lvl6pPr>
            <a:lvl7pPr marL="3651748" indent="0">
              <a:buNone/>
              <a:defRPr sz="1300"/>
            </a:lvl7pPr>
            <a:lvl8pPr marL="4260372" indent="0">
              <a:buNone/>
              <a:defRPr sz="1300"/>
            </a:lvl8pPr>
            <a:lvl9pPr marL="486899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6343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11" y="457200"/>
            <a:ext cx="3922509" cy="1600200"/>
          </a:xfrm>
        </p:spPr>
        <p:txBody>
          <a:bodyPr anchor="b"/>
          <a:lstStyle>
            <a:lvl1pPr>
              <a:defRPr sz="43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365" y="987428"/>
            <a:ext cx="6156930" cy="4873625"/>
          </a:xfrm>
        </p:spPr>
        <p:txBody>
          <a:bodyPr/>
          <a:lstStyle>
            <a:lvl1pPr marL="0" indent="0">
              <a:buNone/>
              <a:defRPr sz="4300"/>
            </a:lvl1pPr>
            <a:lvl2pPr marL="608625" indent="0">
              <a:buNone/>
              <a:defRPr sz="3700"/>
            </a:lvl2pPr>
            <a:lvl3pPr marL="1217249" indent="0">
              <a:buNone/>
              <a:defRPr sz="3200"/>
            </a:lvl3pPr>
            <a:lvl4pPr marL="1825874" indent="0">
              <a:buNone/>
              <a:defRPr sz="2700"/>
            </a:lvl4pPr>
            <a:lvl5pPr marL="2434499" indent="0">
              <a:buNone/>
              <a:defRPr sz="2700"/>
            </a:lvl5pPr>
            <a:lvl6pPr marL="3043123" indent="0">
              <a:buNone/>
              <a:defRPr sz="2700"/>
            </a:lvl6pPr>
            <a:lvl7pPr marL="3651748" indent="0">
              <a:buNone/>
              <a:defRPr sz="2700"/>
            </a:lvl7pPr>
            <a:lvl8pPr marL="4260372" indent="0">
              <a:buNone/>
              <a:defRPr sz="2700"/>
            </a:lvl8pPr>
            <a:lvl9pPr marL="486899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11" y="2057401"/>
            <a:ext cx="3922509" cy="3811588"/>
          </a:xfrm>
        </p:spPr>
        <p:txBody>
          <a:bodyPr/>
          <a:lstStyle>
            <a:lvl1pPr marL="0" indent="0">
              <a:buNone/>
              <a:defRPr sz="2100"/>
            </a:lvl1pPr>
            <a:lvl2pPr marL="608625" indent="0">
              <a:buNone/>
              <a:defRPr sz="1900"/>
            </a:lvl2pPr>
            <a:lvl3pPr marL="1217249" indent="0">
              <a:buNone/>
              <a:defRPr sz="1600"/>
            </a:lvl3pPr>
            <a:lvl4pPr marL="1825874" indent="0">
              <a:buNone/>
              <a:defRPr sz="1300"/>
            </a:lvl4pPr>
            <a:lvl5pPr marL="2434499" indent="0">
              <a:buNone/>
              <a:defRPr sz="1300"/>
            </a:lvl5pPr>
            <a:lvl6pPr marL="3043123" indent="0">
              <a:buNone/>
              <a:defRPr sz="1300"/>
            </a:lvl6pPr>
            <a:lvl7pPr marL="3651748" indent="0">
              <a:buNone/>
              <a:defRPr sz="1300"/>
            </a:lvl7pPr>
            <a:lvl8pPr marL="4260372" indent="0">
              <a:buNone/>
              <a:defRPr sz="1300"/>
            </a:lvl8pPr>
            <a:lvl9pPr marL="486899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588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35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3317" y="365126"/>
            <a:ext cx="2622396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128" y="365126"/>
            <a:ext cx="7715166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887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127" y="365127"/>
            <a:ext cx="10489585" cy="1325563"/>
          </a:xfrm>
          <a:prstGeom prst="rect">
            <a:avLst/>
          </a:prstGeom>
        </p:spPr>
        <p:txBody>
          <a:bodyPr vert="horz" lIns="121725" tIns="60862" rIns="121725" bIns="6086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127" y="1825625"/>
            <a:ext cx="10489585" cy="4351339"/>
          </a:xfrm>
          <a:prstGeom prst="rect">
            <a:avLst/>
          </a:prstGeom>
        </p:spPr>
        <p:txBody>
          <a:bodyPr vert="horz" lIns="121725" tIns="60862" rIns="121725" bIns="608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126" y="6356352"/>
            <a:ext cx="2736414" cy="365125"/>
          </a:xfrm>
          <a:prstGeom prst="rect">
            <a:avLst/>
          </a:prstGeom>
        </p:spPr>
        <p:txBody>
          <a:bodyPr vert="horz" lIns="121725" tIns="60862" rIns="121725" bIns="6086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FE371-FCB6-47BB-969A-7BF7D6B9D5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8609" y="6356352"/>
            <a:ext cx="4104620" cy="365125"/>
          </a:xfrm>
          <a:prstGeom prst="rect">
            <a:avLst/>
          </a:prstGeom>
        </p:spPr>
        <p:txBody>
          <a:bodyPr vert="horz" lIns="121725" tIns="60862" rIns="121725" bIns="6086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298" y="6356352"/>
            <a:ext cx="2736414" cy="365125"/>
          </a:xfrm>
          <a:prstGeom prst="rect">
            <a:avLst/>
          </a:prstGeom>
        </p:spPr>
        <p:txBody>
          <a:bodyPr vert="horz" lIns="121725" tIns="60862" rIns="121725" bIns="6086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2884-8C98-44E3-B6F4-737CC9921D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762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7249" rtl="0" eaLnBrk="1" latinLnBrk="0" hangingPunct="1">
        <a:lnSpc>
          <a:spcPct val="90000"/>
        </a:lnSpc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312" indent="-304312" algn="l" defTabSz="1217249" rtl="0" eaLnBrk="1" latinLnBrk="0" hangingPunct="1">
        <a:lnSpc>
          <a:spcPct val="90000"/>
        </a:lnSpc>
        <a:spcBef>
          <a:spcPts val="1331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2937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1562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30186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38811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47436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56060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64685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73309" indent="-304312" algn="l" defTabSz="121724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625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249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874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499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3123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1748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0372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68997" algn="l" defTabSz="12172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5.png"/><Relationship Id="rId3" Type="http://schemas.openxmlformats.org/officeDocument/2006/relationships/image" Target="../media/image25.gif"/><Relationship Id="rId7" Type="http://schemas.openxmlformats.org/officeDocument/2006/relationships/image" Target="../media/image29.gif"/><Relationship Id="rId12" Type="http://schemas.openxmlformats.org/officeDocument/2006/relationships/image" Target="../media/image34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11" Type="http://schemas.openxmlformats.org/officeDocument/2006/relationships/image" Target="../media/image33.gif"/><Relationship Id="rId5" Type="http://schemas.openxmlformats.org/officeDocument/2006/relationships/image" Target="../media/image27.gif"/><Relationship Id="rId10" Type="http://schemas.openxmlformats.org/officeDocument/2006/relationships/image" Target="../media/image32.gif"/><Relationship Id="rId4" Type="http://schemas.openxmlformats.org/officeDocument/2006/relationships/image" Target="../media/image26.gif"/><Relationship Id="rId9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er_4-removebg-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02" y="482601"/>
            <a:ext cx="4376090" cy="61685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60689" y="342981"/>
            <a:ext cx="6444558" cy="6032420"/>
          </a:xfrm>
          <a:prstGeom prst="rect">
            <a:avLst/>
          </a:prstGeom>
          <a:noFill/>
        </p:spPr>
        <p:txBody>
          <a:bodyPr wrap="square" lIns="121725" tIns="60862" rIns="121725" bIns="60862">
            <a:spAutoFit/>
          </a:bodyPr>
          <a:lstStyle/>
          <a:p>
            <a:pPr algn="ctr"/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আজকের পাঠে সবাইকে স্বাগতম</a:t>
            </a:r>
            <a:endParaRPr lang="en-US" sz="9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864372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14119" y="1676400"/>
            <a:ext cx="6934200" cy="4267199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r>
              <a:rPr lang="en-US" sz="5300" b="1" dirty="0" smtClean="0">
                <a:solidFill>
                  <a:srgbClr val="0070C0"/>
                </a:solidFill>
                <a:latin typeface="Book Antiqua" pitchFamily="18" charset="0"/>
              </a:rPr>
              <a:t> </a:t>
            </a:r>
          </a:p>
          <a:p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মোহাম্মদ</a:t>
            </a:r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শফিকুল</a:t>
            </a:r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ইসলাম</a:t>
            </a:r>
            <a:endParaRPr lang="en-US" sz="37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  </a:t>
            </a:r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     </a:t>
            </a:r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সহকারী</a:t>
            </a:r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শিক্ষক</a:t>
            </a:r>
            <a:endParaRPr lang="en-US" sz="37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  </a:t>
            </a:r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বুধিরপাড়া</a:t>
            </a:r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3700" dirty="0" err="1" smtClean="0">
                <a:solidFill>
                  <a:srgbClr val="002060"/>
                </a:solidFill>
                <a:latin typeface="Book Antiqua" pitchFamily="18" charset="0"/>
              </a:rPr>
              <a:t>সঃপ্রাঃবিদ্যালয়</a:t>
            </a:r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।</a:t>
            </a:r>
          </a:p>
          <a:p>
            <a:r>
              <a:rPr lang="en-US" sz="2700" dirty="0" smtClean="0">
                <a:solidFill>
                  <a:srgbClr val="002060"/>
                </a:solidFill>
                <a:latin typeface="Book Antiqua" pitchFamily="18" charset="0"/>
              </a:rPr>
              <a:t>      </a:t>
            </a:r>
          </a:p>
          <a:p>
            <a:r>
              <a:rPr lang="en-US" sz="37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endParaRPr lang="en-US" sz="3700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30949" y="421842"/>
            <a:ext cx="3607370" cy="1231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perspectiveFron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rgbClr val="8C7C8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নির্মাণে</a:t>
            </a:r>
            <a:endParaRPr lang="en-US" sz="7200" b="1" dirty="0">
              <a:ln w="1905"/>
              <a:solidFill>
                <a:srgbClr val="8C7C8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458" name="AutoShape 2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AutoShape 6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4" name="AutoShape 8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6" name="AutoShape 10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8" name="AutoShape 12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0" name="AutoShape 14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2" name="AutoShape 16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4" name="AutoShape 18" descr="blob:https://web.whatsapp.com/28b4ed25-48f8-46c3-851d-ca844b070f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WhatsApp Image 2026-09-15 at 12.31.44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19" y="304800"/>
            <a:ext cx="4343400" cy="6248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4864372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friendship bangladeshi child"/>
          <p:cNvSpPr>
            <a:spLocks noChangeAspect="1" noChangeArrowheads="1"/>
          </p:cNvSpPr>
          <p:nvPr/>
        </p:nvSpPr>
        <p:spPr bwMode="auto">
          <a:xfrm>
            <a:off x="155190" y="-144462"/>
            <a:ext cx="304046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25" tIns="60862" rIns="121725" bIns="6086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44505" y="482600"/>
            <a:ext cx="5878222" cy="1231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perspective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66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66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পরিচিতি</a:t>
            </a:r>
            <a:r>
              <a:rPr lang="en-US" sz="7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72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319" y="2590800"/>
            <a:ext cx="11353800" cy="40932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4300" b="1" dirty="0" smtClean="0">
                <a:latin typeface="Nikosh" pitchFamily="2" charset="0"/>
                <a:cs typeface="Nikosh" pitchFamily="2" charset="0"/>
              </a:rPr>
              <a:t> শ্রেণিঃ তৃতীয়                                             বিষয়ঃ বাংলা</a:t>
            </a:r>
          </a:p>
          <a:p>
            <a:r>
              <a:rPr lang="en-US" sz="4300" b="1" dirty="0" smtClean="0">
                <a:latin typeface="Nikosh" pitchFamily="2" charset="0"/>
                <a:cs typeface="Nikosh" pitchFamily="2" charset="0"/>
              </a:rPr>
              <a:t>পাঠের শিরোনামঃ আমাদের উৎসব </a:t>
            </a:r>
          </a:p>
          <a:p>
            <a:r>
              <a:rPr lang="en-US" sz="4300" b="1" dirty="0" smtClean="0">
                <a:latin typeface="Nikosh" pitchFamily="2" charset="0"/>
                <a:cs typeface="Nikosh" pitchFamily="2" charset="0"/>
              </a:rPr>
              <a:t>পাঠ্যাংশঃ উৎসব মানে -----উৎসব দেখা যায়। </a:t>
            </a:r>
            <a:endParaRPr lang="en-US" sz="4300" b="1" dirty="0">
              <a:latin typeface="Nikosh" pitchFamily="2" charset="0"/>
              <a:cs typeface="Nikosh" pitchFamily="2" charset="0"/>
            </a:endParaRPr>
          </a:p>
          <a:p>
            <a:r>
              <a:rPr lang="en-US" sz="4300" b="1" dirty="0" smtClean="0">
                <a:latin typeface="Nikosh" pitchFamily="2" charset="0"/>
                <a:cs typeface="Nikosh" pitchFamily="2" charset="0"/>
              </a:rPr>
              <a:t> সময়ঃ ৪০ মিনিট  </a:t>
            </a:r>
          </a:p>
          <a:p>
            <a:r>
              <a:rPr lang="en-US" sz="4300" b="1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3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529369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friendship bangladeshi child"/>
          <p:cNvSpPr>
            <a:spLocks noChangeAspect="1" noChangeArrowheads="1"/>
          </p:cNvSpPr>
          <p:nvPr/>
        </p:nvSpPr>
        <p:spPr bwMode="auto">
          <a:xfrm>
            <a:off x="155190" y="-144462"/>
            <a:ext cx="304046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25" tIns="60862" rIns="121725" bIns="6086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0460" y="177800"/>
            <a:ext cx="5542675" cy="94384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5300" b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এই পাঠ শেষে শিক্ষার্থীরা  </a:t>
            </a:r>
            <a:endParaRPr lang="en-US" sz="5300" b="1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5395" y="1600200"/>
            <a:ext cx="11351049" cy="467800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725" tIns="60862" rIns="121725" bIns="60862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3700" dirty="0" smtClean="0">
                <a:latin typeface="Nikosh" pitchFamily="2" charset="0"/>
                <a:cs typeface="Nikosh" pitchFamily="2" charset="0"/>
              </a:rPr>
              <a:t> বাক্য ও শব্দে ব্যবহৃত ফলাযুক্ত যুক্তবর্ণের ধ্বনি শুনে শনাক্ত করতে পারবে ।</a:t>
            </a:r>
          </a:p>
          <a:p>
            <a:pPr algn="just">
              <a:buFont typeface="Arial" pitchFamily="34" charset="0"/>
              <a:buChar char="•"/>
            </a:pPr>
            <a:r>
              <a:rPr lang="en-US" sz="3700" dirty="0" smtClean="0">
                <a:latin typeface="Nikosh" pitchFamily="2" charset="0"/>
                <a:cs typeface="Nikosh" pitchFamily="2" charset="0"/>
              </a:rPr>
              <a:t> পাঠে ব্যবহৃত যুক্তবর্ণ ও ফলাযুক্ত শব্দে গঠিত বিভিন্ন ধরনের বাংলা বাক্য স্পষ্ট ও শুদ্ধভাবে বলতে পারবে ।</a:t>
            </a:r>
          </a:p>
          <a:p>
            <a:pPr algn="just">
              <a:buFont typeface="Arial" pitchFamily="34" charset="0"/>
              <a:buChar char="•"/>
            </a:pPr>
            <a:r>
              <a:rPr lang="en-US" sz="3700" dirty="0" smtClean="0">
                <a:latin typeface="Nikosh" pitchFamily="2" charset="0"/>
                <a:cs typeface="Nikosh" pitchFamily="2" charset="0"/>
              </a:rPr>
              <a:t> বাক্যে ও শব্দে ব্যবহৃত ফলাযুক্ত যুক্তবর্ণের ধ্বনি শনাক্ত করে পড়তে পারবে ।</a:t>
            </a:r>
          </a:p>
          <a:p>
            <a:pPr algn="just">
              <a:buFont typeface="Arial" pitchFamily="34" charset="0"/>
              <a:buChar char="•"/>
            </a:pPr>
            <a:r>
              <a:rPr lang="en-US" sz="3700" dirty="0" smtClean="0">
                <a:latin typeface="Nikosh" pitchFamily="2" charset="0"/>
                <a:cs typeface="Nikosh" pitchFamily="2" charset="0"/>
              </a:rPr>
              <a:t> যুক্তবর্ণ ভেঙে লিখতে পারবে ।</a:t>
            </a:r>
          </a:p>
          <a:p>
            <a:pPr algn="just">
              <a:buFont typeface="Arial" pitchFamily="34" charset="0"/>
              <a:buChar char="•"/>
            </a:pPr>
            <a:r>
              <a:rPr lang="en-US" sz="3700" dirty="0" smtClean="0">
                <a:latin typeface="Nikosh" pitchFamily="2" charset="0"/>
                <a:cs typeface="Nikosh" pitchFamily="2" charset="0"/>
              </a:rPr>
              <a:t>দাঁড়ি, কমা ও প্রশ্নবোধক, বিস্ময়সূচক বিরামচিহ্ন ব্যবহার করে বিভিন্ন ধরনের বাক্য লিখতে পারবে । </a:t>
            </a:r>
          </a:p>
          <a:p>
            <a:pPr algn="just">
              <a:buFont typeface="Arial" pitchFamily="34" charset="0"/>
              <a:buChar char="•"/>
            </a:pPr>
            <a:r>
              <a:rPr lang="en-US" sz="3700" dirty="0" smtClean="0">
                <a:latin typeface="Nikosh" pitchFamily="2" charset="0"/>
                <a:cs typeface="Nikosh" pitchFamily="2" charset="0"/>
              </a:rPr>
              <a:t>বর্ণনামূলক রচনা পড়ে বিষয়বস্তু সম্পর্কে বাক্য লিখতে পারবে। </a:t>
            </a:r>
            <a:endParaRPr lang="en-US" sz="37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864372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35" y="1981200"/>
            <a:ext cx="3699226" cy="1600200"/>
          </a:xfrm>
          <a:prstGeom prst="rect">
            <a:avLst/>
          </a:prstGeom>
        </p:spPr>
      </p:pic>
      <p:pic>
        <p:nvPicPr>
          <p:cNvPr id="3" name="Picture 2" descr="download (3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965" y="152401"/>
            <a:ext cx="3521866" cy="1724025"/>
          </a:xfrm>
          <a:prstGeom prst="rect">
            <a:avLst/>
          </a:prstGeom>
        </p:spPr>
      </p:pic>
      <p:pic>
        <p:nvPicPr>
          <p:cNvPr id="4" name="Picture 3" descr="download (2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313" y="2006600"/>
            <a:ext cx="3547203" cy="1600200"/>
          </a:xfrm>
          <a:prstGeom prst="rect">
            <a:avLst/>
          </a:prstGeom>
        </p:spPr>
      </p:pic>
      <p:pic>
        <p:nvPicPr>
          <p:cNvPr id="5" name="Picture 4" descr="images (13)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4965" y="3733800"/>
            <a:ext cx="3547203" cy="1600200"/>
          </a:xfrm>
          <a:prstGeom prst="rect">
            <a:avLst/>
          </a:prstGeom>
        </p:spPr>
      </p:pic>
      <p:pic>
        <p:nvPicPr>
          <p:cNvPr id="8" name="Picture 7" descr="images (12)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6186" y="152400"/>
            <a:ext cx="3610546" cy="1685925"/>
          </a:xfrm>
          <a:prstGeom prst="rect">
            <a:avLst/>
          </a:prstGeom>
        </p:spPr>
      </p:pic>
      <p:pic>
        <p:nvPicPr>
          <p:cNvPr id="9" name="Picture 8" descr="images (11)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837" y="3657601"/>
            <a:ext cx="3711894" cy="17335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32719" y="5411648"/>
            <a:ext cx="8411938" cy="144635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21725" tIns="60862" rIns="121725" bIns="60862" rtlCol="0">
            <a:spAutoFit/>
          </a:bodyPr>
          <a:lstStyle/>
          <a:p>
            <a:r>
              <a:rPr lang="en-US" sz="4300" dirty="0" smtClean="0">
                <a:latin typeface="Nikosh" pitchFamily="2" charset="0"/>
                <a:cs typeface="Nikosh" pitchFamily="2" charset="0"/>
              </a:rPr>
              <a:t>ছবিগুলো দেখ এবং চিন্তা কর এগুলো কিসের ছবি? </a:t>
            </a:r>
            <a:endParaRPr lang="en-US" sz="43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31021" y="1905000"/>
            <a:ext cx="6942320" cy="3816231"/>
          </a:xfrm>
          <a:prstGeom prst="rect">
            <a:avLst/>
          </a:prstGeom>
          <a:noFill/>
        </p:spPr>
        <p:txBody>
          <a:bodyPr wrap="square" lIns="121725" tIns="60862" rIns="121725" bIns="60862">
            <a:spAutoFit/>
          </a:bodyPr>
          <a:lstStyle/>
          <a:p>
            <a:pPr algn="ctr"/>
            <a:r>
              <a:rPr lang="en-US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আবেগ সৃষ্টি </a:t>
            </a:r>
          </a:p>
          <a:p>
            <a:pPr algn="ctr"/>
            <a:r>
              <a:rPr lang="en-US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ও </a:t>
            </a:r>
          </a:p>
          <a:p>
            <a:pPr algn="ctr"/>
            <a:r>
              <a:rPr lang="en-US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পাঠ ঘোষণা </a:t>
            </a:r>
            <a:endParaRPr lang="en-US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2719" y="5486400"/>
            <a:ext cx="9020030" cy="7797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21725" tIns="60862" rIns="121725" bIns="60862" rtlCol="0">
            <a:spAutoFit/>
          </a:bodyPr>
          <a:lstStyle/>
          <a:p>
            <a:r>
              <a:rPr lang="en-US" sz="4300" dirty="0" smtClean="0">
                <a:latin typeface="Nikosh" pitchFamily="2" charset="0"/>
                <a:cs typeface="Nikosh" pitchFamily="2" charset="0"/>
              </a:rPr>
              <a:t>এগুলো আমাদের বিভিন্ন উৎসবের ছবি।</a:t>
            </a:r>
            <a:endParaRPr lang="en-US" sz="43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1" grpId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756CB3E-782B-8D22-0A7F-01F3FE409C01}"/>
              </a:ext>
            </a:extLst>
          </p:cNvPr>
          <p:cNvSpPr/>
          <p:nvPr/>
        </p:nvSpPr>
        <p:spPr>
          <a:xfrm>
            <a:off x="1418881" y="5257801"/>
            <a:ext cx="7601149" cy="12192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r>
              <a:rPr lang="en-US" sz="6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উৎসব মানে আনন্দ-অনুষ্ঠান। </a:t>
            </a:r>
            <a:endParaRPr lang="en-US" sz="64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9" name="Picture 8" descr="anond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230" y="2819400"/>
            <a:ext cx="3597877" cy="2133600"/>
          </a:xfrm>
          <a:prstGeom prst="snip2Same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anonondo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058" y="177800"/>
            <a:ext cx="3559871" cy="2286000"/>
          </a:xfrm>
          <a:prstGeom prst="snip2Same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images (13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3057" y="2819400"/>
            <a:ext cx="3547203" cy="2133600"/>
          </a:xfrm>
          <a:prstGeom prst="snip2Same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images (11)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8236" y="177800"/>
            <a:ext cx="3509197" cy="2311400"/>
          </a:xfrm>
          <a:prstGeom prst="snip2Same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18881" y="5359401"/>
            <a:ext cx="9932168" cy="102592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5900" dirty="0" smtClean="0">
                <a:latin typeface="Nikosh" pitchFamily="2" charset="0"/>
                <a:cs typeface="Nikosh" pitchFamily="2" charset="0"/>
              </a:rPr>
              <a:t>উৎসব পালন করা হয় জাঁকজমকের সাথে। </a:t>
            </a:r>
            <a:endParaRPr lang="en-US" sz="59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159668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75" y="177800"/>
            <a:ext cx="3550066" cy="254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download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893" y="177800"/>
            <a:ext cx="3435186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download (3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341" y="177801"/>
            <a:ext cx="3572580" cy="25399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download (2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7892" y="2675194"/>
            <a:ext cx="3344505" cy="2582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images (13)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0689" y="2819400"/>
            <a:ext cx="3513420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marm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3487" y="2819400"/>
            <a:ext cx="3468616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216184" y="5562600"/>
            <a:ext cx="9526773" cy="943848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5300" dirty="0" smtClean="0">
                <a:latin typeface="Nikosh" pitchFamily="2" charset="0"/>
                <a:cs typeface="Nikosh" pitchFamily="2" charset="0"/>
              </a:rPr>
              <a:t>প্রত্যেক জাতির নিজেদের কিছু উৎসব আছে। </a:t>
            </a:r>
            <a:endParaRPr lang="en-US" sz="53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ohId dib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95" y="685800"/>
            <a:ext cx="5337727" cy="3454400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জাতীয় দিবস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948" y="685800"/>
            <a:ext cx="5384147" cy="3454400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7" name="Straight Connector 6"/>
          <p:cNvCxnSpPr/>
          <p:nvPr/>
        </p:nvCxnSpPr>
        <p:spPr>
          <a:xfrm rot="5400000">
            <a:off x="4202626" y="2462744"/>
            <a:ext cx="3556000" cy="2112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18881" y="4546601"/>
            <a:ext cx="9121379" cy="1764585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5300" dirty="0" smtClean="0">
                <a:latin typeface="Nikosh" pitchFamily="2" charset="0"/>
                <a:cs typeface="Nikosh" pitchFamily="2" charset="0"/>
              </a:rPr>
              <a:t>কোনো কোনো উৎসব দেশকে ভালোবেসে পালন করা হয়। </a:t>
            </a:r>
            <a:endParaRPr lang="en-US" sz="53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onond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689" y="177800"/>
            <a:ext cx="3523323" cy="284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birthday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241" y="1193800"/>
            <a:ext cx="3648551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holu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92" y="990600"/>
            <a:ext cx="3783683" cy="284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925624" y="4241800"/>
            <a:ext cx="8918681" cy="209288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6400" dirty="0" smtClean="0">
                <a:latin typeface="Nikosh" pitchFamily="2" charset="0"/>
                <a:cs typeface="Nikosh" pitchFamily="2" charset="0"/>
              </a:rPr>
              <a:t>কোনো কোনো উৎসব পরিবারের লোকজন পালন করে। </a:t>
            </a:r>
            <a:endParaRPr lang="en-US" sz="6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ownload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690" y="279400"/>
            <a:ext cx="3435186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download 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35" y="1600201"/>
            <a:ext cx="3572580" cy="25399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download (2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195" y="1905001"/>
            <a:ext cx="3344505" cy="2582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418881" y="4546601"/>
            <a:ext cx="9526773" cy="1764585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5300" dirty="0" smtClean="0">
                <a:latin typeface="Nikosh" pitchFamily="2" charset="0"/>
                <a:cs typeface="Nikosh" pitchFamily="2" charset="0"/>
              </a:rPr>
              <a:t>কিছু উৎসব বিশেষ বিশেষ ধর্মের মানুষ পালন করে।  </a:t>
            </a:r>
            <a:endParaRPr lang="en-US" sz="53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wearing traditional clothing&#10;&#10;Description automatically generated">
            <a:extLst>
              <a:ext uri="{FF2B5EF4-FFF2-40B4-BE49-F238E27FC236}">
                <a16:creationId xmlns:a16="http://schemas.microsoft.com/office/drawing/2014/main" xmlns="" id="{EE4AC693-5FF5-79DE-F8E9-55A925C30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2" y="584201"/>
            <a:ext cx="3344505" cy="3931095"/>
          </a:xfrm>
          <a:prstGeom prst="snip1Rect">
            <a:avLst/>
          </a:prstGeom>
          <a:ln w="88900" cap="sq">
            <a:solidFill>
              <a:srgbClr val="0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68D7FC-2C52-49B1-B383-5C5A303B3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44" y="762000"/>
            <a:ext cx="3460635" cy="3784600"/>
          </a:xfrm>
          <a:prstGeom prst="snip1Rect">
            <a:avLst/>
          </a:prstGeom>
          <a:noFill/>
          <a:ln w="889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images (13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728" y="787401"/>
            <a:ext cx="3513018" cy="3770260"/>
          </a:xfrm>
          <a:prstGeom prst="snip1Rect">
            <a:avLst/>
          </a:prstGeom>
          <a:ln w="762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722927" y="4814016"/>
            <a:ext cx="9020030" cy="176458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5300" dirty="0" smtClean="0">
                <a:latin typeface="Nikosh" pitchFamily="2" charset="0"/>
                <a:cs typeface="Nikosh" pitchFamily="2" charset="0"/>
              </a:rPr>
              <a:t>আবার অঞ্চলভেদেও নানা রকম উৎসব দেখা যায়। </a:t>
            </a:r>
            <a:endParaRPr lang="en-US" sz="53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58F828E-5D4D-427A-BB72-83C303FDD161}"/>
              </a:ext>
            </a:extLst>
          </p:cNvPr>
          <p:cNvSpPr txBox="1"/>
          <p:nvPr/>
        </p:nvSpPr>
        <p:spPr>
          <a:xfrm>
            <a:off x="1526224" y="576775"/>
            <a:ext cx="9469430" cy="94384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5300" dirty="0" err="1">
                <a:latin typeface="Nikosh" pitchFamily="2" charset="0"/>
                <a:cs typeface="Nikosh" pitchFamily="2" charset="0"/>
              </a:rPr>
              <a:t>নতুন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300" dirty="0" err="1">
                <a:latin typeface="Nikosh" pitchFamily="2" charset="0"/>
                <a:cs typeface="Nikosh" pitchFamily="2" charset="0"/>
              </a:rPr>
              <a:t>শব্দ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 খ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ু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ঁ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জ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ে 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ব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ে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র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 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ক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র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ি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 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ও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300" dirty="0" err="1">
                <a:latin typeface="Nikosh" pitchFamily="2" charset="0"/>
                <a:cs typeface="Nikosh" pitchFamily="2" charset="0"/>
              </a:rPr>
              <a:t>অর</a:t>
            </a:r>
            <a:r>
              <a:rPr lang="as-IN" sz="5300" dirty="0">
                <a:latin typeface="Nikosh" pitchFamily="2" charset="0"/>
                <a:cs typeface="Nikosh" pitchFamily="2" charset="0"/>
              </a:rPr>
              <a:t>্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থ </a:t>
            </a:r>
            <a:r>
              <a:rPr lang="en-US" sz="5300" dirty="0" err="1">
                <a:latin typeface="Nikosh" pitchFamily="2" charset="0"/>
                <a:cs typeface="Nikosh" pitchFamily="2" charset="0"/>
              </a:rPr>
              <a:t>জেনে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300" dirty="0" err="1">
                <a:latin typeface="Nikosh" pitchFamily="2" charset="0"/>
                <a:cs typeface="Nikosh" pitchFamily="2" charset="0"/>
              </a:rPr>
              <a:t>নিই</a:t>
            </a:r>
            <a:r>
              <a:rPr lang="en-US" sz="5300" dirty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87E2F10-052A-46ED-AEEB-4243310D7337}"/>
              </a:ext>
            </a:extLst>
          </p:cNvPr>
          <p:cNvSpPr/>
          <p:nvPr/>
        </p:nvSpPr>
        <p:spPr>
          <a:xfrm>
            <a:off x="1152818" y="4662557"/>
            <a:ext cx="2799779" cy="6968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E197695-2A11-4209-876D-DA8A7E323F8B}"/>
              </a:ext>
            </a:extLst>
          </p:cNvPr>
          <p:cNvSpPr txBox="1"/>
          <p:nvPr/>
        </p:nvSpPr>
        <p:spPr>
          <a:xfrm>
            <a:off x="971486" y="2770426"/>
            <a:ext cx="3082461" cy="861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66BA8A3-5BAC-446B-8F5A-567C30C4ABE9}"/>
              </a:ext>
            </a:extLst>
          </p:cNvPr>
          <p:cNvSpPr txBox="1"/>
          <p:nvPr/>
        </p:nvSpPr>
        <p:spPr>
          <a:xfrm>
            <a:off x="8411938" y="2872026"/>
            <a:ext cx="2722419" cy="8615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20B54B-CA05-4C89-8ADF-A4BE6143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7433" y="4343400"/>
            <a:ext cx="2455762" cy="142240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="" xmlns:a16="http://schemas.microsoft.com/office/drawing/2014/main" id="{24865FD6-3F84-4806-85AE-C09ADB6CB8FC}"/>
              </a:ext>
            </a:extLst>
          </p:cNvPr>
          <p:cNvSpPr/>
          <p:nvPr/>
        </p:nvSpPr>
        <p:spPr>
          <a:xfrm>
            <a:off x="4256643" y="3022600"/>
            <a:ext cx="608092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="" xmlns:a16="http://schemas.microsoft.com/office/drawing/2014/main" id="{D61BA72E-8B15-4BF7-9FF2-ACA25A82AB16}"/>
              </a:ext>
            </a:extLst>
          </p:cNvPr>
          <p:cNvSpPr/>
          <p:nvPr/>
        </p:nvSpPr>
        <p:spPr>
          <a:xfrm>
            <a:off x="4155296" y="4773168"/>
            <a:ext cx="603733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="" xmlns:a16="http://schemas.microsoft.com/office/drawing/2014/main" id="{56FD5D03-CC54-42C2-A1B1-EA2A2447AAED}"/>
              </a:ext>
            </a:extLst>
          </p:cNvPr>
          <p:cNvSpPr/>
          <p:nvPr/>
        </p:nvSpPr>
        <p:spPr>
          <a:xfrm>
            <a:off x="7702497" y="3045968"/>
            <a:ext cx="608092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="" xmlns:a16="http://schemas.microsoft.com/office/drawing/2014/main" id="{6B668956-A8F1-4884-BE8C-CF25D60953DA}"/>
              </a:ext>
            </a:extLst>
          </p:cNvPr>
          <p:cNvSpPr/>
          <p:nvPr/>
        </p:nvSpPr>
        <p:spPr>
          <a:xfrm>
            <a:off x="7702497" y="4851400"/>
            <a:ext cx="55100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pic>
        <p:nvPicPr>
          <p:cNvPr id="20" name="Picture 19" descr="holu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7432" y="2514600"/>
            <a:ext cx="2432368" cy="137160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8411938" y="4648201"/>
            <a:ext cx="2132477" cy="86177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none" lIns="121725" tIns="60862" rIns="121725" bIns="60862">
            <a:spAutoFit/>
          </a:bodyPr>
          <a:lstStyle/>
          <a:p>
            <a:pPr algn="ctr"/>
            <a:r>
              <a:rPr lang="en-US" sz="4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এলাকা </a:t>
            </a:r>
            <a:endParaRPr lang="en-US" sz="48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091808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5" grpId="0" animBg="1"/>
      <p:bldP spid="14" grpId="0" animBg="1"/>
      <p:bldP spid="16" grpId="0" animBg="1"/>
      <p:bldP spid="17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D117063-E225-96C2-5317-8B3BB3331208}"/>
              </a:ext>
            </a:extLst>
          </p:cNvPr>
          <p:cNvSpPr/>
          <p:nvPr/>
        </p:nvSpPr>
        <p:spPr>
          <a:xfrm>
            <a:off x="810789" y="2590800"/>
            <a:ext cx="2026973" cy="838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পার্বত্য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C83C78-E376-94F5-72B3-426E7103B52F}"/>
              </a:ext>
            </a:extLst>
          </p:cNvPr>
          <p:cNvSpPr/>
          <p:nvPr/>
        </p:nvSpPr>
        <p:spPr>
          <a:xfrm>
            <a:off x="3946423" y="2590800"/>
            <a:ext cx="918313" cy="838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র্ব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CE077C9-173B-703C-A94D-22E5F977C906}"/>
              </a:ext>
            </a:extLst>
          </p:cNvPr>
          <p:cNvSpPr/>
          <p:nvPr/>
        </p:nvSpPr>
        <p:spPr>
          <a:xfrm>
            <a:off x="6162706" y="2616200"/>
            <a:ext cx="1134397" cy="812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="" xmlns:a16="http://schemas.microsoft.com/office/drawing/2014/main" id="{203DB330-DD3C-7B09-E73A-DF5CE97CDB61}"/>
              </a:ext>
            </a:extLst>
          </p:cNvPr>
          <p:cNvSpPr/>
          <p:nvPr/>
        </p:nvSpPr>
        <p:spPr>
          <a:xfrm>
            <a:off x="3039108" y="2846224"/>
            <a:ext cx="710792" cy="37957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112CB6B6-B342-AE89-FDAC-16008CB068DA}"/>
              </a:ext>
            </a:extLst>
          </p:cNvPr>
          <p:cNvSpPr/>
          <p:nvPr/>
        </p:nvSpPr>
        <p:spPr>
          <a:xfrm>
            <a:off x="709441" y="3962400"/>
            <a:ext cx="2026973" cy="787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E2C0DF73-89BE-5E7D-0990-F3278E3A7D38}"/>
              </a:ext>
            </a:extLst>
          </p:cNvPr>
          <p:cNvSpPr/>
          <p:nvPr/>
        </p:nvSpPr>
        <p:spPr>
          <a:xfrm>
            <a:off x="3851251" y="4064000"/>
            <a:ext cx="1013485" cy="787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ঞ্চ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6B35F662-9D30-CF0D-E5BF-134ECF458580}"/>
              </a:ext>
            </a:extLst>
          </p:cNvPr>
          <p:cNvSpPr/>
          <p:nvPr/>
        </p:nvSpPr>
        <p:spPr>
          <a:xfrm>
            <a:off x="6182268" y="4064000"/>
            <a:ext cx="1176712" cy="787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89890CDA-D277-DB6C-FE81-20C0444BE0D6}"/>
              </a:ext>
            </a:extLst>
          </p:cNvPr>
          <p:cNvSpPr/>
          <p:nvPr/>
        </p:nvSpPr>
        <p:spPr>
          <a:xfrm>
            <a:off x="7702498" y="4064000"/>
            <a:ext cx="1104683" cy="787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53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="" xmlns:a16="http://schemas.microsoft.com/office/drawing/2014/main" id="{CE391F88-FD80-9DEF-8398-59CFEA1963A8}"/>
              </a:ext>
            </a:extLst>
          </p:cNvPr>
          <p:cNvSpPr/>
          <p:nvPr/>
        </p:nvSpPr>
        <p:spPr>
          <a:xfrm>
            <a:off x="3014191" y="4191001"/>
            <a:ext cx="735710" cy="37351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592C0B4F-CC83-3E1E-D154-123C7BE78CF9}"/>
              </a:ext>
            </a:extLst>
          </p:cNvPr>
          <p:cNvSpPr/>
          <p:nvPr/>
        </p:nvSpPr>
        <p:spPr>
          <a:xfrm>
            <a:off x="810789" y="1092200"/>
            <a:ext cx="10236214" cy="1119363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76200" contourW="12700">
            <a:extrusionClr>
              <a:schemeClr val="accent6">
                <a:lumMod val="40000"/>
                <a:lumOff val="60000"/>
              </a:schemeClr>
            </a:extrusionClr>
            <a:contourClr>
              <a:schemeClr val="accent5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3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 বর্ণ ভেঙ্গে </a:t>
            </a:r>
            <a:r>
              <a:rPr lang="en-US" sz="43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লিখি </a:t>
            </a:r>
            <a:r>
              <a:rPr lang="en-US" sz="43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শব্দ তৈরি করি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78C43ED-B074-4909-86A6-E92101F4501B}"/>
              </a:ext>
            </a:extLst>
          </p:cNvPr>
          <p:cNvSpPr txBox="1"/>
          <p:nvPr/>
        </p:nvSpPr>
        <p:spPr>
          <a:xfrm>
            <a:off x="810789" y="5257801"/>
            <a:ext cx="1824276" cy="8615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207875C2-DB1B-4A52-A2FD-208C684E92A6}"/>
              </a:ext>
            </a:extLst>
          </p:cNvPr>
          <p:cNvSpPr/>
          <p:nvPr/>
        </p:nvSpPr>
        <p:spPr>
          <a:xfrm>
            <a:off x="7682935" y="2616201"/>
            <a:ext cx="1134397" cy="81279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="" xmlns:a16="http://schemas.microsoft.com/office/drawing/2014/main" id="{13BD9BBA-C746-46A5-9E8B-F02857403B49}"/>
              </a:ext>
            </a:extLst>
          </p:cNvPr>
          <p:cNvSpPr/>
          <p:nvPr/>
        </p:nvSpPr>
        <p:spPr>
          <a:xfrm>
            <a:off x="2912842" y="5664201"/>
            <a:ext cx="735710" cy="37351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="" xmlns:a16="http://schemas.microsoft.com/office/drawing/2014/main" id="{96DE8551-FFE3-45DD-A89C-002E6805A961}"/>
              </a:ext>
            </a:extLst>
          </p:cNvPr>
          <p:cNvSpPr/>
          <p:nvPr/>
        </p:nvSpPr>
        <p:spPr>
          <a:xfrm>
            <a:off x="3889822" y="5461000"/>
            <a:ext cx="1076263" cy="787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ন্ন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="" xmlns:a16="http://schemas.microsoft.com/office/drawing/2014/main" id="{D4897585-B7B2-4331-B079-8C3F9BD53E83}"/>
              </a:ext>
            </a:extLst>
          </p:cNvPr>
          <p:cNvSpPr/>
          <p:nvPr/>
        </p:nvSpPr>
        <p:spPr>
          <a:xfrm>
            <a:off x="5167430" y="4268624"/>
            <a:ext cx="710792" cy="37957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="" xmlns:a16="http://schemas.microsoft.com/office/drawing/2014/main" id="{D83291F8-B7E5-48E1-97DC-912488200E7C}"/>
              </a:ext>
            </a:extLst>
          </p:cNvPr>
          <p:cNvSpPr/>
          <p:nvPr/>
        </p:nvSpPr>
        <p:spPr>
          <a:xfrm>
            <a:off x="5168781" y="5664200"/>
            <a:ext cx="710792" cy="37957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="" xmlns:a16="http://schemas.microsoft.com/office/drawing/2014/main" id="{A139BB31-8B65-4D47-BE26-28685F8B95F7}"/>
              </a:ext>
            </a:extLst>
          </p:cNvPr>
          <p:cNvSpPr/>
          <p:nvPr/>
        </p:nvSpPr>
        <p:spPr>
          <a:xfrm>
            <a:off x="6221740" y="5359400"/>
            <a:ext cx="1176712" cy="863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="" xmlns:a16="http://schemas.microsoft.com/office/drawing/2014/main" id="{54F77E4E-4B91-4B32-B526-1ED28F5BF7F9}"/>
              </a:ext>
            </a:extLst>
          </p:cNvPr>
          <p:cNvSpPr/>
          <p:nvPr/>
        </p:nvSpPr>
        <p:spPr>
          <a:xfrm>
            <a:off x="7702498" y="5359400"/>
            <a:ext cx="1104683" cy="863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53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3F684DA4-1FB3-4B74-9DA2-273CD346743B}"/>
              </a:ext>
            </a:extLst>
          </p:cNvPr>
          <p:cNvSpPr txBox="1"/>
          <p:nvPr/>
        </p:nvSpPr>
        <p:spPr>
          <a:xfrm>
            <a:off x="9324076" y="2616201"/>
            <a:ext cx="1925624" cy="861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্ব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9ED56158-B7DC-483B-AD71-2F6CAFE70D4E}"/>
              </a:ext>
            </a:extLst>
          </p:cNvPr>
          <p:cNvSpPr txBox="1"/>
          <p:nvPr/>
        </p:nvSpPr>
        <p:spPr>
          <a:xfrm>
            <a:off x="9324076" y="3962401"/>
            <a:ext cx="2004219" cy="861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পঞ্চম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DF1FF7C-8234-4A4D-81E4-0983286AFC13}"/>
              </a:ext>
            </a:extLst>
          </p:cNvPr>
          <p:cNvSpPr txBox="1"/>
          <p:nvPr/>
        </p:nvSpPr>
        <p:spPr>
          <a:xfrm>
            <a:off x="9370457" y="5359401"/>
            <a:ext cx="1879243" cy="861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Arrow: Right 9">
            <a:extLst>
              <a:ext uri="{FF2B5EF4-FFF2-40B4-BE49-F238E27FC236}">
                <a16:creationId xmlns="" xmlns:a16="http://schemas.microsoft.com/office/drawing/2014/main" id="{203DB330-DD3C-7B09-E73A-DF5CE97CDB61}"/>
              </a:ext>
            </a:extLst>
          </p:cNvPr>
          <p:cNvSpPr/>
          <p:nvPr/>
        </p:nvSpPr>
        <p:spPr>
          <a:xfrm>
            <a:off x="5167430" y="2846224"/>
            <a:ext cx="710792" cy="37957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08092" y="177801"/>
            <a:ext cx="3855172" cy="7797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lIns="121725" tIns="60862" rIns="121725" bIns="60862">
            <a:spAutoFit/>
          </a:bodyPr>
          <a:lstStyle/>
          <a:p>
            <a:pPr algn="ctr"/>
            <a:r>
              <a:rPr lang="en-US" sz="43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জোড়ায় কাজ </a:t>
            </a:r>
            <a:endParaRPr lang="en-US" sz="43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2310108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60B1A30-25E4-2DE6-B093-97C383095676}"/>
              </a:ext>
            </a:extLst>
          </p:cNvPr>
          <p:cNvSpPr/>
          <p:nvPr/>
        </p:nvSpPr>
        <p:spPr>
          <a:xfrm>
            <a:off x="3040459" y="279400"/>
            <a:ext cx="6182268" cy="105481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bevelT w="165100" prst="coolSlant"/>
            <a:extrusionClr>
              <a:schemeClr val="accent6">
                <a:lumMod val="60000"/>
                <a:lumOff val="40000"/>
              </a:schemeClr>
            </a:extrusionClr>
            <a:contourClr>
              <a:schemeClr val="accent6">
                <a:lumMod val="60000"/>
                <a:lumOff val="40000"/>
              </a:schemeClr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7200" b="1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7200" b="1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b="1" dirty="0">
              <a:solidFill>
                <a:schemeClr val="bg2">
                  <a:lumMod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3FFA2A2-D8F8-449A-9688-D9D47C1A4A6C}"/>
              </a:ext>
            </a:extLst>
          </p:cNvPr>
          <p:cNvSpPr/>
          <p:nvPr/>
        </p:nvSpPr>
        <p:spPr>
          <a:xfrm>
            <a:off x="1216184" y="1498601"/>
            <a:ext cx="9526773" cy="3754676"/>
          </a:xfrm>
          <a:prstGeom prst="rect">
            <a:avLst/>
          </a:prstGeom>
          <a:gradFill>
            <a:gsLst>
              <a:gs pos="40000">
                <a:srgbClr val="5E9EFF">
                  <a:alpha val="54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txBody>
          <a:bodyPr wrap="square" lIns="121725" tIns="60862" rIns="121725" bIns="60862">
            <a:spAutoFit/>
          </a:bodyPr>
          <a:lstStyle/>
          <a:p>
            <a:r>
              <a:rPr lang="en-US" sz="5900" dirty="0" err="1">
                <a:latin typeface="Nikosh" pitchFamily="2" charset="0"/>
                <a:cs typeface="Nikosh" pitchFamily="2" charset="0"/>
              </a:rPr>
              <a:t>শিক্ষার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্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থীদে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র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দলে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ভাগ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করে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প্রশ্নটির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উত্তর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লিখতে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বলব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।।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প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্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র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য়োজনে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সহায়তা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করব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।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একদলের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উপস্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থ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া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প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নের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মা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ধ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্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য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ম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অ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ন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্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য </a:t>
            </a:r>
            <a:r>
              <a:rPr lang="as-IN" sz="5900" dirty="0">
                <a:latin typeface="Nikosh" pitchFamily="2" charset="0"/>
                <a:cs typeface="Nikosh" pitchFamily="2" charset="0"/>
              </a:rPr>
              <a:t>দ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লগুলোকে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মিলিয়ে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নিতে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5900" dirty="0" err="1">
                <a:latin typeface="Nikosh" pitchFamily="2" charset="0"/>
                <a:cs typeface="Nikosh" pitchFamily="2" charset="0"/>
              </a:rPr>
              <a:t>বলব</a:t>
            </a:r>
            <a:r>
              <a:rPr lang="en-US" sz="5900" dirty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092" y="1498601"/>
            <a:ext cx="10945654" cy="42009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1">
                <a:lumMod val="75000"/>
              </a:schemeClr>
            </a:solidFill>
          </a:ln>
          <a:scene3d>
            <a:camera prst="perspectiveFront"/>
            <a:lightRig rig="threePt" dir="t"/>
          </a:scene3d>
        </p:spPr>
        <p:txBody>
          <a:bodyPr wrap="square" lIns="121725" tIns="60862" rIns="121725" bIns="6086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5300" dirty="0" smtClean="0">
                <a:latin typeface="Nikosh" pitchFamily="2" charset="0"/>
                <a:cs typeface="Nikosh" pitchFamily="2" charset="0"/>
              </a:rPr>
              <a:t>উৎসব মানে কী? </a:t>
            </a:r>
          </a:p>
          <a:p>
            <a:pPr>
              <a:buFont typeface="Arial" pitchFamily="34" charset="0"/>
              <a:buChar char="•"/>
            </a:pPr>
            <a:r>
              <a:rPr lang="en-US" sz="5300" dirty="0" smtClean="0">
                <a:latin typeface="Nikosh" pitchFamily="2" charset="0"/>
                <a:cs typeface="Nikosh" pitchFamily="2" charset="0"/>
              </a:rPr>
              <a:t>উৎসব কীভাবে পালন করা হয়? </a:t>
            </a:r>
          </a:p>
          <a:p>
            <a:pPr>
              <a:buFont typeface="Arial" pitchFamily="34" charset="0"/>
              <a:buChar char="•"/>
            </a:pPr>
            <a:r>
              <a:rPr lang="en-US" sz="5300" dirty="0" smtClean="0">
                <a:latin typeface="Nikosh" pitchFamily="2" charset="0"/>
                <a:cs typeface="Nikosh" pitchFamily="2" charset="0"/>
              </a:rPr>
              <a:t>দেশকে ভালোবেসে কোন কোন উৎসব পালন করা হয়?</a:t>
            </a:r>
          </a:p>
          <a:p>
            <a:pPr>
              <a:buFont typeface="Arial" pitchFamily="34" charset="0"/>
              <a:buChar char="•"/>
            </a:pPr>
            <a:r>
              <a:rPr lang="en-US" sz="5300" dirty="0" smtClean="0">
                <a:latin typeface="Nikosh" pitchFamily="2" charset="0"/>
                <a:cs typeface="Nikosh" pitchFamily="2" charset="0"/>
              </a:rPr>
              <a:t>আমরা কেন উৎসব পালন করি?  </a:t>
            </a:r>
            <a:endParaRPr lang="en-US" sz="53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9571633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36414" y="824173"/>
            <a:ext cx="7192728" cy="138562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rtlCol="0" anchor="ctr"/>
          <a:lstStyle/>
          <a:p>
            <a:pPr algn="ctr"/>
            <a:r>
              <a:rPr lang="en-US" sz="8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8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4173" y="3063320"/>
            <a:ext cx="9557027" cy="209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21725" tIns="60862" rIns="121725" bIns="60862" rtlCol="0">
            <a:spAutoFit/>
          </a:bodyPr>
          <a:lstStyle/>
          <a:p>
            <a:r>
              <a:rPr lang="en-US" sz="6400" b="1" dirty="0" smtClean="0">
                <a:latin typeface="Nikosh" pitchFamily="2" charset="0"/>
                <a:cs typeface="Nikosh" pitchFamily="2" charset="0"/>
              </a:rPr>
              <a:t>আমরা কী কী উৎসব পালন করি সে সম্পর্কে ৫টি বাক্য লিখে নিয়ে আসবে। </a:t>
            </a:r>
            <a:endParaRPr lang="en-US" sz="6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25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515520">
            <a:off x="3199048" y="65522"/>
            <a:ext cx="1861257" cy="181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743" y="889001"/>
            <a:ext cx="1925624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2370" y="685801"/>
            <a:ext cx="1520228" cy="136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53407">
            <a:off x="8221567" y="1022974"/>
            <a:ext cx="2523162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1480" y="889001"/>
            <a:ext cx="2128322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053946" y="2717801"/>
            <a:ext cx="8006543" cy="2657137"/>
          </a:xfrm>
          <a:prstGeom prst="rect">
            <a:avLst/>
          </a:prstGeom>
          <a:noFill/>
        </p:spPr>
        <p:txBody>
          <a:bodyPr wrap="square" lIns="91294" tIns="45647" rIns="91294" bIns="45647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16600" b="1" dirty="0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b="1" dirty="0">
              <a:ln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5624" y="381001"/>
            <a:ext cx="2026973" cy="151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548492">
            <a:off x="5867770" y="1519387"/>
            <a:ext cx="2224984" cy="181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743" y="787400"/>
            <a:ext cx="2128322" cy="154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816718">
            <a:off x="7219426" y="2067107"/>
            <a:ext cx="2063243" cy="181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39765">
            <a:off x="253629" y="889173"/>
            <a:ext cx="1856286" cy="146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974637">
            <a:off x="4696512" y="1043697"/>
            <a:ext cx="2043355" cy="181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56644" y="5257801"/>
            <a:ext cx="7702497" cy="1077217"/>
          </a:xfrm>
          <a:prstGeom prst="rect">
            <a:avLst/>
          </a:prstGeom>
          <a:noFill/>
        </p:spPr>
        <p:txBody>
          <a:bodyPr wrap="square" lIns="91294" tIns="45647" rIns="91294" bIns="45647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400" b="1" dirty="0" smtClean="0">
                <a:ln/>
                <a:solidFill>
                  <a:srgbClr val="129E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IN" sz="6400" b="1" dirty="0">
              <a:ln/>
              <a:solidFill>
                <a:srgbClr val="129E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 descr="flower2-removebg-preview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802576"/>
            <a:ext cx="4662038" cy="50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7504070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" grpId="0"/>
    </p:bldLst>
  </p:timing>
</p:sld>
</file>

<file path=ppt/theme/theme1.xml><?xml version="1.0" encoding="utf-8"?>
<a:theme xmlns:a="http://schemas.openxmlformats.org/drawingml/2006/main" name="bangla_cl3_amader gra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আমাদের উৎসব</Template>
  <TotalTime>269</TotalTime>
  <Words>359</Words>
  <Application>Microsoft Office PowerPoint</Application>
  <PresentationFormat>Custom</PresentationFormat>
  <Paragraphs>70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bangla_cl3_amader gram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WALTON</dc:creator>
  <cp:lastModifiedBy>safiqul6479@gmail.com</cp:lastModifiedBy>
  <cp:revision>40</cp:revision>
  <dcterms:created xsi:type="dcterms:W3CDTF">2025-07-29T03:01:56Z</dcterms:created>
  <dcterms:modified xsi:type="dcterms:W3CDTF">2026-09-17T08:10:39Z</dcterms:modified>
</cp:coreProperties>
</file>