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28"/>
  </p:notesMasterIdLst>
  <p:sldIdLst>
    <p:sldId id="312" r:id="rId3"/>
    <p:sldId id="281" r:id="rId4"/>
    <p:sldId id="292" r:id="rId5"/>
    <p:sldId id="293" r:id="rId6"/>
    <p:sldId id="315" r:id="rId7"/>
    <p:sldId id="295" r:id="rId8"/>
    <p:sldId id="297" r:id="rId9"/>
    <p:sldId id="316" r:id="rId10"/>
    <p:sldId id="325" r:id="rId11"/>
    <p:sldId id="318" r:id="rId12"/>
    <p:sldId id="319" r:id="rId13"/>
    <p:sldId id="328" r:id="rId14"/>
    <p:sldId id="329" r:id="rId15"/>
    <p:sldId id="320" r:id="rId16"/>
    <p:sldId id="321" r:id="rId17"/>
    <p:sldId id="322" r:id="rId18"/>
    <p:sldId id="323" r:id="rId19"/>
    <p:sldId id="326" r:id="rId20"/>
    <p:sldId id="327" r:id="rId21"/>
    <p:sldId id="330" r:id="rId22"/>
    <p:sldId id="331" r:id="rId23"/>
    <p:sldId id="299" r:id="rId24"/>
    <p:sldId id="300" r:id="rId25"/>
    <p:sldId id="301" r:id="rId26"/>
    <p:sldId id="33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:p15="http://schemas.microsoft.com/office/powerpoint/2012/main" xmlns="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3B8547"/>
    <a:srgbClr val="FFFF99"/>
    <a:srgbClr val="FFFF66"/>
    <a:srgbClr val="32823F"/>
    <a:srgbClr val="3D734F"/>
    <a:srgbClr val="A3619B"/>
    <a:srgbClr val="3B7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11" Type="http://schemas.openxmlformats.org/officeDocument/2006/relationships/image" Target="../media/image25.png"/><Relationship Id="rId5" Type="http://schemas.openxmlformats.org/officeDocument/2006/relationships/image" Target="../media/image20.jpe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58D44E42-C462-4105-BC86-FE75B4E3C4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croll: Vertical 7">
            <a:extLst>
              <a:ext uri="{FF2B5EF4-FFF2-40B4-BE49-F238E27FC236}">
                <a16:creationId xmlns:a16="http://schemas.microsoft.com/office/drawing/2014/main" xmlns="" id="{BDD096C4-EA0B-4A0B-A270-A33E3861416F}"/>
              </a:ext>
            </a:extLst>
          </p:cNvPr>
          <p:cNvSpPr/>
          <p:nvPr/>
        </p:nvSpPr>
        <p:spPr>
          <a:xfrm>
            <a:off x="6676704" y="1838158"/>
            <a:ext cx="5006336" cy="3181684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0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4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3AA5FCD-E282-462D-9F67-474D8F260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7" y="0"/>
            <a:ext cx="4973214" cy="47820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1912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881415" cy="86177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>
              <a:solidFill>
                <a:srgbClr val="FFFF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2129" y="1494693"/>
            <a:ext cx="5384799" cy="404446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6" y="1494693"/>
            <a:ext cx="433929" cy="404446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62" y="1494694"/>
            <a:ext cx="3516372" cy="4044462"/>
          </a:xfrm>
        </p:spPr>
      </p:pic>
    </p:spTree>
    <p:extLst>
      <p:ext uri="{BB962C8B-B14F-4D97-AF65-F5344CB8AC3E}">
        <p14:creationId xmlns:p14="http://schemas.microsoft.com/office/powerpoint/2010/main" val="125458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="" xmlns:a16="http://schemas.microsoft.com/office/drawing/2014/main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তারিখঃ১৭/০৯/২৬খ্রি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96145" y="152400"/>
            <a:ext cx="3796146" cy="67887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পাঠ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পরিচিতি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262644" y="275110"/>
            <a:ext cx="4983283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পূর্বের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জ্ঞান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r>
              <a:rPr lang="en-US" sz="3600" b="1" dirty="0" err="1" smtClean="0">
                <a:solidFill>
                  <a:srgbClr val="FFFF00"/>
                </a:solidFill>
              </a:rPr>
              <a:t>যাচাইঃ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38542" y="1392177"/>
            <a:ext cx="11443857" cy="85450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bg1"/>
                </a:solidFill>
              </a:rPr>
              <a:t>০১) Na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CO</a:t>
            </a:r>
            <a:r>
              <a:rPr lang="en-US" sz="4000" baseline="-25000" dirty="0" smtClean="0">
                <a:solidFill>
                  <a:schemeClr val="bg1"/>
                </a:solidFill>
              </a:rPr>
              <a:t>3</a:t>
            </a:r>
            <a:r>
              <a:rPr lang="en-US" sz="4000" dirty="0" smtClean="0">
                <a:solidFill>
                  <a:schemeClr val="bg1"/>
                </a:solidFill>
              </a:rPr>
              <a:t>ও </a:t>
            </a:r>
            <a:r>
              <a:rPr lang="en-US" sz="4000" dirty="0" err="1" smtClean="0">
                <a:solidFill>
                  <a:schemeClr val="bg1"/>
                </a:solidFill>
              </a:rPr>
              <a:t>HCl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এর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মধ্যে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বিক্রিয়াটি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লিখ</a:t>
            </a:r>
            <a:r>
              <a:rPr lang="en-US" sz="4000" dirty="0" smtClean="0">
                <a:solidFill>
                  <a:schemeClr val="bg1"/>
                </a:solidFill>
              </a:rPr>
              <a:t> ?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8543" y="5507180"/>
            <a:ext cx="8963893" cy="962891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উত্তরঃ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ক্ষারীয়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8545" y="4128655"/>
            <a:ext cx="11443854" cy="1219199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bg1"/>
                </a:solidFill>
              </a:rPr>
              <a:t>০২)</a:t>
            </a:r>
            <a:r>
              <a:rPr lang="en-US" sz="4000" dirty="0" err="1" smtClean="0">
                <a:solidFill>
                  <a:schemeClr val="bg1"/>
                </a:solidFill>
              </a:rPr>
              <a:t>সমআয়তনের</a:t>
            </a:r>
            <a:r>
              <a:rPr lang="en-US" sz="4000" dirty="0" smtClean="0">
                <a:solidFill>
                  <a:schemeClr val="bg1"/>
                </a:solidFill>
              </a:rPr>
              <a:t>  0.5M </a:t>
            </a:r>
            <a:r>
              <a:rPr lang="en-US" sz="4000" dirty="0" err="1" smtClean="0">
                <a:solidFill>
                  <a:schemeClr val="bg1"/>
                </a:solidFill>
              </a:rPr>
              <a:t>NaOH</a:t>
            </a:r>
            <a:r>
              <a:rPr lang="en-US" sz="4000" dirty="0" smtClean="0">
                <a:solidFill>
                  <a:schemeClr val="bg1"/>
                </a:solidFill>
              </a:rPr>
              <a:t> ও 0.1M </a:t>
            </a:r>
            <a:r>
              <a:rPr lang="en-US" sz="4000" dirty="0" err="1" smtClean="0">
                <a:solidFill>
                  <a:schemeClr val="bg1"/>
                </a:solidFill>
              </a:rPr>
              <a:t>HCl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মিশ্রনের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প্রকৃতি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কিরুপ</a:t>
            </a:r>
            <a:r>
              <a:rPr lang="en-US" sz="4000" dirty="0" smtClean="0">
                <a:solidFill>
                  <a:schemeClr val="bg1"/>
                </a:solidFill>
              </a:rPr>
              <a:t>  ? </a:t>
            </a:r>
            <a:endParaRPr lang="en-US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/>
              <p:cNvSpPr/>
              <p:nvPr/>
            </p:nvSpPr>
            <p:spPr>
              <a:xfrm>
                <a:off x="138544" y="2763982"/>
                <a:ext cx="8963892" cy="962891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4000" dirty="0" smtClean="0">
                    <a:solidFill>
                      <a:schemeClr val="tx1"/>
                    </a:solidFill>
                  </a:rPr>
                  <a:t>উত্তরঃ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 Na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CO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3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+ </a:t>
                </a:r>
                <a:r>
                  <a:rPr lang="en-US" sz="4000" dirty="0" err="1" smtClean="0">
                    <a:solidFill>
                      <a:schemeClr val="tx1"/>
                    </a:solidFill>
                  </a:rPr>
                  <a:t>HCl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</a:rPr>
                  <a:t>NaCl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 + CO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+H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O </a:t>
                </a:r>
                <a:endParaRPr 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44" y="2763982"/>
                <a:ext cx="8963892" cy="962891"/>
              </a:xfrm>
              <a:prstGeom prst="roundRect">
                <a:avLst/>
              </a:prstGeom>
              <a:blipFill rotWithShape="1">
                <a:blip r:embed="rId5"/>
                <a:stretch>
                  <a:fillRect l="-1903" b="-13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256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1371599" y="1302327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</a:rPr>
              <a:t>এসিডের</a:t>
            </a:r>
            <a:r>
              <a:rPr lang="en-US" sz="2800" dirty="0" smtClean="0">
                <a:solidFill>
                  <a:srgbClr val="002060"/>
                </a:solidFill>
              </a:rPr>
              <a:t>   </a:t>
            </a:r>
            <a:r>
              <a:rPr lang="en-US" sz="28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endParaRPr lang="en-US" sz="28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19600" y="2406133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406133"/>
                <a:ext cx="46198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</a:rPr>
              <a:t>ক্ষারের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89709" y="4322618"/>
            <a:ext cx="9531927" cy="1371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P</a:t>
            </a:r>
            <a:r>
              <a:rPr lang="en-US" sz="3200" b="1" baseline="30000" dirty="0" smtClean="0">
                <a:solidFill>
                  <a:schemeClr val="bg1"/>
                </a:solidFill>
              </a:rPr>
              <a:t>H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কিরুপ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হবে</a:t>
            </a:r>
            <a:r>
              <a:rPr lang="en-US" sz="3200" b="1" dirty="0" smtClean="0">
                <a:solidFill>
                  <a:schemeClr val="bg1"/>
                </a:solidFill>
              </a:rPr>
              <a:t> ?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72145" y="304800"/>
            <a:ext cx="6040582" cy="665018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</a:rPr>
              <a:t>নিচের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ছবি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লক্ষ্য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কর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41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9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6109" y="390298"/>
            <a:ext cx="7200404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2743200" y="2656114"/>
            <a:ext cx="6923313" cy="2612571"/>
          </a:xfrm>
          <a:prstGeom prst="wedgeEllipseCallou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</a:rPr>
              <a:t>P</a:t>
            </a:r>
            <a:r>
              <a:rPr lang="en-US" sz="3600" b="1" baseline="30000" dirty="0" smtClean="0">
                <a:solidFill>
                  <a:schemeClr val="bg1"/>
                </a:solidFill>
              </a:rPr>
              <a:t>H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</a:rPr>
              <a:t>নির্নয়-03 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92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88982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270165"/>
            <a:ext cx="6807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7090" y="1828801"/>
            <a:ext cx="11720945" cy="46166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০১)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০২)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ক্ষারের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সংঘটিত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০৩)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মিশ্রিত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০৪)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মিশ্রিত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aseline="30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37145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Flowchart: Magnetic Disk 3"/>
              <p:cNvSpPr/>
              <p:nvPr/>
            </p:nvSpPr>
            <p:spPr>
              <a:xfrm>
                <a:off x="1371599" y="1302327"/>
                <a:ext cx="2452255" cy="2576945"/>
              </a:xfrm>
              <a:prstGeom prst="flowChartMagneticDisk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00B050"/>
                    </a:solidFill>
                  </a:rPr>
                  <a:t>600 mL</a:t>
                </a:r>
              </a:p>
              <a:p>
                <a:pPr algn="ctr"/>
                <a:r>
                  <a:rPr lang="en-US" sz="2400" dirty="0" smtClean="0">
                    <a:solidFill>
                      <a:srgbClr val="00B050"/>
                    </a:solidFill>
                  </a:rPr>
                  <a:t>1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.2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%(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>
                  <a:solidFill>
                    <a:srgbClr val="00B050"/>
                  </a:solidFill>
                </a:endParaRPr>
              </a:p>
              <a:p>
                <a:pPr algn="ctr"/>
                <a:r>
                  <a:rPr lang="en-US" sz="2400" dirty="0" smtClean="0">
                    <a:solidFill>
                      <a:srgbClr val="00B050"/>
                    </a:solidFill>
                  </a:rPr>
                  <a:t>H</a:t>
                </a:r>
                <a:r>
                  <a:rPr lang="en-US" sz="2400" baseline="-25000" dirty="0" smtClean="0">
                    <a:solidFill>
                      <a:srgbClr val="00B050"/>
                    </a:solidFill>
                  </a:rPr>
                  <a:t>2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SO</a:t>
                </a:r>
                <a:r>
                  <a:rPr lang="en-US" sz="2400" baseline="-25000" dirty="0" smtClean="0">
                    <a:solidFill>
                      <a:srgbClr val="00B050"/>
                    </a:solidFill>
                  </a:rPr>
                  <a:t>4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sz="2400" dirty="0" err="1" smtClean="0">
                    <a:solidFill>
                      <a:srgbClr val="00B050"/>
                    </a:solidFill>
                  </a:rPr>
                  <a:t>দ্রবন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 </a:t>
                </a:r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4" name="Flowchart: Magnetic Disk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99" y="1302327"/>
                <a:ext cx="2452255" cy="2576945"/>
              </a:xfrm>
              <a:prstGeom prst="flowChartMagneticDisk">
                <a:avLst/>
              </a:prstGeom>
              <a:blipFill rotWithShape="1"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200 mL</a:t>
            </a:r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0.5 g  </a:t>
            </a:r>
          </a:p>
          <a:p>
            <a:pPr algn="ctr"/>
            <a:r>
              <a:rPr lang="en-US" sz="2400" dirty="0" err="1" smtClean="0">
                <a:solidFill>
                  <a:srgbClr val="00B050"/>
                </a:solidFill>
              </a:rPr>
              <a:t>NaOH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দ্রবন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A </a:t>
            </a:r>
            <a:r>
              <a:rPr lang="en-US" dirty="0" err="1" smtClean="0">
                <a:solidFill>
                  <a:srgbClr val="00B050"/>
                </a:solidFill>
              </a:rPr>
              <a:t>পাত্র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14655" y="4170218"/>
            <a:ext cx="1274618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B </a:t>
            </a:r>
            <a:r>
              <a:rPr lang="en-US" dirty="0" err="1" smtClean="0">
                <a:solidFill>
                  <a:srgbClr val="00B050"/>
                </a:solidFill>
              </a:rPr>
              <a:t>পাত্র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9091" y="5126182"/>
            <a:ext cx="9795164" cy="1371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bg1"/>
                </a:solidFill>
              </a:rPr>
              <a:t>A </a:t>
            </a:r>
            <a:r>
              <a:rPr lang="en-US" sz="3200" dirty="0" err="1" smtClean="0">
                <a:solidFill>
                  <a:schemeClr val="bg1"/>
                </a:solidFill>
              </a:rPr>
              <a:t>পাত্র</a:t>
            </a:r>
            <a:r>
              <a:rPr lang="en-US" sz="3200" dirty="0" smtClean="0">
                <a:solidFill>
                  <a:schemeClr val="bg1"/>
                </a:solidFill>
              </a:rPr>
              <a:t> ও B </a:t>
            </a:r>
            <a:r>
              <a:rPr lang="en-US" sz="3200" dirty="0" err="1" smtClean="0">
                <a:solidFill>
                  <a:schemeClr val="bg1"/>
                </a:solidFill>
              </a:rPr>
              <a:t>পাত্রের</a:t>
            </a:r>
            <a:r>
              <a:rPr lang="en-US" sz="3200" dirty="0" smtClean="0">
                <a:solidFill>
                  <a:schemeClr val="bg1"/>
                </a:solidFill>
              </a:rPr>
              <a:t>  </a:t>
            </a:r>
            <a:r>
              <a:rPr lang="en-US" sz="3200" dirty="0" err="1" smtClean="0">
                <a:solidFill>
                  <a:schemeClr val="bg1"/>
                </a:solidFill>
              </a:rPr>
              <a:t>দ্রবন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করলে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3200" dirty="0" smtClean="0">
                <a:solidFill>
                  <a:schemeClr val="bg1"/>
                </a:solidFill>
              </a:rPr>
              <a:t> P</a:t>
            </a:r>
            <a:r>
              <a:rPr lang="en-US" sz="3200" baseline="30000" dirty="0" smtClean="0">
                <a:solidFill>
                  <a:schemeClr val="bg1"/>
                </a:solidFill>
              </a:rPr>
              <a:t>H</a:t>
            </a:r>
            <a:r>
              <a:rPr lang="en-US" sz="3200" dirty="0" smtClean="0">
                <a:solidFill>
                  <a:schemeClr val="bg1"/>
                </a:solidFill>
              </a:rPr>
              <a:t>  </a:t>
            </a:r>
            <a:r>
              <a:rPr lang="en-US" sz="3200" dirty="0" err="1" smtClean="0">
                <a:solidFill>
                  <a:schemeClr val="bg1"/>
                </a:solidFill>
              </a:rPr>
              <a:t>কেমন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হবে</a:t>
            </a:r>
            <a:r>
              <a:rPr lang="en-US" sz="3200" dirty="0" smtClean="0">
                <a:solidFill>
                  <a:schemeClr val="bg1"/>
                </a:solidFill>
              </a:rPr>
              <a:t> -</a:t>
            </a:r>
            <a:r>
              <a:rPr lang="en-US" sz="3200" dirty="0" err="1" smtClean="0">
                <a:solidFill>
                  <a:schemeClr val="bg1"/>
                </a:solidFill>
              </a:rPr>
              <a:t>গানিতিকভাবে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বিশ্লেষন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কর</a:t>
            </a:r>
            <a:r>
              <a:rPr lang="en-US" sz="3200" dirty="0" smtClean="0">
                <a:solidFill>
                  <a:schemeClr val="bg1"/>
                </a:solidFill>
              </a:rPr>
              <a:t>।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68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267195" y="4863605"/>
                <a:ext cx="10945091" cy="157941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       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NaOH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মোল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সংখ্যা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= 0.013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95" y="4863605"/>
                <a:ext cx="10945091" cy="1579418"/>
              </a:xfrm>
              <a:prstGeom prst="roundRect">
                <a:avLst/>
              </a:prstGeom>
              <a:blipFill rotWithShape="1">
                <a:blip r:embed="rId3"/>
                <a:stretch>
                  <a:fillRect b="-2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267195" y="129311"/>
                <a:ext cx="10945091" cy="432261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এখানে, 1.2%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H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বলতে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বুঝায়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100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mLদ্রবনে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H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থাকে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1.2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g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1 mL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দ্রবনে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H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থাকে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g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en-US" sz="3200" b="0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600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mL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দ্রবনে</a:t>
                </a:r>
                <a:r>
                  <a:rPr lang="en-US" sz="3200" dirty="0">
                    <a:solidFill>
                      <a:schemeClr val="bg1"/>
                    </a:solidFill>
                  </a:rPr>
                  <a:t> H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থাকে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600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g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    =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7.2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g </a:t>
                </a:r>
              </a:p>
              <a:p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H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মোল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সংখ্যা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=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7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98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endParaRPr lang="en-US" sz="32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= 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0.0735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95" y="129311"/>
                <a:ext cx="10945091" cy="4322618"/>
              </a:xfrm>
              <a:prstGeom prst="roundRect">
                <a:avLst/>
              </a:prstGeom>
              <a:blipFill rotWithShape="1">
                <a:blip r:embed="rId4"/>
                <a:stretch>
                  <a:fillRect b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290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28255" y="277092"/>
            <a:ext cx="10196945" cy="92825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H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SO</a:t>
            </a:r>
            <a:r>
              <a:rPr lang="en-US" sz="4000" baseline="-25000" dirty="0" smtClean="0">
                <a:solidFill>
                  <a:schemeClr val="bg1"/>
                </a:solidFill>
              </a:rPr>
              <a:t>4</a:t>
            </a:r>
            <a:r>
              <a:rPr lang="en-US" sz="4000" dirty="0" smtClean="0">
                <a:solidFill>
                  <a:schemeClr val="bg1"/>
                </a:solidFill>
              </a:rPr>
              <a:t>ও </a:t>
            </a:r>
            <a:r>
              <a:rPr lang="en-US" sz="4000" dirty="0" err="1" smtClean="0">
                <a:solidFill>
                  <a:schemeClr val="bg1"/>
                </a:solidFill>
              </a:rPr>
              <a:t>NaOH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এর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মধ্যে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4000" dirty="0" smtClean="0">
                <a:solidFill>
                  <a:schemeClr val="bg1"/>
                </a:solidFill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928255" y="1690255"/>
                <a:ext cx="10196945" cy="1052946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+ 2</a:t>
                </a:r>
                <a:r>
                  <a:rPr lang="en-US" sz="4400" dirty="0" err="1" smtClean="0">
                    <a:solidFill>
                      <a:srgbClr val="002060"/>
                    </a:solidFill>
                  </a:rPr>
                  <a:t>NaOH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Na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+ 2H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O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1690255"/>
                <a:ext cx="10196945" cy="1052946"/>
              </a:xfrm>
              <a:prstGeom prst="roundRect">
                <a:avLst/>
              </a:prstGeom>
              <a:blipFill rotWithShape="1">
                <a:blip r:embed="rId4"/>
                <a:stretch>
                  <a:fillRect b="-1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/>
              <p:cNvSpPr/>
              <p:nvPr/>
            </p:nvSpPr>
            <p:spPr>
              <a:xfrm>
                <a:off x="928255" y="3186545"/>
                <a:ext cx="10363200" cy="3463637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2mol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NaOH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 1mol H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1mol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NaOH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H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endParaRPr lang="en-US" sz="3200" dirty="0" smtClean="0">
                  <a:solidFill>
                    <a:schemeClr val="bg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0.013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NaOH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013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H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endParaRPr lang="en-US" sz="32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0.0065 mol </a:t>
                </a:r>
                <a:r>
                  <a:rPr lang="en-US" sz="3200" dirty="0">
                    <a:solidFill>
                      <a:schemeClr val="bg1"/>
                    </a:solidFill>
                  </a:rPr>
                  <a:t>H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186545"/>
                <a:ext cx="10363200" cy="3463637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445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06582" y="969818"/>
            <a:ext cx="11139054" cy="206432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3600" dirty="0" err="1" smtClean="0">
                <a:solidFill>
                  <a:schemeClr val="bg1"/>
                </a:solidFill>
              </a:rPr>
              <a:t>সুতরাং</a:t>
            </a:r>
            <a:r>
              <a:rPr lang="en-US" sz="3600" dirty="0" smtClean="0">
                <a:solidFill>
                  <a:schemeClr val="bg1"/>
                </a:solidFill>
              </a:rPr>
              <a:t>  </a:t>
            </a:r>
            <a:r>
              <a:rPr lang="en-US" sz="3600" dirty="0" err="1" smtClean="0">
                <a:solidFill>
                  <a:schemeClr val="bg1"/>
                </a:solidFill>
              </a:rPr>
              <a:t>অবশিষ্ট</a:t>
            </a:r>
            <a:r>
              <a:rPr lang="en-US" sz="3600" dirty="0" smtClean="0">
                <a:solidFill>
                  <a:schemeClr val="bg1"/>
                </a:solidFill>
              </a:rPr>
              <a:t> H</a:t>
            </a:r>
            <a:r>
              <a:rPr lang="en-US" sz="3600" baseline="-25000" dirty="0" smtClean="0">
                <a:solidFill>
                  <a:schemeClr val="bg1"/>
                </a:solidFill>
              </a:rPr>
              <a:t>2</a:t>
            </a:r>
            <a:r>
              <a:rPr lang="en-US" sz="3600" dirty="0" smtClean="0">
                <a:solidFill>
                  <a:schemeClr val="bg1"/>
                </a:solidFill>
              </a:rPr>
              <a:t>SO</a:t>
            </a:r>
            <a:r>
              <a:rPr lang="en-US" sz="3600" baseline="-25000" dirty="0" smtClean="0">
                <a:solidFill>
                  <a:schemeClr val="bg1"/>
                </a:solidFill>
              </a:rPr>
              <a:t>4 </a:t>
            </a:r>
            <a:r>
              <a:rPr lang="en-US" sz="3600" dirty="0" err="1" smtClean="0">
                <a:solidFill>
                  <a:schemeClr val="bg1"/>
                </a:solidFill>
              </a:rPr>
              <a:t>এর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পরিমান</a:t>
            </a:r>
            <a:r>
              <a:rPr lang="en-US" sz="3600" dirty="0" smtClean="0">
                <a:solidFill>
                  <a:schemeClr val="bg1"/>
                </a:solidFill>
              </a:rPr>
              <a:t> = (</a:t>
            </a:r>
            <a:r>
              <a:rPr lang="en-US" sz="3600" dirty="0" smtClean="0">
                <a:solidFill>
                  <a:schemeClr val="bg1"/>
                </a:solidFill>
              </a:rPr>
              <a:t>0.0735-0.0065</a:t>
            </a:r>
            <a:r>
              <a:rPr lang="en-US" sz="3600" dirty="0" smtClean="0">
                <a:solidFill>
                  <a:schemeClr val="bg1"/>
                </a:solidFill>
              </a:rPr>
              <a:t>) </a:t>
            </a:r>
            <a:r>
              <a:rPr lang="en-US" sz="3600" dirty="0" err="1" smtClean="0">
                <a:solidFill>
                  <a:schemeClr val="bg1"/>
                </a:solidFill>
              </a:rPr>
              <a:t>mol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                                               = </a:t>
            </a:r>
            <a:r>
              <a:rPr lang="en-US" sz="3600" dirty="0" smtClean="0">
                <a:solidFill>
                  <a:schemeClr val="bg1"/>
                </a:solidFill>
              </a:rPr>
              <a:t>0.067 </a:t>
            </a:r>
            <a:r>
              <a:rPr lang="en-US" sz="3600" dirty="0" err="1" smtClean="0">
                <a:solidFill>
                  <a:schemeClr val="bg1"/>
                </a:solidFill>
              </a:rPr>
              <a:t>mol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706582" y="3643745"/>
                <a:ext cx="11139053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600" dirty="0" err="1">
                    <a:solidFill>
                      <a:schemeClr val="bg1"/>
                    </a:solidFill>
                  </a:rPr>
                  <a:t>মিশ্রিত</a:t>
                </a:r>
                <a:r>
                  <a:rPr lang="en-US" sz="3600" dirty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bg1"/>
                    </a:solidFill>
                  </a:rPr>
                  <a:t>দ্রবনের</a:t>
                </a:r>
                <a:r>
                  <a:rPr lang="en-US" sz="3600" dirty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bg1"/>
                    </a:solidFill>
                  </a:rPr>
                  <a:t>মোট</a:t>
                </a:r>
                <a:r>
                  <a:rPr lang="en-US" sz="3600" dirty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bg1"/>
                    </a:solidFill>
                  </a:rPr>
                  <a:t>আয়তন</a:t>
                </a:r>
                <a:r>
                  <a:rPr lang="en-US" sz="3600" dirty="0">
                    <a:solidFill>
                      <a:schemeClr val="bg1"/>
                    </a:solidFill>
                  </a:rPr>
                  <a:t>=(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600+200)mL</a:t>
                </a:r>
                <a:endParaRPr lang="en-US" sz="36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3600" dirty="0">
                    <a:solidFill>
                      <a:schemeClr val="bg1"/>
                    </a:solidFill>
                  </a:rPr>
                  <a:t>					       =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80</a:t>
                </a:r>
                <a:r>
                  <a:rPr lang="en-US" sz="3600" dirty="0">
                    <a:solidFill>
                      <a:schemeClr val="bg1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>
                    <a:solidFill>
                      <a:schemeClr val="bg1"/>
                    </a:solidFill>
                  </a:rPr>
                  <a:t>10</a:t>
                </a:r>
                <a:r>
                  <a:rPr lang="en-US" sz="3600" baseline="30000" dirty="0">
                    <a:solidFill>
                      <a:schemeClr val="bg1"/>
                    </a:solidFill>
                  </a:rPr>
                  <a:t>-3</a:t>
                </a:r>
                <a:r>
                  <a:rPr lang="en-US" sz="3600" dirty="0">
                    <a:solidFill>
                      <a:schemeClr val="bg1"/>
                    </a:solidFill>
                  </a:rPr>
                  <a:t> L</a:t>
                </a:r>
                <a:endParaRPr lang="en-US" sz="36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82" y="3643745"/>
                <a:ext cx="11139053" cy="1925782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36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928255" y="1108363"/>
                <a:ext cx="10377054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সুতরাং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অবশিষ্ট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H</a:t>
                </a:r>
                <a:r>
                  <a:rPr lang="en-US" sz="36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SO</a:t>
                </a:r>
                <a:r>
                  <a:rPr lang="en-US" sz="36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ঘনমাত্রা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chemeClr val="bg1"/>
                            </a:solidFill>
                          </a:rPr>
                          <m:t>0.</m:t>
                        </m:r>
                        <m:r>
                          <m:rPr>
                            <m:nor/>
                          </m:rPr>
                          <a:rPr lang="en-US" sz="3600" b="0" i="0" dirty="0" smtClean="0">
                            <a:solidFill>
                              <a:schemeClr val="bg1"/>
                            </a:solidFill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3600" dirty="0" smtClean="0">
                            <a:solidFill>
                              <a:schemeClr val="bg1"/>
                            </a:solidFill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sz="3600" b="0" i="0" dirty="0" smtClean="0">
                            <a:solidFill>
                              <a:schemeClr val="bg1"/>
                            </a:solidFill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chemeClr val="bg1"/>
                            </a:solidFill>
                          </a:rPr>
                          <m:t>800</m:t>
                        </m:r>
                        <m:r>
                          <a:rPr lang="en-US" sz="36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chemeClr val="bg1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sz="3600" baseline="30000" dirty="0">
                            <a:solidFill>
                              <a:schemeClr val="bg1"/>
                            </a:solidFill>
                          </a:rPr>
                          <m:t>-</m:t>
                        </m:r>
                        <m:r>
                          <m:rPr>
                            <m:nor/>
                          </m:rPr>
                          <a:rPr lang="en-US" sz="3600" baseline="30000" dirty="0">
                            <a:solidFill>
                              <a:schemeClr val="bg1"/>
                            </a:solidFill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                                                                     =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0.084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M </a:t>
                </a:r>
                <a:endParaRPr lang="en-US" sz="36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1108363"/>
                <a:ext cx="10377054" cy="1925782"/>
              </a:xfrm>
              <a:prstGeom prst="roundRect">
                <a:avLst/>
              </a:prstGeom>
              <a:blipFill rotWithShape="1">
                <a:blip r:embed="rId3"/>
                <a:stretch>
                  <a:fillRect b="-14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H</a:t>
                </a:r>
                <a:r>
                  <a:rPr lang="en-US" sz="36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600" dirty="0">
                    <a:solidFill>
                      <a:schemeClr val="bg1"/>
                    </a:solidFill>
                  </a:rPr>
                  <a:t>SO</a:t>
                </a:r>
                <a:r>
                  <a:rPr lang="en-US" sz="3600" baseline="-25000" dirty="0">
                    <a:solidFill>
                      <a:schemeClr val="bg1"/>
                    </a:solidFill>
                  </a:rPr>
                  <a:t>4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জলীয়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দ্রবনে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নিম্নরুপে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বিয়োজিত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হয়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। </a:t>
                </a:r>
              </a:p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	</a:t>
                </a:r>
                <a:r>
                  <a:rPr lang="en-US" sz="3600" dirty="0">
                    <a:solidFill>
                      <a:schemeClr val="bg1"/>
                    </a:solidFill>
                  </a:rPr>
                  <a:t> </a:t>
                </a:r>
                <a:r>
                  <a:rPr lang="en-US" sz="4000" b="1" dirty="0">
                    <a:solidFill>
                      <a:schemeClr val="bg1"/>
                    </a:solidFill>
                  </a:rPr>
                  <a:t>H</a:t>
                </a:r>
                <a:r>
                  <a:rPr lang="en-US" sz="4000" b="1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4000" b="1" dirty="0">
                    <a:solidFill>
                      <a:schemeClr val="bg1"/>
                    </a:solidFill>
                  </a:rPr>
                  <a:t>SO</a:t>
                </a:r>
                <a:r>
                  <a:rPr lang="en-US" sz="4000" b="1" baseline="-25000" dirty="0">
                    <a:solidFill>
                      <a:schemeClr val="bg1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0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2H</a:t>
                </a:r>
                <a:r>
                  <a:rPr lang="en-US" sz="4000" b="1" baseline="30000" dirty="0" smtClean="0">
                    <a:solidFill>
                      <a:schemeClr val="bg1"/>
                    </a:solidFill>
                  </a:rPr>
                  <a:t>+ </a:t>
                </a:r>
                <a:r>
                  <a:rPr lang="en-US" sz="4000" b="1" baseline="-14000" dirty="0" smtClean="0">
                    <a:solidFill>
                      <a:schemeClr val="bg1"/>
                    </a:solidFill>
                  </a:rPr>
                  <a:t>(</a:t>
                </a:r>
                <a:r>
                  <a:rPr lang="en-US" sz="4000" b="1" baseline="-14000" dirty="0" err="1" smtClean="0">
                    <a:solidFill>
                      <a:schemeClr val="bg1"/>
                    </a:solidFill>
                  </a:rPr>
                  <a:t>aq</a:t>
                </a:r>
                <a:r>
                  <a:rPr lang="en-US" sz="4000" b="1" baseline="-14000" dirty="0" smtClean="0">
                    <a:solidFill>
                      <a:schemeClr val="bg1"/>
                    </a:solidFill>
                  </a:rPr>
                  <a:t>) 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+ </a:t>
                </a:r>
                <a:r>
                  <a:rPr lang="en-US" sz="4000" b="1" dirty="0" smtClean="0">
                    <a:solidFill>
                      <a:schemeClr val="bg1"/>
                    </a:solidFill>
                  </a:rPr>
                  <a:t>SO</a:t>
                </a:r>
                <a:r>
                  <a:rPr lang="en-US" sz="4000" b="1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4000" b="1" baseline="30000" dirty="0" smtClean="0">
                    <a:solidFill>
                      <a:schemeClr val="bg1"/>
                    </a:solidFill>
                  </a:rPr>
                  <a:t>2- </a:t>
                </a:r>
                <a:r>
                  <a:rPr lang="en-US" sz="4000" b="1" baseline="-14000" dirty="0" smtClean="0">
                    <a:solidFill>
                      <a:schemeClr val="bg1"/>
                    </a:solidFill>
                  </a:rPr>
                  <a:t>(</a:t>
                </a:r>
                <a:r>
                  <a:rPr lang="en-US" sz="4000" b="1" baseline="-14000" dirty="0" err="1" smtClean="0">
                    <a:solidFill>
                      <a:schemeClr val="bg1"/>
                    </a:solidFill>
                  </a:rPr>
                  <a:t>aq</a:t>
                </a:r>
                <a:r>
                  <a:rPr lang="en-US" sz="4000" b="1" baseline="-14000" dirty="0" smtClean="0">
                    <a:solidFill>
                      <a:schemeClr val="bg1"/>
                    </a:solidFill>
                  </a:rPr>
                  <a:t>)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	</a:t>
                </a:r>
                <a:r>
                  <a:rPr lang="en-US" sz="3600" dirty="0" smtClean="0">
                    <a:solidFill>
                      <a:schemeClr val="tx1"/>
                    </a:solidFill>
                  </a:rPr>
                  <a:t>			       </a:t>
                </a:r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815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928255" y="415636"/>
                <a:ext cx="10280072" cy="157941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এখানে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,[ H</a:t>
                </a:r>
                <a:r>
                  <a:rPr lang="en-US" sz="3600" baseline="30000" dirty="0" smtClean="0">
                    <a:solidFill>
                      <a:schemeClr val="bg1"/>
                    </a:solidFill>
                  </a:rPr>
                  <a:t>+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] =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 0.084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M </a:t>
                </a:r>
              </a:p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=0.17 </a:t>
                </a:r>
                <a:r>
                  <a:rPr lang="en-US" sz="3600" dirty="0" smtClean="0">
                    <a:solidFill>
                      <a:schemeClr val="tx1"/>
                    </a:solidFill>
                  </a:rPr>
                  <a:t>                                           </a:t>
                </a:r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415636"/>
                <a:ext cx="10280072" cy="1579419"/>
              </a:xfrm>
              <a:prstGeom prst="roundRect">
                <a:avLst/>
              </a:prstGeom>
              <a:blipFill rotWithShape="1">
                <a:blip r:embed="rId3"/>
                <a:stretch>
                  <a:fillRect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928255" y="2299854"/>
            <a:ext cx="10640290" cy="257694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আমরা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জানি</a:t>
            </a:r>
            <a:r>
              <a:rPr lang="en-US" sz="3600" dirty="0" smtClean="0">
                <a:solidFill>
                  <a:schemeClr val="bg1"/>
                </a:solidFill>
              </a:rPr>
              <a:t>,  </a:t>
            </a:r>
          </a:p>
          <a:p>
            <a:r>
              <a:rPr lang="en-US" sz="3600" dirty="0">
                <a:solidFill>
                  <a:schemeClr val="bg1"/>
                </a:solidFill>
              </a:rPr>
              <a:t>	</a:t>
            </a:r>
            <a:r>
              <a:rPr lang="en-US" sz="3600" dirty="0" smtClean="0">
                <a:solidFill>
                  <a:schemeClr val="bg1"/>
                </a:solidFill>
              </a:rPr>
              <a:t>		P</a:t>
            </a:r>
            <a:r>
              <a:rPr lang="en-US" sz="3600" baseline="30000" dirty="0" smtClean="0">
                <a:solidFill>
                  <a:schemeClr val="bg1"/>
                </a:solidFill>
              </a:rPr>
              <a:t>H</a:t>
            </a:r>
            <a:r>
              <a:rPr lang="en-US" sz="3600" dirty="0" smtClean="0">
                <a:solidFill>
                  <a:schemeClr val="bg1"/>
                </a:solidFill>
              </a:rPr>
              <a:t>=-log[H</a:t>
            </a:r>
            <a:r>
              <a:rPr lang="en-US" sz="3600" baseline="30000" dirty="0" smtClean="0">
                <a:solidFill>
                  <a:schemeClr val="bg1"/>
                </a:solidFill>
              </a:rPr>
              <a:t>+</a:t>
            </a:r>
            <a:r>
              <a:rPr lang="en-US" sz="3600" dirty="0" smtClean="0">
                <a:solidFill>
                  <a:schemeClr val="bg1"/>
                </a:solidFill>
              </a:rPr>
              <a:t>]</a:t>
            </a:r>
          </a:p>
          <a:p>
            <a:r>
              <a:rPr lang="en-US" sz="3600" dirty="0">
                <a:solidFill>
                  <a:schemeClr val="bg1"/>
                </a:solidFill>
              </a:rPr>
              <a:t>	</a:t>
            </a:r>
            <a:r>
              <a:rPr lang="en-US" sz="3600" dirty="0" smtClean="0">
                <a:solidFill>
                  <a:schemeClr val="bg1"/>
                </a:solidFill>
              </a:rPr>
              <a:t>		    =-</a:t>
            </a:r>
            <a:r>
              <a:rPr lang="en-US" sz="3600" dirty="0" smtClean="0">
                <a:solidFill>
                  <a:schemeClr val="bg1"/>
                </a:solidFill>
              </a:rPr>
              <a:t>log(0.17)</a:t>
            </a:r>
            <a:endParaRPr lang="en-US" sz="3600" dirty="0" smtClean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	</a:t>
            </a:r>
            <a:r>
              <a:rPr lang="en-US" sz="3600" dirty="0" smtClean="0">
                <a:solidFill>
                  <a:schemeClr val="bg1"/>
                </a:solidFill>
              </a:rPr>
              <a:t>		    =</a:t>
            </a:r>
            <a:r>
              <a:rPr lang="en-US" sz="3600" dirty="0" smtClean="0">
                <a:solidFill>
                  <a:schemeClr val="bg1"/>
                </a:solidFill>
              </a:rPr>
              <a:t>0.77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28255" y="5098473"/>
            <a:ext cx="10280072" cy="157941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chemeClr val="bg1"/>
                </a:solidFill>
              </a:rPr>
              <a:t>অতএব</a:t>
            </a:r>
            <a:r>
              <a:rPr lang="en-US" sz="3600" dirty="0" smtClean="0">
                <a:solidFill>
                  <a:schemeClr val="bg1"/>
                </a:solidFill>
              </a:rPr>
              <a:t>, </a:t>
            </a:r>
            <a:r>
              <a:rPr lang="en-US" sz="3600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3600" dirty="0" smtClean="0">
                <a:solidFill>
                  <a:schemeClr val="bg1"/>
                </a:solidFill>
              </a:rPr>
              <a:t> P</a:t>
            </a:r>
            <a:r>
              <a:rPr lang="en-US" sz="3600" baseline="30000" dirty="0" smtClean="0">
                <a:solidFill>
                  <a:schemeClr val="bg1"/>
                </a:solidFill>
              </a:rPr>
              <a:t>H </a:t>
            </a:r>
            <a:r>
              <a:rPr lang="en-US" sz="3600" dirty="0" smtClean="0">
                <a:solidFill>
                  <a:schemeClr val="bg1"/>
                </a:solidFill>
              </a:rPr>
              <a:t>= 0.77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4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8035636" y="1302325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8</a:t>
            </a:r>
            <a:r>
              <a:rPr lang="en-US" sz="2400" dirty="0" smtClean="0">
                <a:solidFill>
                  <a:srgbClr val="002060"/>
                </a:solidFill>
              </a:rPr>
              <a:t>0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0.05M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HNO</a:t>
            </a:r>
            <a:r>
              <a:rPr lang="en-US" sz="2400" baseline="-25000" dirty="0" smtClean="0">
                <a:solidFill>
                  <a:srgbClr val="002060"/>
                </a:solidFill>
              </a:rPr>
              <a:t>3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4668982" y="1302326"/>
            <a:ext cx="2590800" cy="2576946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200 mL</a:t>
            </a: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ডেসিমোলার</a:t>
            </a:r>
            <a:r>
              <a:rPr lang="en-US" sz="2400" dirty="0" smtClean="0">
                <a:solidFill>
                  <a:srgbClr val="002060"/>
                </a:solidFill>
              </a:rPr>
              <a:t>   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H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>
                <a:solidFill>
                  <a:srgbClr val="002060"/>
                </a:solidFill>
              </a:rPr>
              <a:t>S</a:t>
            </a:r>
            <a:r>
              <a:rPr lang="en-US" sz="2400" dirty="0" smtClean="0">
                <a:solidFill>
                  <a:srgbClr val="002060"/>
                </a:solidFill>
              </a:rPr>
              <a:t>O</a:t>
            </a:r>
            <a:r>
              <a:rPr lang="en-US" sz="2400" baseline="-25000" dirty="0" smtClean="0">
                <a:solidFill>
                  <a:srgbClr val="002060"/>
                </a:solidFill>
              </a:rPr>
              <a:t>4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A </a:t>
            </a:r>
            <a:r>
              <a:rPr lang="en-US" dirty="0" err="1" smtClean="0">
                <a:solidFill>
                  <a:srgbClr val="002060"/>
                </a:solidFill>
              </a:rPr>
              <a:t>পাত্র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16236" y="4197927"/>
            <a:ext cx="1274618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B </a:t>
            </a:r>
            <a:r>
              <a:rPr lang="en-US" dirty="0" err="1" smtClean="0">
                <a:solidFill>
                  <a:srgbClr val="002060"/>
                </a:solidFill>
              </a:rPr>
              <a:t>পাত্র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68036" y="5126182"/>
            <a:ext cx="11277600" cy="137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bg1"/>
                </a:solidFill>
              </a:rPr>
              <a:t>A </a:t>
            </a:r>
            <a:r>
              <a:rPr lang="en-US" sz="3200" dirty="0" err="1" smtClean="0">
                <a:solidFill>
                  <a:schemeClr val="bg1"/>
                </a:solidFill>
              </a:rPr>
              <a:t>পাত্র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, </a:t>
            </a:r>
            <a:r>
              <a:rPr lang="en-US" sz="3200" dirty="0" smtClean="0">
                <a:solidFill>
                  <a:schemeClr val="bg1"/>
                </a:solidFill>
              </a:rPr>
              <a:t>B </a:t>
            </a:r>
            <a:r>
              <a:rPr lang="en-US" sz="3200" dirty="0" err="1" smtClean="0">
                <a:solidFill>
                  <a:schemeClr val="bg1"/>
                </a:solidFill>
              </a:rPr>
              <a:t>পাত্র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এবং</a:t>
            </a:r>
            <a:r>
              <a:rPr lang="en-US" sz="3200" dirty="0" smtClean="0">
                <a:solidFill>
                  <a:schemeClr val="bg1"/>
                </a:solidFill>
              </a:rPr>
              <a:t> C </a:t>
            </a:r>
            <a:r>
              <a:rPr lang="en-US" sz="3200" dirty="0" err="1" smtClean="0">
                <a:solidFill>
                  <a:schemeClr val="bg1"/>
                </a:solidFill>
              </a:rPr>
              <a:t>পাত্রের</a:t>
            </a:r>
            <a:r>
              <a:rPr lang="en-US" sz="3200" dirty="0" smtClean="0">
                <a:solidFill>
                  <a:schemeClr val="bg1"/>
                </a:solidFill>
              </a:rPr>
              <a:t>  </a:t>
            </a:r>
            <a:r>
              <a:rPr lang="en-US" sz="3200" dirty="0" err="1" smtClean="0">
                <a:solidFill>
                  <a:schemeClr val="bg1"/>
                </a:solidFill>
              </a:rPr>
              <a:t>দ্রবন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করলে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P</a:t>
            </a:r>
            <a:r>
              <a:rPr lang="en-US" sz="3200" baseline="30000" dirty="0" smtClean="0">
                <a:solidFill>
                  <a:schemeClr val="bg1"/>
                </a:solidFill>
              </a:rPr>
              <a:t>H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কিরুপ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হবে</a:t>
            </a:r>
            <a:r>
              <a:rPr lang="en-US" sz="3200" dirty="0" smtClean="0">
                <a:solidFill>
                  <a:schemeClr val="bg1"/>
                </a:solidFill>
              </a:rPr>
              <a:t> -</a:t>
            </a:r>
            <a:r>
              <a:rPr lang="en-US" sz="3200" dirty="0" err="1" smtClean="0">
                <a:solidFill>
                  <a:schemeClr val="bg1"/>
                </a:solidFill>
              </a:rPr>
              <a:t>গানিতিকভাবে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বিশ্লেষন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কর</a:t>
            </a:r>
            <a:r>
              <a:rPr lang="en-US" sz="3200" dirty="0" smtClean="0">
                <a:solidFill>
                  <a:schemeClr val="bg1"/>
                </a:solidFill>
              </a:rPr>
              <a:t>।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0" name="Flowchart: Magnetic Disk 9"/>
          <p:cNvSpPr/>
          <p:nvPr/>
        </p:nvSpPr>
        <p:spPr>
          <a:xfrm>
            <a:off x="1219200" y="1302325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100 mL</a:t>
            </a: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সেমিমোলার</a:t>
            </a:r>
            <a:r>
              <a:rPr lang="en-US" sz="2400" dirty="0" smtClean="0">
                <a:solidFill>
                  <a:srgbClr val="002060"/>
                </a:solidFill>
              </a:rPr>
              <a:t>   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K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CO</a:t>
            </a:r>
            <a:r>
              <a:rPr lang="en-US" sz="2400" baseline="-25000" dirty="0" smtClean="0">
                <a:solidFill>
                  <a:srgbClr val="002060"/>
                </a:solidFill>
              </a:rPr>
              <a:t>3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790709" y="4225636"/>
            <a:ext cx="1274618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C </a:t>
            </a:r>
            <a:r>
              <a:rPr lang="en-US" dirty="0" err="1" smtClean="0">
                <a:solidFill>
                  <a:srgbClr val="002060"/>
                </a:solidFill>
              </a:rPr>
              <a:t>পাত্র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48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852055" y="346364"/>
                <a:ext cx="10945090" cy="157941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এখানে ,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K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CO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মোল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সংখ্যা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= ( 0.5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100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10</a:t>
                </a:r>
                <a:r>
                  <a:rPr lang="en-US" sz="3200" baseline="30000" dirty="0" smtClean="0">
                    <a:solidFill>
                      <a:schemeClr val="bg1"/>
                    </a:solidFill>
                  </a:rPr>
                  <a:t>-3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)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= 0.05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5" y="346364"/>
                <a:ext cx="10945090" cy="1579418"/>
              </a:xfrm>
              <a:prstGeom prst="roundRect">
                <a:avLst/>
              </a:prstGeom>
              <a:blipFill rotWithShape="1">
                <a:blip r:embed="rId3"/>
                <a:stretch>
                  <a:fillRect l="-668" t="-4598" b="-11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852055" y="2313711"/>
                <a:ext cx="10945090" cy="149628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H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3200" dirty="0">
                    <a:solidFill>
                      <a:schemeClr val="tx1"/>
                    </a:solidFill>
                  </a:rPr>
                  <a:t>S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4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মোল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সংখ্যা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=</a:t>
                </a:r>
                <a:r>
                  <a:rPr lang="en-US" sz="3200" dirty="0">
                    <a:solidFill>
                      <a:schemeClr val="tx1"/>
                    </a:solidFill>
                  </a:rPr>
                  <a:t> ( 0.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3200" dirty="0">
                    <a:solidFill>
                      <a:schemeClr val="tx1"/>
                    </a:solidFill>
                  </a:rPr>
                  <a:t>00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10</a:t>
                </a:r>
                <a:r>
                  <a:rPr lang="en-US" sz="3200" baseline="30000" dirty="0">
                    <a:solidFill>
                      <a:schemeClr val="tx1"/>
                    </a:solidFill>
                  </a:rPr>
                  <a:t>-3</a:t>
                </a:r>
                <a:r>
                  <a:rPr lang="en-US" sz="3200" dirty="0">
                    <a:solidFill>
                      <a:schemeClr val="tx1"/>
                    </a:solidFill>
                  </a:rPr>
                  <a:t>)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endParaRPr lang="en-US" sz="3200" dirty="0" smtClean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	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			 =  0.02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</a:t>
                </a:r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5" y="2313711"/>
                <a:ext cx="10945090" cy="1496289"/>
              </a:xfrm>
              <a:prstGeom prst="roundRect">
                <a:avLst/>
              </a:prstGeom>
              <a:blipFill rotWithShape="1">
                <a:blip r:embed="rId4"/>
                <a:stretch>
                  <a:fillRect l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>
              <a:xfrm>
                <a:off x="852055" y="4461165"/>
                <a:ext cx="10945090" cy="1496289"/>
              </a:xfrm>
              <a:prstGeom prst="roundRect">
                <a:avLst/>
              </a:prstGeom>
              <a:blipFill>
                <a:blip r:embed="rId5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HNO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3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মোল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সংখ্যা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=</a:t>
                </a:r>
                <a:r>
                  <a:rPr lang="en-US" sz="3200" dirty="0">
                    <a:solidFill>
                      <a:schemeClr val="tx1"/>
                    </a:solidFill>
                  </a:rPr>
                  <a:t> ( 0.0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80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10</a:t>
                </a:r>
                <a:r>
                  <a:rPr lang="en-US" sz="3200" baseline="30000" dirty="0">
                    <a:solidFill>
                      <a:schemeClr val="tx1"/>
                    </a:solidFill>
                  </a:rPr>
                  <a:t>-3</a:t>
                </a:r>
                <a:r>
                  <a:rPr lang="en-US" sz="3200" dirty="0">
                    <a:solidFill>
                      <a:schemeClr val="tx1"/>
                    </a:solidFill>
                  </a:rPr>
                  <a:t>)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endParaRPr lang="en-US" sz="3200" dirty="0" smtClean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	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			 =  0.004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</a:t>
                </a:r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5" y="4461165"/>
                <a:ext cx="10945090" cy="1496289"/>
              </a:xfrm>
              <a:prstGeom prst="roundRect">
                <a:avLst/>
              </a:prstGeom>
              <a:blipFill rotWithShape="1">
                <a:blip r:embed="rId6"/>
                <a:stretch>
                  <a:fillRect l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/>
              <p:cNvSpPr/>
              <p:nvPr/>
            </p:nvSpPr>
            <p:spPr>
              <a:xfrm>
                <a:off x="852055" y="2313710"/>
                <a:ext cx="10945090" cy="1496289"/>
              </a:xfrm>
              <a:prstGeom prst="roundRect">
                <a:avLst/>
              </a:prstGeom>
              <a:blipFill>
                <a:blip r:embed="rId5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H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3200" dirty="0">
                    <a:solidFill>
                      <a:schemeClr val="tx1"/>
                    </a:solidFill>
                  </a:rPr>
                  <a:t>S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4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মোল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সংখ্যা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=</a:t>
                </a:r>
                <a:r>
                  <a:rPr lang="en-US" sz="3200" dirty="0">
                    <a:solidFill>
                      <a:schemeClr val="tx1"/>
                    </a:solidFill>
                  </a:rPr>
                  <a:t> ( 0.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3200" dirty="0">
                    <a:solidFill>
                      <a:schemeClr val="tx1"/>
                    </a:solidFill>
                  </a:rPr>
                  <a:t>00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10</a:t>
                </a:r>
                <a:r>
                  <a:rPr lang="en-US" sz="3200" baseline="30000" dirty="0">
                    <a:solidFill>
                      <a:schemeClr val="tx1"/>
                    </a:solidFill>
                  </a:rPr>
                  <a:t>-3</a:t>
                </a:r>
                <a:r>
                  <a:rPr lang="en-US" sz="3200" dirty="0">
                    <a:solidFill>
                      <a:schemeClr val="tx1"/>
                    </a:solidFill>
                  </a:rPr>
                  <a:t>)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endParaRPr lang="en-US" sz="3200" dirty="0" smtClean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	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			 =  0.02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</a:t>
                </a:r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5" y="2313710"/>
                <a:ext cx="10945090" cy="1496289"/>
              </a:xfrm>
              <a:prstGeom prst="roundRect">
                <a:avLst/>
              </a:prstGeom>
              <a:blipFill rotWithShape="1">
                <a:blip r:embed="rId7"/>
                <a:stretch>
                  <a:fillRect l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/>
              <p:cNvSpPr/>
              <p:nvPr/>
            </p:nvSpPr>
            <p:spPr>
              <a:xfrm>
                <a:off x="852055" y="4461164"/>
                <a:ext cx="10945090" cy="1496289"/>
              </a:xfrm>
              <a:prstGeom prst="roundRect">
                <a:avLst/>
              </a:prstGeom>
              <a:blipFill>
                <a:blip r:embed="rId5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HNO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3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মোল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সংখ্যা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=</a:t>
                </a:r>
                <a:r>
                  <a:rPr lang="en-US" sz="3200" dirty="0">
                    <a:solidFill>
                      <a:schemeClr val="tx1"/>
                    </a:solidFill>
                  </a:rPr>
                  <a:t> ( 0.0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80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10</a:t>
                </a:r>
                <a:r>
                  <a:rPr lang="en-US" sz="3200" baseline="30000" dirty="0">
                    <a:solidFill>
                      <a:schemeClr val="tx1"/>
                    </a:solidFill>
                  </a:rPr>
                  <a:t>-3</a:t>
                </a:r>
                <a:r>
                  <a:rPr lang="en-US" sz="3200" dirty="0">
                    <a:solidFill>
                      <a:schemeClr val="tx1"/>
                    </a:solidFill>
                  </a:rPr>
                  <a:t>)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endParaRPr lang="en-US" sz="3200" dirty="0" smtClean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	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			 =  0.004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</a:t>
                </a:r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5" y="4461164"/>
                <a:ext cx="10945090" cy="1496289"/>
              </a:xfrm>
              <a:prstGeom prst="roundRect">
                <a:avLst/>
              </a:prstGeom>
              <a:blipFill rotWithShape="1">
                <a:blip r:embed="rId8"/>
                <a:stretch>
                  <a:fillRect l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/>
              <p:cNvSpPr/>
              <p:nvPr/>
            </p:nvSpPr>
            <p:spPr>
              <a:xfrm>
                <a:off x="852055" y="2313709"/>
                <a:ext cx="10945090" cy="1496289"/>
              </a:xfrm>
              <a:prstGeom prst="roundRect">
                <a:avLst/>
              </a:prstGeom>
              <a:blipFill>
                <a:blip r:embed="rId5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H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3200" dirty="0">
                    <a:solidFill>
                      <a:schemeClr val="tx1"/>
                    </a:solidFill>
                  </a:rPr>
                  <a:t>S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4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মোল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সংখ্যা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=</a:t>
                </a:r>
                <a:r>
                  <a:rPr lang="en-US" sz="3200" dirty="0">
                    <a:solidFill>
                      <a:schemeClr val="tx1"/>
                    </a:solidFill>
                  </a:rPr>
                  <a:t> ( 0.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3200" dirty="0">
                    <a:solidFill>
                      <a:schemeClr val="tx1"/>
                    </a:solidFill>
                  </a:rPr>
                  <a:t>00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10</a:t>
                </a:r>
                <a:r>
                  <a:rPr lang="en-US" sz="3200" baseline="30000" dirty="0">
                    <a:solidFill>
                      <a:schemeClr val="tx1"/>
                    </a:solidFill>
                  </a:rPr>
                  <a:t>-3</a:t>
                </a:r>
                <a:r>
                  <a:rPr lang="en-US" sz="3200" dirty="0">
                    <a:solidFill>
                      <a:schemeClr val="tx1"/>
                    </a:solidFill>
                  </a:rPr>
                  <a:t>)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endParaRPr lang="en-US" sz="3200" dirty="0" smtClean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	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			 =  0.02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</a:t>
                </a:r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5" y="2313709"/>
                <a:ext cx="10945090" cy="1496289"/>
              </a:xfrm>
              <a:prstGeom prst="roundRect">
                <a:avLst/>
              </a:prstGeom>
              <a:blipFill rotWithShape="1">
                <a:blip r:embed="rId9"/>
                <a:stretch>
                  <a:fillRect l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9"/>
              <p:cNvSpPr/>
              <p:nvPr/>
            </p:nvSpPr>
            <p:spPr>
              <a:xfrm>
                <a:off x="852055" y="4461163"/>
                <a:ext cx="10945090" cy="1496289"/>
              </a:xfrm>
              <a:prstGeom prst="roundRect">
                <a:avLst/>
              </a:prstGeom>
              <a:blipFill>
                <a:blip r:embed="rId5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HNO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3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মোল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</a:rPr>
                  <a:t>সংখ্যা</a:t>
                </a:r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=</a:t>
                </a:r>
                <a:r>
                  <a:rPr lang="en-US" sz="3200" dirty="0">
                    <a:solidFill>
                      <a:schemeClr val="tx1"/>
                    </a:solidFill>
                  </a:rPr>
                  <a:t> ( 0.0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80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10</a:t>
                </a:r>
                <a:r>
                  <a:rPr lang="en-US" sz="3200" baseline="30000" dirty="0">
                    <a:solidFill>
                      <a:schemeClr val="tx1"/>
                    </a:solidFill>
                  </a:rPr>
                  <a:t>-3</a:t>
                </a:r>
                <a:r>
                  <a:rPr lang="en-US" sz="3200" dirty="0">
                    <a:solidFill>
                      <a:schemeClr val="tx1"/>
                    </a:solidFill>
                  </a:rPr>
                  <a:t>)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endParaRPr lang="en-US" sz="3200" dirty="0" smtClean="0">
                  <a:solidFill>
                    <a:schemeClr val="tx1"/>
                  </a:solidFill>
                </a:endParaRPr>
              </a:p>
              <a:p>
                <a:r>
                  <a:rPr lang="en-US" sz="3200" dirty="0">
                    <a:solidFill>
                      <a:schemeClr val="tx1"/>
                    </a:solidFill>
                  </a:rPr>
                  <a:t>	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			 =  0.004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</a:t>
                </a:r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5" y="4461163"/>
                <a:ext cx="10945090" cy="1496289"/>
              </a:xfrm>
              <a:prstGeom prst="roundRect">
                <a:avLst/>
              </a:prstGeom>
              <a:blipFill rotWithShape="1">
                <a:blip r:embed="rId10"/>
                <a:stretch>
                  <a:fillRect l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ounded Rectangle 10"/>
              <p:cNvSpPr/>
              <p:nvPr/>
            </p:nvSpPr>
            <p:spPr>
              <a:xfrm>
                <a:off x="852055" y="2313711"/>
                <a:ext cx="10945090" cy="149628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H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মোল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সংখ্যা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=</a:t>
                </a:r>
                <a:r>
                  <a:rPr lang="en-US" sz="3200" dirty="0">
                    <a:solidFill>
                      <a:schemeClr val="bg1"/>
                    </a:solidFill>
                  </a:rPr>
                  <a:t> ( 0.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00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10</a:t>
                </a:r>
                <a:r>
                  <a:rPr lang="en-US" sz="3200" baseline="30000" dirty="0">
                    <a:solidFill>
                      <a:schemeClr val="bg1"/>
                    </a:solidFill>
                  </a:rPr>
                  <a:t>-3</a:t>
                </a:r>
                <a:r>
                  <a:rPr lang="en-US" sz="3200" dirty="0">
                    <a:solidFill>
                      <a:schemeClr val="bg1"/>
                    </a:solidFill>
                  </a:rPr>
                  <a:t>)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endParaRPr lang="en-US" sz="3200" dirty="0" smtClean="0">
                  <a:solidFill>
                    <a:schemeClr val="bg1"/>
                  </a:solidFill>
                </a:endParaRP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	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			 =  0.02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5" y="2313711"/>
                <a:ext cx="10945090" cy="1496289"/>
              </a:xfrm>
              <a:prstGeom prst="roundRect">
                <a:avLst/>
              </a:prstGeom>
              <a:blipFill rotWithShape="1">
                <a:blip r:embed="rId11"/>
                <a:stretch>
                  <a:fillRect l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/>
              <p:cNvSpPr/>
              <p:nvPr/>
            </p:nvSpPr>
            <p:spPr>
              <a:xfrm>
                <a:off x="852055" y="4461165"/>
                <a:ext cx="10945090" cy="149628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HNO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3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মোল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সংখ্যা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=</a:t>
                </a:r>
                <a:r>
                  <a:rPr lang="en-US" sz="3200" dirty="0">
                    <a:solidFill>
                      <a:schemeClr val="bg1"/>
                    </a:solidFill>
                  </a:rPr>
                  <a:t> ( 0.0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80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10</a:t>
                </a:r>
                <a:r>
                  <a:rPr lang="en-US" sz="3200" baseline="30000" dirty="0">
                    <a:solidFill>
                      <a:schemeClr val="bg1"/>
                    </a:solidFill>
                  </a:rPr>
                  <a:t>-3</a:t>
                </a:r>
                <a:r>
                  <a:rPr lang="en-US" sz="3200" dirty="0">
                    <a:solidFill>
                      <a:schemeClr val="bg1"/>
                    </a:solidFill>
                  </a:rPr>
                  <a:t>)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endParaRPr lang="en-US" sz="3200" dirty="0" smtClean="0">
                  <a:solidFill>
                    <a:schemeClr val="bg1"/>
                  </a:solidFill>
                </a:endParaRP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	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			 =  0.004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5" y="4461165"/>
                <a:ext cx="10945090" cy="1496289"/>
              </a:xfrm>
              <a:prstGeom prst="roundRect">
                <a:avLst/>
              </a:prstGeom>
              <a:blipFill rotWithShape="1">
                <a:blip r:embed="rId12"/>
                <a:stretch>
                  <a:fillRect l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28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98764" y="277092"/>
            <a:ext cx="10917381" cy="1219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H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SO</a:t>
            </a:r>
            <a:r>
              <a:rPr lang="en-US" sz="4000" baseline="-25000" dirty="0" smtClean="0">
                <a:solidFill>
                  <a:schemeClr val="bg1"/>
                </a:solidFill>
              </a:rPr>
              <a:t>4</a:t>
            </a:r>
            <a:r>
              <a:rPr lang="en-US" sz="4000" dirty="0" smtClean="0">
                <a:solidFill>
                  <a:schemeClr val="bg1"/>
                </a:solidFill>
              </a:rPr>
              <a:t> ও </a:t>
            </a:r>
            <a:r>
              <a:rPr lang="en-US" sz="4000" dirty="0">
                <a:solidFill>
                  <a:schemeClr val="bg1"/>
                </a:solidFill>
              </a:rPr>
              <a:t>K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CO</a:t>
            </a:r>
            <a:r>
              <a:rPr lang="en-US" sz="4000" baseline="-25000" dirty="0" smtClean="0">
                <a:solidFill>
                  <a:schemeClr val="bg1"/>
                </a:solidFill>
              </a:rPr>
              <a:t>3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এর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মধ্যে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4000" dirty="0" smtClean="0">
                <a:solidFill>
                  <a:schemeClr val="bg1"/>
                </a:solidFill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498765" y="1842656"/>
                <a:ext cx="10917380" cy="1122217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4400" dirty="0">
                    <a:solidFill>
                      <a:srgbClr val="002060"/>
                    </a:solidFill>
                  </a:rPr>
                  <a:t>+ K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CO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K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O+CO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65" y="1842656"/>
                <a:ext cx="10917380" cy="1122217"/>
              </a:xfrm>
              <a:prstGeom prst="roundRect">
                <a:avLst/>
              </a:prstGeom>
              <a:blipFill rotWithShape="1">
                <a:blip r:embed="rId4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/>
              <p:cNvSpPr/>
              <p:nvPr/>
            </p:nvSpPr>
            <p:spPr>
              <a:xfrm>
                <a:off x="498765" y="3422073"/>
                <a:ext cx="10917380" cy="322810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1mol H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 1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K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CO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0.02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H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(1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0.02)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K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CO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endParaRPr lang="en-US" sz="32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0.02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K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CO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65" y="3422073"/>
                <a:ext cx="10917380" cy="3228109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446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51164" y="415635"/>
            <a:ext cx="10377054" cy="192578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chemeClr val="bg1"/>
                </a:solidFill>
              </a:rPr>
              <a:t>সুতরাং</a:t>
            </a:r>
            <a:r>
              <a:rPr lang="en-US" sz="3600" dirty="0" smtClean="0">
                <a:solidFill>
                  <a:schemeClr val="bg1"/>
                </a:solidFill>
              </a:rPr>
              <a:t>  </a:t>
            </a:r>
            <a:r>
              <a:rPr lang="en-US" sz="3600" dirty="0" err="1" smtClean="0">
                <a:solidFill>
                  <a:schemeClr val="bg1"/>
                </a:solidFill>
              </a:rPr>
              <a:t>অবশিষ্ট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K</a:t>
            </a:r>
            <a:r>
              <a:rPr lang="en-US" sz="3600" baseline="-25000" dirty="0" smtClean="0">
                <a:solidFill>
                  <a:schemeClr val="bg1"/>
                </a:solidFill>
              </a:rPr>
              <a:t>2</a:t>
            </a:r>
            <a:r>
              <a:rPr lang="en-US" sz="3600" dirty="0" smtClean="0">
                <a:solidFill>
                  <a:schemeClr val="bg1"/>
                </a:solidFill>
              </a:rPr>
              <a:t>CO</a:t>
            </a:r>
            <a:r>
              <a:rPr lang="en-US" sz="3600" baseline="-25000" dirty="0" smtClean="0">
                <a:solidFill>
                  <a:schemeClr val="bg1"/>
                </a:solidFill>
              </a:rPr>
              <a:t>3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এর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পরিমান</a:t>
            </a:r>
            <a:r>
              <a:rPr lang="en-US" sz="3600" dirty="0" smtClean="0">
                <a:solidFill>
                  <a:schemeClr val="bg1"/>
                </a:solidFill>
              </a:rPr>
              <a:t> = ( 0.05-0.02) </a:t>
            </a:r>
            <a:r>
              <a:rPr lang="en-US" sz="3600" dirty="0" err="1" smtClean="0">
                <a:solidFill>
                  <a:schemeClr val="bg1"/>
                </a:solidFill>
              </a:rPr>
              <a:t>mol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                                            = 0.03mol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1164" y="2680854"/>
            <a:ext cx="10377054" cy="151707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</a:rPr>
              <a:t>অবশিষ্ট</a:t>
            </a:r>
            <a:r>
              <a:rPr lang="en-US" sz="3600" dirty="0" smtClean="0">
                <a:solidFill>
                  <a:schemeClr val="bg1"/>
                </a:solidFill>
              </a:rPr>
              <a:t> K</a:t>
            </a:r>
            <a:r>
              <a:rPr lang="en-US" sz="3600" baseline="-25000" dirty="0" smtClean="0">
                <a:solidFill>
                  <a:schemeClr val="bg1"/>
                </a:solidFill>
              </a:rPr>
              <a:t>2</a:t>
            </a:r>
            <a:r>
              <a:rPr lang="en-US" sz="3600" dirty="0" smtClean="0">
                <a:solidFill>
                  <a:schemeClr val="bg1"/>
                </a:solidFill>
              </a:rPr>
              <a:t>CO</a:t>
            </a:r>
            <a:r>
              <a:rPr lang="en-US" sz="3600" baseline="-25000" dirty="0" smtClean="0">
                <a:solidFill>
                  <a:schemeClr val="bg1"/>
                </a:solidFill>
              </a:rPr>
              <a:t>3</a:t>
            </a:r>
            <a:r>
              <a:rPr lang="en-US" sz="3600" dirty="0" smtClean="0">
                <a:solidFill>
                  <a:schemeClr val="bg1"/>
                </a:solidFill>
              </a:rPr>
              <a:t> ও HNO</a:t>
            </a:r>
            <a:r>
              <a:rPr lang="en-US" sz="3600" baseline="-25000" dirty="0" smtClean="0">
                <a:solidFill>
                  <a:schemeClr val="bg1"/>
                </a:solidFill>
              </a:rPr>
              <a:t>3 </a:t>
            </a:r>
            <a:r>
              <a:rPr lang="en-US" sz="3600" dirty="0" err="1" smtClean="0">
                <a:solidFill>
                  <a:schemeClr val="bg1"/>
                </a:solidFill>
              </a:rPr>
              <a:t>এর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মধ্যে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সংঘটিত</a:t>
            </a:r>
            <a:r>
              <a:rPr lang="en-US" sz="3600" dirty="0">
                <a:solidFill>
                  <a:schemeClr val="bg1"/>
                </a:solidFill>
              </a:rPr>
              <a:t>  </a:t>
            </a:r>
            <a:r>
              <a:rPr lang="en-US" sz="3600" dirty="0" err="1">
                <a:solidFill>
                  <a:schemeClr val="bg1"/>
                </a:solidFill>
              </a:rPr>
              <a:t>বিক্রিয়াঃ</a:t>
            </a:r>
            <a:endParaRPr lang="en-US" sz="3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651164" y="4959928"/>
                <a:ext cx="10377054" cy="1260764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2HNO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3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4400" dirty="0">
                    <a:solidFill>
                      <a:srgbClr val="002060"/>
                    </a:solidFill>
                  </a:rPr>
                  <a:t>+ K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CO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2KNO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3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O+CO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64" y="4959928"/>
                <a:ext cx="10377054" cy="1260764"/>
              </a:xfrm>
              <a:prstGeom prst="roundRect">
                <a:avLst/>
              </a:prstGeom>
              <a:blipFill rotWithShape="1">
                <a:blip r:embed="rId4"/>
                <a:stretch>
                  <a:fillRect b="-3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82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/>
              <p:cNvSpPr/>
              <p:nvPr/>
            </p:nvSpPr>
            <p:spPr>
              <a:xfrm>
                <a:off x="595747" y="969818"/>
                <a:ext cx="10917380" cy="322810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বিক্রিয়া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অনুযায়ী</a:t>
                </a:r>
                <a:r>
                  <a:rPr lang="en-US" sz="3200" dirty="0">
                    <a:solidFill>
                      <a:schemeClr val="bg1"/>
                    </a:solidFill>
                  </a:rPr>
                  <a:t>,</a:t>
                </a:r>
              </a:p>
              <a:p>
                <a:pPr algn="ctr"/>
                <a:r>
                  <a:rPr lang="en-US" sz="3200" dirty="0">
                    <a:solidFill>
                      <a:schemeClr val="bg1"/>
                    </a:solidFill>
                  </a:rPr>
                  <a:t> 2mol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HNO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 1mol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K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C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1mol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HNO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3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K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CO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0.004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HNO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004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K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CO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en-US" sz="3200" dirty="0">
                    <a:solidFill>
                      <a:schemeClr val="bg1"/>
                    </a:solidFill>
                    <a:ea typeface="Cambria Math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320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2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0.002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K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200" dirty="0">
                    <a:solidFill>
                      <a:schemeClr val="bg1"/>
                    </a:solidFill>
                  </a:rPr>
                  <a:t>CO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3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7" y="969818"/>
                <a:ext cx="10917380" cy="3228109"/>
              </a:xfrm>
              <a:prstGeom prst="roundRect">
                <a:avLst/>
              </a:prstGeom>
              <a:blipFill rotWithShape="1">
                <a:blip r:embed="rId3"/>
                <a:stretch>
                  <a:fillRect b="-1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2"/>
          <p:cNvSpPr/>
          <p:nvPr/>
        </p:nvSpPr>
        <p:spPr>
          <a:xfrm>
            <a:off x="595747" y="4516580"/>
            <a:ext cx="10917380" cy="192578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3600" dirty="0" err="1" smtClean="0">
                <a:solidFill>
                  <a:schemeClr val="bg1"/>
                </a:solidFill>
              </a:rPr>
              <a:t>সুতরাং</a:t>
            </a:r>
            <a:r>
              <a:rPr lang="en-US" sz="3600" dirty="0" smtClean="0">
                <a:solidFill>
                  <a:schemeClr val="bg1"/>
                </a:solidFill>
              </a:rPr>
              <a:t>  </a:t>
            </a:r>
            <a:r>
              <a:rPr lang="en-US" sz="3600" dirty="0" err="1" smtClean="0">
                <a:solidFill>
                  <a:schemeClr val="bg1"/>
                </a:solidFill>
              </a:rPr>
              <a:t>অবশিষ্ট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K</a:t>
            </a:r>
            <a:r>
              <a:rPr lang="en-US" sz="3600" baseline="-25000" dirty="0" smtClean="0">
                <a:solidFill>
                  <a:schemeClr val="bg1"/>
                </a:solidFill>
              </a:rPr>
              <a:t>2</a:t>
            </a:r>
            <a:r>
              <a:rPr lang="en-US" sz="3600" dirty="0" smtClean="0">
                <a:solidFill>
                  <a:schemeClr val="bg1"/>
                </a:solidFill>
              </a:rPr>
              <a:t>CO</a:t>
            </a:r>
            <a:r>
              <a:rPr lang="en-US" sz="3600" baseline="-25000" dirty="0" smtClean="0">
                <a:solidFill>
                  <a:schemeClr val="bg1"/>
                </a:solidFill>
              </a:rPr>
              <a:t>3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এর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পরিমান</a:t>
            </a:r>
            <a:r>
              <a:rPr lang="en-US" sz="3600" dirty="0" smtClean="0">
                <a:solidFill>
                  <a:schemeClr val="bg1"/>
                </a:solidFill>
              </a:rPr>
              <a:t> = ( 0.03-0.002) </a:t>
            </a:r>
            <a:r>
              <a:rPr lang="en-US" sz="3600" dirty="0" err="1" smtClean="0">
                <a:solidFill>
                  <a:schemeClr val="bg1"/>
                </a:solidFill>
              </a:rPr>
              <a:t>mol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                                            </a:t>
            </a:r>
            <a:r>
              <a:rPr lang="en-US" sz="3600" dirty="0" smtClean="0">
                <a:solidFill>
                  <a:schemeClr val="bg1"/>
                </a:solidFill>
              </a:rPr>
              <a:t>   = </a:t>
            </a:r>
            <a:r>
              <a:rPr lang="en-US" sz="3600" dirty="0" smtClean="0">
                <a:solidFill>
                  <a:schemeClr val="bg1"/>
                </a:solidFill>
              </a:rPr>
              <a:t>0.028 </a:t>
            </a:r>
            <a:r>
              <a:rPr lang="en-US" sz="3600" dirty="0" err="1" smtClean="0">
                <a:solidFill>
                  <a:schemeClr val="bg1"/>
                </a:solidFill>
              </a:rPr>
              <a:t>mol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33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2"/>
              <p:cNvSpPr/>
              <p:nvPr/>
            </p:nvSpPr>
            <p:spPr>
              <a:xfrm>
                <a:off x="235528" y="914400"/>
                <a:ext cx="11139053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600" dirty="0" err="1">
                    <a:solidFill>
                      <a:schemeClr val="bg1"/>
                    </a:solidFill>
                  </a:rPr>
                  <a:t>মিশ্রিত</a:t>
                </a:r>
                <a:r>
                  <a:rPr lang="en-US" sz="3600" dirty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bg1"/>
                    </a:solidFill>
                  </a:rPr>
                  <a:t>দ্রবনের</a:t>
                </a:r>
                <a:r>
                  <a:rPr lang="en-US" sz="3600" dirty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bg1"/>
                    </a:solidFill>
                  </a:rPr>
                  <a:t>মোট</a:t>
                </a:r>
                <a:r>
                  <a:rPr lang="en-US" sz="3600" dirty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bg1"/>
                    </a:solidFill>
                  </a:rPr>
                  <a:t>আয়তন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=(100+200+80)mL</a:t>
                </a:r>
                <a:endParaRPr lang="en-US" sz="36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3600" dirty="0">
                    <a:solidFill>
                      <a:schemeClr val="bg1"/>
                    </a:solidFill>
                  </a:rPr>
                  <a:t>					       =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380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>
                    <a:solidFill>
                      <a:schemeClr val="bg1"/>
                    </a:solidFill>
                  </a:rPr>
                  <a:t>10</a:t>
                </a:r>
                <a:r>
                  <a:rPr lang="en-US" sz="3600" baseline="30000" dirty="0">
                    <a:solidFill>
                      <a:schemeClr val="bg1"/>
                    </a:solidFill>
                  </a:rPr>
                  <a:t>-3</a:t>
                </a:r>
                <a:r>
                  <a:rPr lang="en-US" sz="3600" dirty="0">
                    <a:solidFill>
                      <a:schemeClr val="bg1"/>
                    </a:solidFill>
                  </a:rPr>
                  <a:t> L</a:t>
                </a:r>
                <a:endParaRPr lang="en-US" sz="36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28" y="914400"/>
                <a:ext cx="11139053" cy="1925782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235527" y="3560618"/>
                <a:ext cx="11139053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সুতরাং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অবশিষ্ট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K</a:t>
                </a:r>
                <a:r>
                  <a:rPr lang="en-US" sz="3600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C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sz="3600" baseline="-25000" dirty="0">
                    <a:solidFill>
                      <a:schemeClr val="bg1"/>
                    </a:solidFill>
                  </a:rPr>
                  <a:t>3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ঘনমাত্রা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chemeClr val="bg1"/>
                            </a:solidFill>
                          </a:rPr>
                          <m:t>0.028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0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chemeClr val="bg1"/>
                            </a:solidFill>
                          </a:rPr>
                          <m:t>80</m:t>
                        </m:r>
                        <m:r>
                          <a:rPr lang="en-US" sz="36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chemeClr val="bg1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sz="3600" baseline="30000" dirty="0">
                            <a:solidFill>
                              <a:schemeClr val="bg1"/>
                            </a:solidFill>
                          </a:rPr>
                          <m:t>-</m:t>
                        </m:r>
                        <m:r>
                          <m:rPr>
                            <m:nor/>
                          </m:rPr>
                          <a:rPr lang="en-US" sz="3600" baseline="30000" dirty="0">
                            <a:solidFill>
                              <a:schemeClr val="bg1"/>
                            </a:solidFill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                                                                     =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0.074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M </a:t>
                </a:r>
                <a:endParaRPr lang="en-US" sz="36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27" y="3560618"/>
                <a:ext cx="11139053" cy="1925782"/>
              </a:xfrm>
              <a:prstGeom prst="roundRect">
                <a:avLst/>
              </a:prstGeom>
              <a:blipFill rotWithShape="1">
                <a:blip r:embed="rId4"/>
                <a:stretch>
                  <a:fillRect b="-14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51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928255" y="193963"/>
                <a:ext cx="10640290" cy="1967346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200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3600" dirty="0" err="1" smtClean="0">
                    <a:solidFill>
                      <a:schemeClr val="bg1"/>
                    </a:solidFill>
                  </a:rPr>
                  <a:t>এখানে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>
                    <a:solidFill>
                      <a:schemeClr val="bg1"/>
                    </a:solidFill>
                  </a:rPr>
                  <a:t>, K</a:t>
                </a:r>
                <a:r>
                  <a:rPr lang="en-US" sz="3600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sz="3600" dirty="0">
                    <a:solidFill>
                      <a:schemeClr val="bg1"/>
                    </a:solidFill>
                  </a:rPr>
                  <a:t>CO</a:t>
                </a:r>
                <a:r>
                  <a:rPr lang="en-US" sz="3600" baseline="-25000" dirty="0">
                    <a:solidFill>
                      <a:schemeClr val="bg1"/>
                    </a:solidFill>
                  </a:rPr>
                  <a:t>3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দ্বিঅম্লীয়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ক্ষার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হওয়ায়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,</a:t>
                </a:r>
              </a:p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 [ OH</a:t>
                </a:r>
                <a:r>
                  <a:rPr lang="en-US" sz="3600" baseline="30000" dirty="0">
                    <a:solidFill>
                      <a:schemeClr val="bg1"/>
                    </a:solidFill>
                  </a:rPr>
                  <a:t>-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]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=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 0.074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M </a:t>
                </a:r>
              </a:p>
              <a:p>
                <a:pPr algn="ctr"/>
                <a:r>
                  <a:rPr lang="en-US" sz="3600" dirty="0" smtClean="0">
                    <a:solidFill>
                      <a:schemeClr val="bg1"/>
                    </a:solidFill>
                  </a:rPr>
                  <a:t>=0.1474 M</a:t>
                </a:r>
                <a:r>
                  <a:rPr lang="en-US" sz="3600" dirty="0" smtClean="0">
                    <a:solidFill>
                      <a:schemeClr val="tx1"/>
                    </a:solidFill>
                  </a:rPr>
                  <a:t>                                          </a:t>
                </a:r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193963"/>
                <a:ext cx="10640290" cy="1967346"/>
              </a:xfrm>
              <a:prstGeom prst="roundRect">
                <a:avLst/>
              </a:prstGeom>
              <a:blipFill rotWithShape="1">
                <a:blip r:embed="rId3"/>
                <a:stretch>
                  <a:fillRect b="-17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928255" y="2299854"/>
            <a:ext cx="10640290" cy="229985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আমরা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জানি</a:t>
            </a:r>
            <a:r>
              <a:rPr lang="en-US" sz="3600" dirty="0" smtClean="0">
                <a:solidFill>
                  <a:schemeClr val="bg1"/>
                </a:solidFill>
              </a:rPr>
              <a:t>,  </a:t>
            </a:r>
          </a:p>
          <a:p>
            <a:r>
              <a:rPr lang="en-US" sz="3600" dirty="0">
                <a:solidFill>
                  <a:schemeClr val="bg1"/>
                </a:solidFill>
              </a:rPr>
              <a:t>	</a:t>
            </a:r>
            <a:r>
              <a:rPr lang="en-US" sz="3600" dirty="0" smtClean="0">
                <a:solidFill>
                  <a:schemeClr val="bg1"/>
                </a:solidFill>
              </a:rPr>
              <a:t>		</a:t>
            </a:r>
            <a:r>
              <a:rPr lang="en-US" sz="3600" dirty="0" smtClean="0">
                <a:solidFill>
                  <a:schemeClr val="bg1"/>
                </a:solidFill>
              </a:rPr>
              <a:t>P</a:t>
            </a:r>
            <a:r>
              <a:rPr lang="en-US" sz="3600" baseline="30000" dirty="0" smtClean="0">
                <a:solidFill>
                  <a:schemeClr val="bg1"/>
                </a:solidFill>
              </a:rPr>
              <a:t>OH</a:t>
            </a:r>
            <a:r>
              <a:rPr lang="en-US" sz="3600" dirty="0" smtClean="0">
                <a:solidFill>
                  <a:schemeClr val="bg1"/>
                </a:solidFill>
              </a:rPr>
              <a:t>=-log[OH</a:t>
            </a:r>
            <a:r>
              <a:rPr lang="en-US" sz="3600" baseline="30000" dirty="0">
                <a:solidFill>
                  <a:schemeClr val="bg1"/>
                </a:solidFill>
              </a:rPr>
              <a:t>-</a:t>
            </a:r>
            <a:r>
              <a:rPr lang="en-US" sz="3600" dirty="0" smtClean="0">
                <a:solidFill>
                  <a:schemeClr val="bg1"/>
                </a:solidFill>
              </a:rPr>
              <a:t>]</a:t>
            </a:r>
            <a:endParaRPr lang="en-US" sz="3600" dirty="0" smtClean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	</a:t>
            </a:r>
            <a:r>
              <a:rPr lang="en-US" sz="3600" dirty="0" smtClean="0">
                <a:solidFill>
                  <a:schemeClr val="bg1"/>
                </a:solidFill>
              </a:rPr>
              <a:t>		    =-</a:t>
            </a:r>
            <a:r>
              <a:rPr lang="en-US" sz="3600" dirty="0" smtClean="0">
                <a:solidFill>
                  <a:schemeClr val="bg1"/>
                </a:solidFill>
              </a:rPr>
              <a:t>log(0.1474)</a:t>
            </a:r>
            <a:endParaRPr lang="en-US" sz="3600" dirty="0" smtClean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	</a:t>
            </a:r>
            <a:r>
              <a:rPr lang="en-US" sz="3600" dirty="0" smtClean="0">
                <a:solidFill>
                  <a:schemeClr val="bg1"/>
                </a:solidFill>
              </a:rPr>
              <a:t>		    =</a:t>
            </a:r>
            <a:r>
              <a:rPr lang="en-US" sz="3600" dirty="0" smtClean="0">
                <a:solidFill>
                  <a:schemeClr val="bg1"/>
                </a:solidFill>
              </a:rPr>
              <a:t>0.832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28255" y="5098473"/>
            <a:ext cx="10280072" cy="157941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chemeClr val="bg1"/>
                </a:solidFill>
              </a:rPr>
              <a:t>অতএব</a:t>
            </a:r>
            <a:r>
              <a:rPr lang="en-US" sz="3600" dirty="0" smtClean="0">
                <a:solidFill>
                  <a:schemeClr val="bg1"/>
                </a:solidFill>
              </a:rPr>
              <a:t>, </a:t>
            </a:r>
            <a:r>
              <a:rPr lang="en-US" sz="3600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3600" dirty="0" smtClean="0">
                <a:solidFill>
                  <a:schemeClr val="bg1"/>
                </a:solidFill>
              </a:rPr>
              <a:t> P</a:t>
            </a:r>
            <a:r>
              <a:rPr lang="en-US" sz="3600" baseline="30000" dirty="0" smtClean="0">
                <a:solidFill>
                  <a:schemeClr val="bg1"/>
                </a:solidFill>
              </a:rPr>
              <a:t>H </a:t>
            </a:r>
            <a:r>
              <a:rPr lang="en-US" sz="3600" dirty="0" smtClean="0">
                <a:solidFill>
                  <a:schemeClr val="bg1"/>
                </a:solidFill>
              </a:rPr>
              <a:t>= 0.77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1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928255" y="415636"/>
            <a:ext cx="10280072" cy="3934691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err="1" smtClean="0">
                <a:solidFill>
                  <a:schemeClr val="bg1"/>
                </a:solidFill>
              </a:rPr>
              <a:t>আমরা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জানি</a:t>
            </a:r>
            <a:r>
              <a:rPr lang="en-US" sz="3600" dirty="0" smtClean="0">
                <a:solidFill>
                  <a:schemeClr val="bg1"/>
                </a:solidFill>
              </a:rPr>
              <a:t>,  </a:t>
            </a:r>
          </a:p>
          <a:p>
            <a:r>
              <a:rPr lang="en-US" sz="3600" dirty="0">
                <a:solidFill>
                  <a:schemeClr val="bg1"/>
                </a:solidFill>
              </a:rPr>
              <a:t>	</a:t>
            </a:r>
            <a:r>
              <a:rPr lang="en-US" sz="3600" dirty="0" smtClean="0">
                <a:solidFill>
                  <a:schemeClr val="bg1"/>
                </a:solidFill>
              </a:rPr>
              <a:t>		</a:t>
            </a:r>
            <a:r>
              <a:rPr lang="en-US" sz="4400" dirty="0" smtClean="0">
                <a:solidFill>
                  <a:schemeClr val="bg1"/>
                </a:solidFill>
              </a:rPr>
              <a:t>P</a:t>
            </a:r>
            <a:r>
              <a:rPr lang="en-US" sz="4400" baseline="30000" dirty="0" smtClean="0">
                <a:solidFill>
                  <a:schemeClr val="bg1"/>
                </a:solidFill>
              </a:rPr>
              <a:t>H </a:t>
            </a:r>
            <a:r>
              <a:rPr lang="en-US" sz="4400" dirty="0" smtClean="0">
                <a:solidFill>
                  <a:schemeClr val="bg1"/>
                </a:solidFill>
              </a:rPr>
              <a:t>+ P</a:t>
            </a:r>
            <a:r>
              <a:rPr lang="en-US" sz="4400" baseline="30000" dirty="0" smtClean="0">
                <a:solidFill>
                  <a:schemeClr val="bg1"/>
                </a:solidFill>
              </a:rPr>
              <a:t>OH </a:t>
            </a:r>
            <a:r>
              <a:rPr lang="en-US" sz="4400" dirty="0" smtClean="0">
                <a:solidFill>
                  <a:schemeClr val="bg1"/>
                </a:solidFill>
              </a:rPr>
              <a:t>= 14</a:t>
            </a:r>
          </a:p>
          <a:p>
            <a:r>
              <a:rPr lang="en-US" sz="4400" dirty="0" smtClean="0">
                <a:solidFill>
                  <a:schemeClr val="bg1"/>
                </a:solidFill>
              </a:rPr>
              <a:t>		  </a:t>
            </a:r>
            <a:r>
              <a:rPr lang="en-US" sz="4400" dirty="0" err="1" smtClean="0">
                <a:solidFill>
                  <a:schemeClr val="bg1"/>
                </a:solidFill>
              </a:rPr>
              <a:t>বা</a:t>
            </a:r>
            <a:r>
              <a:rPr lang="en-US" sz="4400" dirty="0" smtClean="0">
                <a:solidFill>
                  <a:schemeClr val="bg1"/>
                </a:solidFill>
              </a:rPr>
              <a:t>, P</a:t>
            </a:r>
            <a:r>
              <a:rPr lang="en-US" sz="4400" baseline="30000" dirty="0" smtClean="0">
                <a:solidFill>
                  <a:schemeClr val="bg1"/>
                </a:solidFill>
              </a:rPr>
              <a:t>H</a:t>
            </a:r>
            <a:r>
              <a:rPr lang="en-US" sz="4400" dirty="0" smtClean="0">
                <a:solidFill>
                  <a:schemeClr val="bg1"/>
                </a:solidFill>
              </a:rPr>
              <a:t>=14-P</a:t>
            </a:r>
            <a:r>
              <a:rPr lang="en-US" sz="4400" baseline="30000" dirty="0" smtClean="0">
                <a:solidFill>
                  <a:schemeClr val="bg1"/>
                </a:solidFill>
              </a:rPr>
              <a:t>OH</a:t>
            </a:r>
          </a:p>
          <a:p>
            <a:r>
              <a:rPr lang="en-US" sz="4400" baseline="30000" dirty="0" smtClean="0">
                <a:solidFill>
                  <a:schemeClr val="bg1"/>
                </a:solidFill>
              </a:rPr>
              <a:t>     		</a:t>
            </a:r>
            <a:r>
              <a:rPr lang="en-US" sz="4400" dirty="0" smtClean="0">
                <a:solidFill>
                  <a:schemeClr val="bg1"/>
                </a:solidFill>
              </a:rPr>
              <a:t>  </a:t>
            </a:r>
            <a:r>
              <a:rPr lang="en-US" sz="4400" dirty="0" err="1" smtClean="0">
                <a:solidFill>
                  <a:schemeClr val="bg1"/>
                </a:solidFill>
              </a:rPr>
              <a:t>বা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chemeClr val="bg1"/>
                </a:solidFill>
              </a:rPr>
              <a:t>P</a:t>
            </a:r>
            <a:r>
              <a:rPr lang="en-US" sz="4400" baseline="30000" dirty="0" smtClean="0">
                <a:solidFill>
                  <a:schemeClr val="bg1"/>
                </a:solidFill>
              </a:rPr>
              <a:t>H</a:t>
            </a:r>
            <a:r>
              <a:rPr lang="en-US" sz="4400" dirty="0" smtClean="0">
                <a:solidFill>
                  <a:schemeClr val="bg1"/>
                </a:solidFill>
              </a:rPr>
              <a:t>=14-0.832</a:t>
            </a:r>
            <a:endParaRPr lang="en-US" sz="4400" baseline="30000" dirty="0" smtClean="0">
              <a:solidFill>
                <a:schemeClr val="bg1"/>
              </a:solidFill>
            </a:endParaRPr>
          </a:p>
          <a:p>
            <a:r>
              <a:rPr lang="en-US" sz="4400" dirty="0">
                <a:solidFill>
                  <a:schemeClr val="bg1"/>
                </a:solidFill>
              </a:rPr>
              <a:t>	</a:t>
            </a:r>
            <a:r>
              <a:rPr lang="en-US" sz="4400" dirty="0" smtClean="0">
                <a:solidFill>
                  <a:schemeClr val="bg1"/>
                </a:solidFill>
              </a:rPr>
              <a:t>	  </a:t>
            </a:r>
            <a:r>
              <a:rPr lang="en-US" sz="4400" dirty="0" err="1" smtClean="0">
                <a:solidFill>
                  <a:schemeClr val="bg1"/>
                </a:solidFill>
              </a:rPr>
              <a:t>বা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chemeClr val="bg1"/>
                </a:solidFill>
              </a:rPr>
              <a:t>P</a:t>
            </a:r>
            <a:r>
              <a:rPr lang="en-US" sz="4400" baseline="30000" dirty="0" smtClean="0">
                <a:solidFill>
                  <a:schemeClr val="bg1"/>
                </a:solidFill>
              </a:rPr>
              <a:t>H</a:t>
            </a:r>
            <a:r>
              <a:rPr lang="en-US" sz="4400" dirty="0" smtClean="0">
                <a:solidFill>
                  <a:schemeClr val="bg1"/>
                </a:solidFill>
              </a:rPr>
              <a:t>=13.17</a:t>
            </a:r>
            <a:endParaRPr lang="en-US" sz="4400" dirty="0">
              <a:solidFill>
                <a:schemeClr val="bg1"/>
              </a:solidFill>
            </a:endParaRPr>
          </a:p>
          <a:p>
            <a:endParaRPr lang="en-US" sz="4400" baseline="30000" dirty="0" smtClean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	</a:t>
            </a:r>
            <a:r>
              <a:rPr lang="en-US" sz="3600" dirty="0" smtClean="0">
                <a:solidFill>
                  <a:schemeClr val="bg1"/>
                </a:solidFill>
              </a:rPr>
              <a:t>		    </a:t>
            </a:r>
            <a:r>
              <a:rPr lang="en-US" sz="3600" dirty="0">
                <a:solidFill>
                  <a:schemeClr val="bg1"/>
                </a:solidFill>
              </a:rPr>
              <a:t>	</a:t>
            </a:r>
            <a:r>
              <a:rPr lang="en-US" sz="3600" dirty="0" smtClean="0">
                <a:solidFill>
                  <a:schemeClr val="bg1"/>
                </a:solidFill>
              </a:rPr>
              <a:t>		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28255" y="4807528"/>
            <a:ext cx="10280072" cy="157941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		</a:t>
            </a:r>
            <a:r>
              <a:rPr lang="en-US" sz="3600" dirty="0" err="1" smtClean="0">
                <a:solidFill>
                  <a:schemeClr val="bg1"/>
                </a:solidFill>
              </a:rPr>
              <a:t>অতএব</a:t>
            </a:r>
            <a:r>
              <a:rPr lang="en-US" sz="3600" dirty="0" smtClean="0">
                <a:solidFill>
                  <a:schemeClr val="bg1"/>
                </a:solidFill>
              </a:rPr>
              <a:t>, </a:t>
            </a:r>
            <a:r>
              <a:rPr lang="en-US" sz="3600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3600" dirty="0" smtClean="0">
                <a:solidFill>
                  <a:schemeClr val="bg1"/>
                </a:solidFill>
              </a:rPr>
              <a:t> P</a:t>
            </a:r>
            <a:r>
              <a:rPr lang="en-US" sz="3600" baseline="30000" dirty="0" smtClean="0">
                <a:solidFill>
                  <a:schemeClr val="bg1"/>
                </a:solidFill>
              </a:rPr>
              <a:t>H </a:t>
            </a:r>
            <a:r>
              <a:rPr lang="en-US" sz="3600" dirty="0" smtClean="0">
                <a:solidFill>
                  <a:schemeClr val="bg1"/>
                </a:solidFill>
              </a:rPr>
              <a:t>= 13.17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9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109" y="2923710"/>
            <a:ext cx="11804074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০১) </a:t>
            </a:r>
            <a:r>
              <a:rPr lang="en-US" sz="4000" dirty="0" smtClean="0">
                <a:solidFill>
                  <a:schemeClr val="bg1"/>
                </a:solidFill>
              </a:rPr>
              <a:t>P</a:t>
            </a:r>
            <a:r>
              <a:rPr lang="en-US" sz="4000" baseline="30000" dirty="0" smtClean="0">
                <a:solidFill>
                  <a:schemeClr val="bg1"/>
                </a:solidFill>
              </a:rPr>
              <a:t>H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স্কেলের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সূত্রটি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লিখ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</a:rPr>
              <a:t>? </a:t>
            </a:r>
          </a:p>
          <a:p>
            <a:r>
              <a:rPr lang="en-US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০২) </a:t>
            </a:r>
            <a:r>
              <a:rPr lang="en-US" sz="4000" dirty="0">
                <a:solidFill>
                  <a:schemeClr val="bg1"/>
                </a:solidFill>
              </a:rPr>
              <a:t>K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CO</a:t>
            </a:r>
            <a:r>
              <a:rPr lang="en-US" sz="4000" baseline="-25000" dirty="0" smtClean="0">
                <a:solidFill>
                  <a:schemeClr val="bg1"/>
                </a:solidFill>
              </a:rPr>
              <a:t>3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ও HNO</a:t>
            </a:r>
            <a:r>
              <a:rPr lang="en-US" sz="4000" baseline="-25000" dirty="0">
                <a:solidFill>
                  <a:schemeClr val="bg1"/>
                </a:solidFill>
              </a:rPr>
              <a:t>3 </a:t>
            </a:r>
            <a:r>
              <a:rPr lang="en-US" sz="4000" dirty="0" err="1">
                <a:solidFill>
                  <a:schemeClr val="bg1"/>
                </a:solidFill>
              </a:rPr>
              <a:t>এর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মধ্যে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সংঘটিত</a:t>
            </a:r>
            <a:r>
              <a:rPr lang="en-US" sz="4000" dirty="0">
                <a:solidFill>
                  <a:schemeClr val="bg1"/>
                </a:solidFill>
              </a:rPr>
              <a:t>  </a:t>
            </a:r>
            <a:r>
              <a:rPr lang="en-US" sz="4000" dirty="0" err="1">
                <a:solidFill>
                  <a:schemeClr val="bg1"/>
                </a:solidFill>
              </a:rPr>
              <a:t>বিক্রিয়াটি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লিখ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NikoshBAN" pitchFamily="2" charset="0"/>
              </a:rPr>
              <a:t>?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:a16="http://schemas.microsoft.com/office/drawing/2014/main" xmlns="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69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888181" y="221673"/>
            <a:ext cx="5187649" cy="157122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6433" y="3145328"/>
            <a:ext cx="9949397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arenR"/>
            </a:pP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কোন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দ্রবনে</a:t>
            </a:r>
            <a:r>
              <a:rPr lang="en-US" sz="4000" dirty="0" smtClean="0">
                <a:solidFill>
                  <a:schemeClr val="bg1"/>
                </a:solidFill>
              </a:rPr>
              <a:t> H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SO</a:t>
            </a:r>
            <a:r>
              <a:rPr lang="en-US" sz="4000" baseline="-25000" dirty="0" smtClean="0">
                <a:solidFill>
                  <a:schemeClr val="bg1"/>
                </a:solidFill>
              </a:rPr>
              <a:t>4</a:t>
            </a:r>
            <a:r>
              <a:rPr lang="en-US" sz="4000" dirty="0" smtClean="0">
                <a:solidFill>
                  <a:schemeClr val="bg1"/>
                </a:solidFill>
              </a:rPr>
              <a:t>যোগ </a:t>
            </a:r>
            <a:r>
              <a:rPr lang="en-US" sz="4000" dirty="0" err="1" smtClean="0">
                <a:solidFill>
                  <a:schemeClr val="bg1"/>
                </a:solidFill>
              </a:rPr>
              <a:t>করলে</a:t>
            </a:r>
            <a:r>
              <a:rPr lang="en-US" sz="4000" dirty="0" smtClean="0">
                <a:solidFill>
                  <a:schemeClr val="bg1"/>
                </a:solidFill>
              </a:rPr>
              <a:t> ঐ </a:t>
            </a:r>
            <a:r>
              <a:rPr lang="en-US" sz="4000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4000" dirty="0" smtClean="0">
                <a:solidFill>
                  <a:schemeClr val="bg1"/>
                </a:solidFill>
              </a:rPr>
              <a:t> P</a:t>
            </a:r>
            <a:r>
              <a:rPr lang="en-US" sz="4000" baseline="30000" dirty="0" smtClean="0">
                <a:solidFill>
                  <a:schemeClr val="bg1"/>
                </a:solidFill>
              </a:rPr>
              <a:t>H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পরিবর্তন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ব্যাখ্যা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কর</a:t>
            </a:r>
            <a:r>
              <a:rPr lang="en-US" sz="4000" dirty="0" smtClean="0">
                <a:solidFill>
                  <a:schemeClr val="bg1"/>
                </a:solidFill>
              </a:rPr>
              <a:t>।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3" y="221673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7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499892"/>
            <a:ext cx="5510463" cy="16565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499891"/>
            <a:ext cx="3541690" cy="1656565"/>
          </a:xfrm>
          <a:prstGeom prst="rect">
            <a:avLst/>
          </a:prstGeom>
        </p:spPr>
      </p:pic>
      <p:sp>
        <p:nvSpPr>
          <p:cNvPr id="5" name="Flowchart: Magnetic Disk 4"/>
          <p:cNvSpPr/>
          <p:nvPr/>
        </p:nvSpPr>
        <p:spPr>
          <a:xfrm>
            <a:off x="1888803" y="2369127"/>
            <a:ext cx="2452255" cy="2133601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520 mL</a:t>
            </a:r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0.1M</a:t>
            </a:r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HNO</a:t>
            </a:r>
            <a:r>
              <a:rPr lang="en-US" sz="2400" baseline="-25000" dirty="0" smtClean="0">
                <a:solidFill>
                  <a:srgbClr val="00B050"/>
                </a:solidFill>
              </a:rPr>
              <a:t>3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দ্রবন</a:t>
            </a:r>
            <a:endParaRPr lang="en-US" sz="2400" dirty="0" smtClean="0">
              <a:solidFill>
                <a:srgbClr val="00B050"/>
              </a:solidFill>
            </a:endParaRPr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A </a:t>
            </a:r>
            <a:r>
              <a:rPr lang="en-US" sz="2400" dirty="0" err="1" smtClean="0">
                <a:solidFill>
                  <a:srgbClr val="00B050"/>
                </a:solidFill>
              </a:rPr>
              <a:t>পাত্র</a:t>
            </a:r>
            <a:r>
              <a:rPr lang="en-US" sz="2400" dirty="0" smtClean="0">
                <a:solidFill>
                  <a:srgbClr val="00B050"/>
                </a:solidFill>
              </a:rPr>
              <a:t> 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5084619" y="2493820"/>
            <a:ext cx="2466109" cy="2133600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125 mL</a:t>
            </a:r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0.02M  </a:t>
            </a:r>
          </a:p>
          <a:p>
            <a:pPr algn="ctr"/>
            <a:r>
              <a:rPr lang="en-US" sz="2400" dirty="0" err="1" smtClean="0">
                <a:solidFill>
                  <a:srgbClr val="00B050"/>
                </a:solidFill>
              </a:rPr>
              <a:t>NaOH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দ্রবন</a:t>
            </a:r>
            <a:endParaRPr lang="en-US" sz="2400" dirty="0" smtClean="0">
              <a:solidFill>
                <a:srgbClr val="00B050"/>
              </a:solidFill>
            </a:endParaRPr>
          </a:p>
          <a:p>
            <a:pPr algn="ctr"/>
            <a:r>
              <a:rPr lang="en-US" sz="2400" dirty="0">
                <a:solidFill>
                  <a:srgbClr val="00B050"/>
                </a:solidFill>
              </a:rPr>
              <a:t>B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পাত্র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75854" y="5126182"/>
            <a:ext cx="10764982" cy="137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bg1"/>
                </a:solidFill>
              </a:rPr>
              <a:t>A </a:t>
            </a:r>
            <a:r>
              <a:rPr lang="en-US" sz="3200" dirty="0" err="1" smtClean="0">
                <a:solidFill>
                  <a:schemeClr val="bg1"/>
                </a:solidFill>
              </a:rPr>
              <a:t>পাত্র</a:t>
            </a:r>
            <a:r>
              <a:rPr lang="en-US" sz="3200" dirty="0" smtClean="0">
                <a:solidFill>
                  <a:schemeClr val="bg1"/>
                </a:solidFill>
              </a:rPr>
              <a:t> , B </a:t>
            </a:r>
            <a:r>
              <a:rPr lang="en-US" sz="3200" dirty="0" err="1" smtClean="0">
                <a:solidFill>
                  <a:schemeClr val="bg1"/>
                </a:solidFill>
              </a:rPr>
              <a:t>পাত্র</a:t>
            </a:r>
            <a:r>
              <a:rPr lang="en-US" sz="3200" dirty="0" smtClean="0">
                <a:solidFill>
                  <a:schemeClr val="bg1"/>
                </a:solidFill>
              </a:rPr>
              <a:t> ও C </a:t>
            </a:r>
            <a:r>
              <a:rPr lang="en-US" sz="3200" dirty="0" err="1" smtClean="0">
                <a:solidFill>
                  <a:schemeClr val="bg1"/>
                </a:solidFill>
              </a:rPr>
              <a:t>পাত্রের</a:t>
            </a:r>
            <a:r>
              <a:rPr lang="en-US" sz="3200" dirty="0" smtClean="0">
                <a:solidFill>
                  <a:schemeClr val="bg1"/>
                </a:solidFill>
              </a:rPr>
              <a:t>   </a:t>
            </a:r>
            <a:r>
              <a:rPr lang="en-US" sz="3200" dirty="0" err="1" smtClean="0">
                <a:solidFill>
                  <a:schemeClr val="bg1"/>
                </a:solidFill>
              </a:rPr>
              <a:t>দ্রবন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করলে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3200" dirty="0" smtClean="0">
                <a:solidFill>
                  <a:schemeClr val="bg1"/>
                </a:solidFill>
              </a:rPr>
              <a:t> P</a:t>
            </a:r>
            <a:r>
              <a:rPr lang="en-US" sz="3200" baseline="30000" dirty="0" smtClean="0">
                <a:solidFill>
                  <a:schemeClr val="bg1"/>
                </a:solidFill>
              </a:rPr>
              <a:t>H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কিরুপ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হবে</a:t>
            </a:r>
            <a:r>
              <a:rPr lang="en-US" sz="3200" dirty="0" smtClean="0">
                <a:solidFill>
                  <a:schemeClr val="bg1"/>
                </a:solidFill>
              </a:rPr>
              <a:t> -</a:t>
            </a:r>
            <a:r>
              <a:rPr lang="en-US" sz="3200" dirty="0" err="1" smtClean="0">
                <a:solidFill>
                  <a:schemeClr val="bg1"/>
                </a:solidFill>
              </a:rPr>
              <a:t>গানিতিকভাবে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বিশ্লেষন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কর</a:t>
            </a:r>
            <a:r>
              <a:rPr lang="en-US" sz="3200" dirty="0" smtClean="0">
                <a:solidFill>
                  <a:schemeClr val="bg1"/>
                </a:solidFill>
              </a:rPr>
              <a:t>।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Flowchart: Magnetic Disk 7"/>
          <p:cNvSpPr/>
          <p:nvPr/>
        </p:nvSpPr>
        <p:spPr>
          <a:xfrm>
            <a:off x="7924800" y="2493820"/>
            <a:ext cx="2466109" cy="2133600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105 mL</a:t>
            </a:r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0.01M  </a:t>
            </a:r>
          </a:p>
          <a:p>
            <a:pPr algn="ctr"/>
            <a:r>
              <a:rPr lang="en-US" sz="2400" dirty="0">
                <a:solidFill>
                  <a:srgbClr val="00B050"/>
                </a:solidFill>
              </a:rPr>
              <a:t>K</a:t>
            </a:r>
            <a:r>
              <a:rPr lang="en-US" sz="2400" dirty="0" smtClean="0">
                <a:solidFill>
                  <a:srgbClr val="00B050"/>
                </a:solidFill>
              </a:rPr>
              <a:t>OH </a:t>
            </a:r>
            <a:r>
              <a:rPr lang="en-US" sz="2400" dirty="0" err="1" smtClean="0">
                <a:solidFill>
                  <a:srgbClr val="00B050"/>
                </a:solidFill>
              </a:rPr>
              <a:t>দ্রবন</a:t>
            </a:r>
            <a:endParaRPr lang="en-US" sz="2400" dirty="0" smtClean="0">
              <a:solidFill>
                <a:srgbClr val="00B050"/>
              </a:solidFill>
            </a:endParaRPr>
          </a:p>
          <a:p>
            <a:pPr algn="ctr"/>
            <a:r>
              <a:rPr lang="en-US" sz="2400" dirty="0">
                <a:solidFill>
                  <a:srgbClr val="00B050"/>
                </a:solidFill>
              </a:rPr>
              <a:t>C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পাত্র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14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="" xmlns:a16="http://schemas.microsoft.com/office/drawing/2014/main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943176-E7E7-48EA-A0FC-9CE2A2389CAC}"/>
              </a:ext>
            </a:extLst>
          </p:cNvPr>
          <p:cNvSpPr txBox="1"/>
          <p:nvPr/>
        </p:nvSpPr>
        <p:spPr>
          <a:xfrm>
            <a:off x="2147455" y="207964"/>
            <a:ext cx="8201890" cy="11079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66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570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1861</TotalTime>
  <Words>845</Words>
  <Application>Microsoft Office PowerPoint</Application>
  <PresentationFormat>Custom</PresentationFormat>
  <Paragraphs>180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403</cp:revision>
  <dcterms:created xsi:type="dcterms:W3CDTF">2021-07-04T04:33:59Z</dcterms:created>
  <dcterms:modified xsi:type="dcterms:W3CDTF">2026-09-17T01:14:57Z</dcterms:modified>
</cp:coreProperties>
</file>