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1" r:id="rId1"/>
  </p:sldMasterIdLst>
  <p:sldIdLst>
    <p:sldId id="258" r:id="rId2"/>
    <p:sldId id="260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8" r:id="rId11"/>
    <p:sldId id="267" r:id="rId12"/>
    <p:sldId id="275" r:id="rId13"/>
    <p:sldId id="276" r:id="rId14"/>
    <p:sldId id="277" r:id="rId15"/>
    <p:sldId id="278" r:id="rId16"/>
    <p:sldId id="279" r:id="rId17"/>
    <p:sldId id="273" r:id="rId18"/>
    <p:sldId id="27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LL" initials="D" lastIdx="3" clrIdx="0">
    <p:extLst>
      <p:ext uri="{19B8F6BF-5375-455C-9EA6-DF929625EA0E}">
        <p15:presenceInfo xmlns:p15="http://schemas.microsoft.com/office/powerpoint/2012/main" userId="DEL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291" autoAdjust="0"/>
  </p:normalViewPr>
  <p:slideViewPr>
    <p:cSldViewPr snapToGrid="0">
      <p:cViewPr varScale="1">
        <p:scale>
          <a:sx n="67" d="100"/>
          <a:sy n="67" d="100"/>
        </p:scale>
        <p:origin x="7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1" d="100"/>
        <a:sy n="81" d="100"/>
      </p:scale>
      <p:origin x="0" y="-178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FB8F06-F927-4D5D-A18F-FF84B4886311}" type="doc">
      <dgm:prSet loTypeId="urn:microsoft.com/office/officeart/2011/layout/HexagonRadial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CE4F5EE3-D83B-499A-BA19-C38C0D5FFFBF}">
      <dgm:prSet phldrT="[Text]" custT="1"/>
      <dgm:spPr/>
      <dgm:t>
        <a:bodyPr/>
        <a:lstStyle/>
        <a:p>
          <a:pPr algn="ctr"/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জাহেদুল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ইসলাম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  <a:p>
          <a:pPr algn="ctr"/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সহকারী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শিক্ষক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(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আইসিটি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),</a:t>
          </a:r>
        </a:p>
        <a:p>
          <a:pPr algn="ctr"/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জেলা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শিক্ষক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এম্বাসেডর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ও</a:t>
          </a:r>
        </a:p>
        <a:p>
          <a:pPr algn="ctr"/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মাষ্টার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ট্রেইনার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(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নতুন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শিক্ষা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কারিকুলাম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)</a:t>
          </a:r>
        </a:p>
        <a:p>
          <a:pPr algn="ctr"/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খাশবিয়ারা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দাখিল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মাদরাসা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</a:p>
      </dgm:t>
    </dgm:pt>
    <dgm:pt modelId="{5FCC0D7C-1ABC-4A7F-B5B3-848C8EE8C6AC}" type="parTrans" cxnId="{4BEF75EE-8CC1-4689-A4DC-AAA7070A42BE}">
      <dgm:prSet/>
      <dgm:spPr/>
      <dgm:t>
        <a:bodyPr/>
        <a:lstStyle/>
        <a:p>
          <a:pPr algn="ctr"/>
          <a:endParaRPr lang="en-US" sz="36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F144E79-08AF-44E0-B680-3A64D32E0CD0}" type="sibTrans" cxnId="{4BEF75EE-8CC1-4689-A4DC-AAA7070A42BE}">
      <dgm:prSet/>
      <dgm:spPr/>
      <dgm:t>
        <a:bodyPr/>
        <a:lstStyle/>
        <a:p>
          <a:pPr algn="ctr"/>
          <a:endParaRPr lang="en-US" sz="36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44BC6EA-A459-4B65-BEEE-0A94E6537977}">
      <dgm:prSet/>
      <dgm:spPr/>
      <dgm:t>
        <a:bodyPr/>
        <a:lstStyle/>
        <a:p>
          <a:pPr algn="ctr"/>
          <a:endParaRPr lang="en-US"/>
        </a:p>
      </dgm:t>
    </dgm:pt>
    <dgm:pt modelId="{46B72FBC-D441-4DCE-B06C-61121A6323D5}" type="parTrans" cxnId="{A9FE93CD-6A0C-485A-B8A2-264F68354CA6}">
      <dgm:prSet/>
      <dgm:spPr/>
      <dgm:t>
        <a:bodyPr/>
        <a:lstStyle/>
        <a:p>
          <a:pPr algn="ctr"/>
          <a:endParaRPr lang="en-US"/>
        </a:p>
      </dgm:t>
    </dgm:pt>
    <dgm:pt modelId="{EFE8973A-7211-4EA2-B650-D00B1F1EF5DA}" type="sibTrans" cxnId="{A9FE93CD-6A0C-485A-B8A2-264F68354CA6}">
      <dgm:prSet/>
      <dgm:spPr/>
      <dgm:t>
        <a:bodyPr/>
        <a:lstStyle/>
        <a:p>
          <a:pPr algn="ctr"/>
          <a:endParaRPr lang="en-US"/>
        </a:p>
      </dgm:t>
    </dgm:pt>
    <dgm:pt modelId="{74E25331-3BDF-45D9-9DEA-25BD83058B78}" type="pres">
      <dgm:prSet presAssocID="{3EFB8F06-F927-4D5D-A18F-FF84B488631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F05179AB-7C64-40E8-A87B-81229F8E645F}" type="pres">
      <dgm:prSet presAssocID="{CE4F5EE3-D83B-499A-BA19-C38C0D5FFFBF}" presName="Parent" presStyleLbl="node0" presStyleIdx="0" presStyleCnt="1" custScaleX="100047" custScaleY="89981" custLinFactNeighborX="-34658" custLinFactNeighborY="411">
        <dgm:presLayoutVars>
          <dgm:chMax val="6"/>
          <dgm:chPref val="6"/>
        </dgm:presLayoutVars>
      </dgm:prSet>
      <dgm:spPr/>
    </dgm:pt>
  </dgm:ptLst>
  <dgm:cxnLst>
    <dgm:cxn modelId="{B88D292E-F6AE-4CCF-989D-590A35E2C9A8}" type="presOf" srcId="{CE4F5EE3-D83B-499A-BA19-C38C0D5FFFBF}" destId="{F05179AB-7C64-40E8-A87B-81229F8E645F}" srcOrd="0" destOrd="0" presId="urn:microsoft.com/office/officeart/2011/layout/HexagonRadial"/>
    <dgm:cxn modelId="{09363048-7C96-4263-9BF8-0D05E23CE46F}" type="presOf" srcId="{3EFB8F06-F927-4D5D-A18F-FF84B4886311}" destId="{74E25331-3BDF-45D9-9DEA-25BD83058B78}" srcOrd="0" destOrd="0" presId="urn:microsoft.com/office/officeart/2011/layout/HexagonRadial"/>
    <dgm:cxn modelId="{A9FE93CD-6A0C-485A-B8A2-264F68354CA6}" srcId="{3EFB8F06-F927-4D5D-A18F-FF84B4886311}" destId="{244BC6EA-A459-4B65-BEEE-0A94E6537977}" srcOrd="1" destOrd="0" parTransId="{46B72FBC-D441-4DCE-B06C-61121A6323D5}" sibTransId="{EFE8973A-7211-4EA2-B650-D00B1F1EF5DA}"/>
    <dgm:cxn modelId="{4BEF75EE-8CC1-4689-A4DC-AAA7070A42BE}" srcId="{3EFB8F06-F927-4D5D-A18F-FF84B4886311}" destId="{CE4F5EE3-D83B-499A-BA19-C38C0D5FFFBF}" srcOrd="0" destOrd="0" parTransId="{5FCC0D7C-1ABC-4A7F-B5B3-848C8EE8C6AC}" sibTransId="{AF144E79-08AF-44E0-B680-3A64D32E0CD0}"/>
    <dgm:cxn modelId="{5BD8A009-5AAF-4EB7-9AB8-446D8DC09E52}" type="presParOf" srcId="{74E25331-3BDF-45D9-9DEA-25BD83058B78}" destId="{F05179AB-7C64-40E8-A87B-81229F8E645F}" srcOrd="0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5179AB-7C64-40E8-A87B-81229F8E645F}">
      <dsp:nvSpPr>
        <dsp:cNvPr id="0" name=""/>
        <dsp:cNvSpPr/>
      </dsp:nvSpPr>
      <dsp:spPr>
        <a:xfrm>
          <a:off x="0" y="280289"/>
          <a:ext cx="5980911" cy="4652846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জাহেদুল</a:t>
          </a:r>
          <a:r>
            <a:rPr lang="en-US" sz="32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ইসলাম</a:t>
          </a:r>
          <a:endParaRPr lang="en-US" sz="3200" kern="1200" dirty="0">
            <a:latin typeface="NikoshBAN" panose="02000000000000000000" pitchFamily="2" charset="0"/>
            <a:cs typeface="NikoshBAN" panose="02000000000000000000" pitchFamily="2" charset="0"/>
          </a:endParaRP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সহকারী</a:t>
          </a:r>
          <a:r>
            <a:rPr lang="en-US" sz="32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শিক্ষক</a:t>
          </a:r>
          <a:r>
            <a:rPr lang="en-US" sz="3200" kern="1200" dirty="0">
              <a:latin typeface="NikoshBAN" panose="02000000000000000000" pitchFamily="2" charset="0"/>
              <a:cs typeface="NikoshBAN" panose="02000000000000000000" pitchFamily="2" charset="0"/>
            </a:rPr>
            <a:t> (</a:t>
          </a:r>
          <a:r>
            <a:rPr lang="en-US" sz="3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আইসিটি</a:t>
          </a:r>
          <a:r>
            <a:rPr lang="en-US" sz="3200" kern="1200" dirty="0">
              <a:latin typeface="NikoshBAN" panose="02000000000000000000" pitchFamily="2" charset="0"/>
              <a:cs typeface="NikoshBAN" panose="02000000000000000000" pitchFamily="2" charset="0"/>
            </a:rPr>
            <a:t>),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জেলা</a:t>
          </a:r>
          <a:r>
            <a:rPr lang="en-US" sz="32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শিক্ষক</a:t>
          </a:r>
          <a:r>
            <a:rPr lang="en-US" sz="32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এম্বাসেডর</a:t>
          </a:r>
          <a:r>
            <a:rPr lang="en-US" sz="3200" kern="1200" dirty="0">
              <a:latin typeface="NikoshBAN" panose="02000000000000000000" pitchFamily="2" charset="0"/>
              <a:cs typeface="NikoshBAN" panose="02000000000000000000" pitchFamily="2" charset="0"/>
            </a:rPr>
            <a:t> ও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মাষ্টার</a:t>
          </a:r>
          <a:r>
            <a:rPr lang="en-US" sz="32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ট্রেইনার</a:t>
          </a:r>
          <a:r>
            <a:rPr lang="en-US" sz="3200" kern="1200" dirty="0">
              <a:latin typeface="NikoshBAN" panose="02000000000000000000" pitchFamily="2" charset="0"/>
              <a:cs typeface="NikoshBAN" panose="02000000000000000000" pitchFamily="2" charset="0"/>
            </a:rPr>
            <a:t> (</a:t>
          </a:r>
          <a:r>
            <a:rPr lang="en-US" sz="3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নতুন</a:t>
          </a:r>
          <a:r>
            <a:rPr lang="en-US" sz="32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শিক্ষা</a:t>
          </a:r>
          <a:r>
            <a:rPr lang="en-US" sz="32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কারিকুলাম</a:t>
          </a:r>
          <a:r>
            <a:rPr lang="en-US" sz="3200" kern="1200" dirty="0">
              <a:latin typeface="NikoshBAN" panose="02000000000000000000" pitchFamily="2" charset="0"/>
              <a:cs typeface="NikoshBAN" panose="02000000000000000000" pitchFamily="2" charset="0"/>
            </a:rPr>
            <a:t>)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খাশবিয়ারা</a:t>
          </a:r>
          <a:r>
            <a:rPr lang="en-US" sz="32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দাখিল</a:t>
          </a:r>
          <a:r>
            <a:rPr lang="en-US" sz="32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মাদরাসা</a:t>
          </a:r>
          <a:r>
            <a:rPr lang="en-US" sz="32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</a:p>
      </dsp:txBody>
      <dsp:txXfrm>
        <a:off x="941515" y="1012740"/>
        <a:ext cx="4097881" cy="31879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6BBC-FEBC-4089-B5E3-9B81AB391B9A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D2B9-A528-4957-90C7-C5681027D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330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6BBC-FEBC-4089-B5E3-9B81AB391B9A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D2B9-A528-4957-90C7-C5681027D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63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6BBC-FEBC-4089-B5E3-9B81AB391B9A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D2B9-A528-4957-90C7-C5681027D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155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6BBC-FEBC-4089-B5E3-9B81AB391B9A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D2B9-A528-4957-90C7-C5681027D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213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6BBC-FEBC-4089-B5E3-9B81AB391B9A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D2B9-A528-4957-90C7-C5681027D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868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6BBC-FEBC-4089-B5E3-9B81AB391B9A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D2B9-A528-4957-90C7-C5681027D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700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6BBC-FEBC-4089-B5E3-9B81AB391B9A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D2B9-A528-4957-90C7-C5681027D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876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6BBC-FEBC-4089-B5E3-9B81AB391B9A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D2B9-A528-4957-90C7-C5681027D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450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6BBC-FEBC-4089-B5E3-9B81AB391B9A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D2B9-A528-4957-90C7-C5681027D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107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6BBC-FEBC-4089-B5E3-9B81AB391B9A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D2B9-A528-4957-90C7-C5681027D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664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6BBC-FEBC-4089-B5E3-9B81AB391B9A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D2B9-A528-4957-90C7-C5681027D39F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39461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6BBC-FEBC-4089-B5E3-9B81AB391B9A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D2B9-A528-4957-90C7-C5681027D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212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6BBC-FEBC-4089-B5E3-9B81AB391B9A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D2B9-A528-4957-90C7-C5681027D39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965751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6BBC-FEBC-4089-B5E3-9B81AB391B9A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D2B9-A528-4957-90C7-C5681027D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0793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6BBC-FEBC-4089-B5E3-9B81AB391B9A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D2B9-A528-4957-90C7-C5681027D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5290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6BBC-FEBC-4089-B5E3-9B81AB391B9A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7D2B9-A528-4957-90C7-C5681027D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00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56BBC-FEBC-4089-B5E3-9B81AB391B9A}" type="datetimeFigureOut">
              <a:rPr lang="en-US" smtClean="0"/>
              <a:t>4/20/2025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6E7D2B9-A528-4957-90C7-C5681027D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888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rizontal Scroll 1">
            <a:extLst>
              <a:ext uri="{FF2B5EF4-FFF2-40B4-BE49-F238E27FC236}">
                <a16:creationId xmlns:a16="http://schemas.microsoft.com/office/drawing/2014/main" id="{1A7CB274-7812-4E1C-9176-D22D2A0E7E1C}"/>
              </a:ext>
            </a:extLst>
          </p:cNvPr>
          <p:cNvSpPr/>
          <p:nvPr/>
        </p:nvSpPr>
        <p:spPr>
          <a:xfrm>
            <a:off x="732183" y="100792"/>
            <a:ext cx="8534400" cy="2359094"/>
          </a:xfrm>
          <a:prstGeom prst="horizontalScroll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bn-BD" sz="115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 </a:t>
            </a:r>
            <a:r>
              <a:rPr lang="bn-IN" sz="115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15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2" descr="C:\Users\Doel-1612i3\Desktop\Download  Picture\flower 8.jpg">
            <a:extLst>
              <a:ext uri="{FF2B5EF4-FFF2-40B4-BE49-F238E27FC236}">
                <a16:creationId xmlns:a16="http://schemas.microsoft.com/office/drawing/2014/main" id="{AE8CE10E-B4D6-4C92-81B2-A05EB4C6A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383" y="2459886"/>
            <a:ext cx="68580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46772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orizontal Scroll 1">
            <a:extLst>
              <a:ext uri="{FF2B5EF4-FFF2-40B4-BE49-F238E27FC236}">
                <a16:creationId xmlns:a16="http://schemas.microsoft.com/office/drawing/2014/main" id="{5D6E368E-E04C-4D95-8761-AA9BE72120F6}"/>
              </a:ext>
            </a:extLst>
          </p:cNvPr>
          <p:cNvSpPr/>
          <p:nvPr/>
        </p:nvSpPr>
        <p:spPr>
          <a:xfrm>
            <a:off x="662924" y="0"/>
            <a:ext cx="8494328" cy="1815547"/>
          </a:xfrm>
          <a:prstGeom prst="horizontalScroll">
            <a:avLst/>
          </a:prstGeom>
          <a:solidFill>
            <a:srgbClr val="8D6974"/>
          </a:solidFill>
          <a:ln w="53975" cap="flat" cmpd="dbl" algn="ctr">
            <a:solidFill>
              <a:srgbClr val="FFFFFF"/>
            </a:solidFill>
            <a:prstDash val="solid"/>
          </a:ln>
          <a:effectLst>
            <a:outerShdw blurRad="38100" dist="25400" dir="5400000" rotWithShape="0">
              <a:srgbClr val="000000">
                <a:alpha val="40000"/>
              </a:srgbClr>
            </a:outerShdw>
          </a:effectLst>
        </p:spPr>
        <p:txBody>
          <a:bodyPr rtlCol="0" anchor="ctr">
            <a:prstTxWarp prst="textPlain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500" b="1" kern="0" dirty="0" err="1">
                <a:ln w="11430"/>
                <a:gradFill>
                  <a:gsLst>
                    <a:gs pos="0">
                      <a:srgbClr val="A7B789">
                        <a:tint val="70000"/>
                        <a:satMod val="245000"/>
                      </a:srgbClr>
                    </a:gs>
                    <a:gs pos="75000">
                      <a:srgbClr val="A7B78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A7B78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kumimoji="0" lang="en-US" sz="11500" b="1" i="0" u="none" strike="noStrike" kern="0" cap="none" spc="0" normalizeH="0" baseline="0" noProof="0" dirty="0">
              <a:ln w="11430"/>
              <a:gradFill>
                <a:gsLst>
                  <a:gs pos="0">
                    <a:srgbClr val="A7B789">
                      <a:tint val="70000"/>
                      <a:satMod val="245000"/>
                    </a:srgbClr>
                  </a:gs>
                  <a:gs pos="75000">
                    <a:srgbClr val="A7B789">
                      <a:tint val="90000"/>
                      <a:shade val="60000"/>
                      <a:satMod val="240000"/>
                    </a:srgbClr>
                  </a:gs>
                  <a:gs pos="100000">
                    <a:srgbClr val="A7B789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427A7EF-23D7-4AE8-AEF6-3FB1588021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2429811"/>
              </p:ext>
            </p:extLst>
          </p:nvPr>
        </p:nvGraphicFramePr>
        <p:xfrm>
          <a:off x="424070" y="1616765"/>
          <a:ext cx="10098156" cy="51709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1085F206-F26F-49D4-AF62-CDBEB13EDB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1" y="1815547"/>
            <a:ext cx="3101008" cy="383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807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05179AB-7C64-40E8-A87B-81229F8E64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05179AB-7C64-40E8-A87B-81229F8E64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Graphic spid="4" grpId="0">
        <p:bldSub>
          <a:bldDgm bld="lvl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1">
            <a:extLst>
              <a:ext uri="{FF2B5EF4-FFF2-40B4-BE49-F238E27FC236}">
                <a16:creationId xmlns:a16="http://schemas.microsoft.com/office/drawing/2014/main" id="{91CD7656-4488-4EA3-BB70-B2C230BEFC9B}"/>
              </a:ext>
            </a:extLst>
          </p:cNvPr>
          <p:cNvSpPr/>
          <p:nvPr/>
        </p:nvSpPr>
        <p:spPr>
          <a:xfrm>
            <a:off x="399219" y="-26505"/>
            <a:ext cx="9206952" cy="2261009"/>
          </a:xfrm>
          <a:prstGeom prst="horizontalScroll">
            <a:avLst/>
          </a:prstGeom>
          <a:solidFill>
            <a:srgbClr val="8D6974"/>
          </a:solidFill>
          <a:ln w="53975" cap="flat" cmpd="dbl" algn="ctr">
            <a:solidFill>
              <a:srgbClr val="FFFFFF"/>
            </a:solidFill>
            <a:prstDash val="solid"/>
          </a:ln>
          <a:effectLst>
            <a:outerShdw blurRad="38100" dist="25400" dir="5400000" rotWithShape="0">
              <a:srgbClr val="000000">
                <a:alpha val="40000"/>
              </a:srgbClr>
            </a:outerShdw>
          </a:effectLst>
        </p:spPr>
        <p:txBody>
          <a:bodyPr rtlCol="0" anchor="ctr">
            <a:prstTxWarp prst="textPlain">
              <a:avLst>
                <a:gd name="adj" fmla="val 48466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defTabSz="914400">
              <a:defRPr/>
            </a:pP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1ম </a:t>
            </a:r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শিল্প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বিপ্লব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,  </a:t>
            </a:r>
            <a:endParaRPr kumimoji="0" lang="en-US" sz="11500" b="1" i="0" u="none" strike="noStrike" kern="0" cap="none" spc="0" normalizeH="0" baseline="0" noProof="0" dirty="0">
              <a:ln w="11430"/>
              <a:gradFill>
                <a:gsLst>
                  <a:gs pos="0">
                    <a:srgbClr val="A7B789">
                      <a:tint val="70000"/>
                      <a:satMod val="245000"/>
                    </a:srgbClr>
                  </a:gs>
                  <a:gs pos="75000">
                    <a:srgbClr val="A7B789">
                      <a:tint val="90000"/>
                      <a:shade val="60000"/>
                      <a:satMod val="240000"/>
                    </a:srgbClr>
                  </a:gs>
                  <a:gs pos="100000">
                    <a:srgbClr val="A7B789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466878-D4F5-44D0-9791-45FD7F62DB36}"/>
              </a:ext>
            </a:extLst>
          </p:cNvPr>
          <p:cNvGrpSpPr/>
          <p:nvPr/>
        </p:nvGrpSpPr>
        <p:grpSpPr>
          <a:xfrm>
            <a:off x="940900" y="2172029"/>
            <a:ext cx="8030819" cy="4255275"/>
            <a:chOff x="715616" y="2079265"/>
            <a:chExt cx="8574157" cy="4340804"/>
          </a:xfrm>
        </p:grpSpPr>
        <p:pic>
          <p:nvPicPr>
            <p:cNvPr id="3" name="Picture 2" descr="1st SDG">
              <a:extLst>
                <a:ext uri="{FF2B5EF4-FFF2-40B4-BE49-F238E27FC236}">
                  <a16:creationId xmlns:a16="http://schemas.microsoft.com/office/drawing/2014/main" id="{97DE16C8-4785-49C9-BAB6-DC0405BA9BAF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616" y="2079265"/>
              <a:ext cx="8574157" cy="4340804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AADDB2C-F7D7-4444-B54B-8FFFDF2DD2CD}"/>
                </a:ext>
              </a:extLst>
            </p:cNvPr>
            <p:cNvSpPr txBox="1"/>
            <p:nvPr/>
          </p:nvSpPr>
          <p:spPr>
            <a:xfrm>
              <a:off x="6662057" y="2228888"/>
              <a:ext cx="21790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১৭৬০ </a:t>
              </a:r>
              <a:r>
                <a:rPr lang="en-US" sz="2400" b="1" dirty="0" err="1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থেকে</a:t>
              </a:r>
              <a:r>
                <a:rPr lang="en-US" sz="24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১৭৮৪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054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rizontal Scroll 1">
            <a:extLst>
              <a:ext uri="{FF2B5EF4-FFF2-40B4-BE49-F238E27FC236}">
                <a16:creationId xmlns:a16="http://schemas.microsoft.com/office/drawing/2014/main" id="{919C6297-936B-47A8-B543-6E64D553CE0C}"/>
              </a:ext>
            </a:extLst>
          </p:cNvPr>
          <p:cNvSpPr/>
          <p:nvPr/>
        </p:nvSpPr>
        <p:spPr>
          <a:xfrm>
            <a:off x="266699" y="0"/>
            <a:ext cx="9206952" cy="1868557"/>
          </a:xfrm>
          <a:prstGeom prst="horizontalScroll">
            <a:avLst/>
          </a:prstGeom>
          <a:solidFill>
            <a:srgbClr val="8D6974"/>
          </a:solidFill>
          <a:ln w="53975" cap="flat" cmpd="dbl" algn="ctr">
            <a:solidFill>
              <a:srgbClr val="FFFFFF"/>
            </a:solidFill>
            <a:prstDash val="solid"/>
          </a:ln>
          <a:effectLst>
            <a:outerShdw blurRad="38100" dist="25400" dir="5400000" rotWithShape="0">
              <a:srgbClr val="000000">
                <a:alpha val="40000"/>
              </a:srgbClr>
            </a:outerShdw>
          </a:effectLst>
        </p:spPr>
        <p:txBody>
          <a:bodyPr rtlCol="0" anchor="ctr">
            <a:prstTxWarp prst="textPlain">
              <a:avLst>
                <a:gd name="adj" fmla="val 48466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defTabSz="914400">
              <a:defRPr/>
            </a:pP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as-IN" sz="9600" dirty="0">
                <a:latin typeface="NikoshBAN" panose="02000000000000000000" pitchFamily="2" charset="0"/>
                <a:cs typeface="NikoshBAN" panose="02000000000000000000" pitchFamily="2" charset="0"/>
              </a:rPr>
              <a:t>য় </a:t>
            </a:r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শিল্প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বিপ্লব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,  </a:t>
            </a:r>
            <a:endParaRPr kumimoji="0" lang="en-US" sz="11500" b="1" i="0" u="none" strike="noStrike" kern="0" cap="none" spc="0" normalizeH="0" baseline="0" noProof="0" dirty="0">
              <a:ln w="11430"/>
              <a:gradFill>
                <a:gsLst>
                  <a:gs pos="0">
                    <a:srgbClr val="A7B789">
                      <a:tint val="70000"/>
                      <a:satMod val="245000"/>
                    </a:srgbClr>
                  </a:gs>
                  <a:gs pos="75000">
                    <a:srgbClr val="A7B789">
                      <a:tint val="90000"/>
                      <a:shade val="60000"/>
                      <a:satMod val="240000"/>
                    </a:srgbClr>
                  </a:gs>
                  <a:gs pos="100000">
                    <a:srgbClr val="A7B789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EE939B7-2CAA-4170-A271-1D78937B0ED8}"/>
              </a:ext>
            </a:extLst>
          </p:cNvPr>
          <p:cNvGrpSpPr/>
          <p:nvPr/>
        </p:nvGrpSpPr>
        <p:grpSpPr>
          <a:xfrm>
            <a:off x="569843" y="1974573"/>
            <a:ext cx="8666922" cy="4240695"/>
            <a:chOff x="450574" y="1868557"/>
            <a:chExt cx="9023077" cy="4687948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F3ADA30B-9275-4EB7-ABB2-BC9DC3E8A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574" y="1868557"/>
              <a:ext cx="9023077" cy="4687948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4D7EE11-52B1-47FB-A85E-235CD1EC8B1D}"/>
                </a:ext>
              </a:extLst>
            </p:cNvPr>
            <p:cNvSpPr txBox="1"/>
            <p:nvPr/>
          </p:nvSpPr>
          <p:spPr>
            <a:xfrm>
              <a:off x="6744284" y="2093847"/>
              <a:ext cx="25454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১৮৭১ </a:t>
              </a:r>
              <a:r>
                <a:rPr lang="en-US" sz="2800" b="1" dirty="0" err="1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থেকে</a:t>
              </a:r>
              <a:r>
                <a:rPr lang="en-US" sz="28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১৮৭০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5724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1">
            <a:extLst>
              <a:ext uri="{FF2B5EF4-FFF2-40B4-BE49-F238E27FC236}">
                <a16:creationId xmlns:a16="http://schemas.microsoft.com/office/drawing/2014/main" id="{2EECC085-DD0E-4F5C-B726-DC48FB8C7212}"/>
              </a:ext>
            </a:extLst>
          </p:cNvPr>
          <p:cNvSpPr/>
          <p:nvPr/>
        </p:nvSpPr>
        <p:spPr>
          <a:xfrm>
            <a:off x="266699" y="0"/>
            <a:ext cx="9206952" cy="1868557"/>
          </a:xfrm>
          <a:prstGeom prst="horizontalScroll">
            <a:avLst/>
          </a:prstGeom>
          <a:solidFill>
            <a:srgbClr val="8D6974"/>
          </a:solidFill>
          <a:ln w="53975" cap="flat" cmpd="dbl" algn="ctr">
            <a:solidFill>
              <a:srgbClr val="FFFFFF"/>
            </a:solidFill>
            <a:prstDash val="solid"/>
          </a:ln>
          <a:effectLst>
            <a:outerShdw blurRad="38100" dist="25400" dir="5400000" rotWithShape="0">
              <a:srgbClr val="000000">
                <a:alpha val="40000"/>
              </a:srgbClr>
            </a:outerShdw>
          </a:effectLst>
        </p:spPr>
        <p:txBody>
          <a:bodyPr rtlCol="0" anchor="ctr">
            <a:prstTxWarp prst="textPlain">
              <a:avLst>
                <a:gd name="adj" fmla="val 48466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defTabSz="914400">
              <a:defRPr/>
            </a:pP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as-IN" sz="9600" dirty="0">
                <a:latin typeface="NikoshBAN" panose="02000000000000000000" pitchFamily="2" charset="0"/>
                <a:cs typeface="NikoshBAN" panose="02000000000000000000" pitchFamily="2" charset="0"/>
              </a:rPr>
              <a:t>য় </a:t>
            </a:r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শিল্প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বিপ্লব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,  </a:t>
            </a:r>
            <a:endParaRPr kumimoji="0" lang="en-US" sz="11500" b="1" i="0" u="none" strike="noStrike" kern="0" cap="none" spc="0" normalizeH="0" baseline="0" noProof="0" dirty="0">
              <a:ln w="11430"/>
              <a:gradFill>
                <a:gsLst>
                  <a:gs pos="0">
                    <a:srgbClr val="A7B789">
                      <a:tint val="70000"/>
                      <a:satMod val="245000"/>
                    </a:srgbClr>
                  </a:gs>
                  <a:gs pos="75000">
                    <a:srgbClr val="A7B789">
                      <a:tint val="90000"/>
                      <a:shade val="60000"/>
                      <a:satMod val="240000"/>
                    </a:srgbClr>
                  </a:gs>
                  <a:gs pos="100000">
                    <a:srgbClr val="A7B789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8CB71D4-D735-4882-A397-4A18C898FE2B}"/>
              </a:ext>
            </a:extLst>
          </p:cNvPr>
          <p:cNvGrpSpPr/>
          <p:nvPr/>
        </p:nvGrpSpPr>
        <p:grpSpPr>
          <a:xfrm>
            <a:off x="821634" y="1971958"/>
            <a:ext cx="7909139" cy="4603736"/>
            <a:chOff x="266699" y="1730803"/>
            <a:chExt cx="9033918" cy="493503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763EB2F-36BA-4791-A1C6-4BC61486DA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6699" y="1730803"/>
              <a:ext cx="9033918" cy="4935039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0C4B464-51E3-4195-A1BC-779CA8A39F44}"/>
                </a:ext>
              </a:extLst>
            </p:cNvPr>
            <p:cNvSpPr txBox="1"/>
            <p:nvPr/>
          </p:nvSpPr>
          <p:spPr>
            <a:xfrm>
              <a:off x="6995885" y="2001083"/>
              <a:ext cx="21719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১৯৬৯ </a:t>
              </a:r>
              <a:r>
                <a:rPr lang="en-US" sz="2400" b="1" dirty="0" err="1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থেকে</a:t>
              </a:r>
              <a:r>
                <a:rPr lang="en-US" sz="24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২০১৫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9983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rizontal Scroll 1">
            <a:extLst>
              <a:ext uri="{FF2B5EF4-FFF2-40B4-BE49-F238E27FC236}">
                <a16:creationId xmlns:a16="http://schemas.microsoft.com/office/drawing/2014/main" id="{B520196B-8FB4-4590-A8DC-7FE4688EC65F}"/>
              </a:ext>
            </a:extLst>
          </p:cNvPr>
          <p:cNvSpPr/>
          <p:nvPr/>
        </p:nvSpPr>
        <p:spPr>
          <a:xfrm>
            <a:off x="266699" y="0"/>
            <a:ext cx="9206952" cy="1868557"/>
          </a:xfrm>
          <a:prstGeom prst="horizontalScroll">
            <a:avLst/>
          </a:prstGeom>
          <a:solidFill>
            <a:srgbClr val="8D6974"/>
          </a:solidFill>
          <a:ln w="53975" cap="flat" cmpd="dbl" algn="ctr">
            <a:solidFill>
              <a:srgbClr val="FFFFFF"/>
            </a:solidFill>
            <a:prstDash val="solid"/>
          </a:ln>
          <a:effectLst>
            <a:outerShdw blurRad="38100" dist="25400" dir="5400000" rotWithShape="0">
              <a:srgbClr val="000000">
                <a:alpha val="40000"/>
              </a:srgbClr>
            </a:outerShdw>
          </a:effectLst>
        </p:spPr>
        <p:txBody>
          <a:bodyPr rtlCol="0" anchor="ctr">
            <a:prstTxWarp prst="textPlain">
              <a:avLst>
                <a:gd name="adj" fmla="val 48466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defTabSz="914400">
              <a:defRPr/>
            </a:pP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৪র্থ </a:t>
            </a:r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শিল্প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বিপ্লব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kumimoji="0" lang="en-US" sz="11500" b="1" i="0" u="none" strike="noStrike" kern="0" cap="none" spc="0" normalizeH="0" baseline="0" noProof="0" dirty="0">
              <a:ln w="11430"/>
              <a:gradFill>
                <a:gsLst>
                  <a:gs pos="0">
                    <a:srgbClr val="A7B789">
                      <a:tint val="70000"/>
                      <a:satMod val="245000"/>
                    </a:srgbClr>
                  </a:gs>
                  <a:gs pos="75000">
                    <a:srgbClr val="A7B789">
                      <a:tint val="90000"/>
                      <a:shade val="60000"/>
                      <a:satMod val="240000"/>
                    </a:srgbClr>
                  </a:gs>
                  <a:gs pos="100000">
                    <a:srgbClr val="A7B789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F428A09-A49D-4414-8D4E-96272F33C7D3}"/>
              </a:ext>
            </a:extLst>
          </p:cNvPr>
          <p:cNvGrpSpPr/>
          <p:nvPr/>
        </p:nvGrpSpPr>
        <p:grpSpPr>
          <a:xfrm>
            <a:off x="1509488" y="1889005"/>
            <a:ext cx="6574338" cy="4798565"/>
            <a:chOff x="1509488" y="1889005"/>
            <a:chExt cx="6574338" cy="4798565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6E28AA74-D045-4275-BA02-64682E7E80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9488" y="1889005"/>
              <a:ext cx="6574338" cy="4798565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900EBED-74AC-4838-954D-2C6F6FCF84F3}"/>
                </a:ext>
              </a:extLst>
            </p:cNvPr>
            <p:cNvSpPr txBox="1"/>
            <p:nvPr/>
          </p:nvSpPr>
          <p:spPr>
            <a:xfrm>
              <a:off x="5659308" y="2064818"/>
              <a:ext cx="24186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২০১৫ </a:t>
              </a:r>
              <a:r>
                <a:rPr lang="en-US" sz="2400" b="1" dirty="0" err="1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থেকে</a:t>
              </a:r>
              <a:r>
                <a:rPr lang="en-US" sz="24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চলমান</a:t>
              </a:r>
              <a:r>
                <a:rPr lang="en-US" sz="24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4626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1">
            <a:extLst>
              <a:ext uri="{FF2B5EF4-FFF2-40B4-BE49-F238E27FC236}">
                <a16:creationId xmlns:a16="http://schemas.microsoft.com/office/drawing/2014/main" id="{BDCF6569-58BC-470A-999A-8A306DF00BAC}"/>
              </a:ext>
            </a:extLst>
          </p:cNvPr>
          <p:cNvSpPr/>
          <p:nvPr/>
        </p:nvSpPr>
        <p:spPr>
          <a:xfrm>
            <a:off x="612913" y="232537"/>
            <a:ext cx="8534400" cy="2100474"/>
          </a:xfrm>
          <a:prstGeom prst="horizontalScroll">
            <a:avLst/>
          </a:prstGeom>
          <a:solidFill>
            <a:srgbClr val="8D6974"/>
          </a:solidFill>
          <a:ln w="53975" cap="flat" cmpd="dbl" algn="ctr">
            <a:solidFill>
              <a:srgbClr val="FFFFFF"/>
            </a:solidFill>
            <a:prstDash val="solid"/>
          </a:ln>
          <a:effectLst>
            <a:outerShdw blurRad="38100" dist="25400" dir="5400000" rotWithShape="0">
              <a:srgbClr val="000000">
                <a:alpha val="40000"/>
              </a:srgbClr>
            </a:outerShdw>
          </a:effectLst>
        </p:spPr>
        <p:txBody>
          <a:bodyPr rtlCol="0" anchor="ctr">
            <a:prstTxWarp prst="textPlain">
              <a:avLst>
                <a:gd name="adj" fmla="val 48128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500" b="1" kern="0" noProof="0" dirty="0" err="1">
                <a:ln w="11430"/>
                <a:gradFill>
                  <a:gsLst>
                    <a:gs pos="0">
                      <a:srgbClr val="A7B789">
                        <a:tint val="70000"/>
                        <a:satMod val="245000"/>
                      </a:srgbClr>
                    </a:gs>
                    <a:gs pos="75000">
                      <a:srgbClr val="A7B78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A7B78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11500" b="1" kern="0" noProof="0" dirty="0">
                <a:ln w="11430"/>
                <a:gradFill>
                  <a:gsLst>
                    <a:gs pos="0">
                      <a:srgbClr val="A7B789">
                        <a:tint val="70000"/>
                        <a:satMod val="245000"/>
                      </a:srgbClr>
                    </a:gs>
                    <a:gs pos="75000">
                      <a:srgbClr val="A7B78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A7B78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1500" b="1" kern="0" noProof="0" dirty="0" err="1">
                <a:ln w="11430"/>
                <a:gradFill>
                  <a:gsLst>
                    <a:gs pos="0">
                      <a:srgbClr val="A7B789">
                        <a:tint val="70000"/>
                        <a:satMod val="245000"/>
                      </a:srgbClr>
                    </a:gs>
                    <a:gs pos="75000">
                      <a:srgbClr val="A7B78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A7B78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শিরোনাম</a:t>
            </a:r>
            <a:endParaRPr kumimoji="0" lang="en-US" sz="11500" b="1" i="0" u="none" strike="noStrike" kern="0" cap="none" spc="0" normalizeH="0" baseline="0" noProof="0" dirty="0">
              <a:ln w="11430"/>
              <a:gradFill>
                <a:gsLst>
                  <a:gs pos="0">
                    <a:srgbClr val="A7B789">
                      <a:tint val="70000"/>
                      <a:satMod val="245000"/>
                    </a:srgbClr>
                  </a:gs>
                  <a:gs pos="75000">
                    <a:srgbClr val="A7B789">
                      <a:tint val="90000"/>
                      <a:shade val="60000"/>
                      <a:satMod val="240000"/>
                    </a:srgbClr>
                  </a:gs>
                  <a:gs pos="100000">
                    <a:srgbClr val="A7B789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5D3DFD-3836-4585-B3BB-4FDF1DFF3307}"/>
              </a:ext>
            </a:extLst>
          </p:cNvPr>
          <p:cNvSpPr txBox="1"/>
          <p:nvPr/>
        </p:nvSpPr>
        <p:spPr>
          <a:xfrm>
            <a:off x="725714" y="3660118"/>
            <a:ext cx="8325521" cy="15696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এসডিজি-৪ </a:t>
            </a:r>
          </a:p>
        </p:txBody>
      </p:sp>
    </p:spTree>
    <p:extLst>
      <p:ext uri="{BB962C8B-B14F-4D97-AF65-F5344CB8AC3E}">
        <p14:creationId xmlns:p14="http://schemas.microsoft.com/office/powerpoint/2010/main" val="177412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roll: Horizontal 1">
            <a:extLst>
              <a:ext uri="{FF2B5EF4-FFF2-40B4-BE49-F238E27FC236}">
                <a16:creationId xmlns:a16="http://schemas.microsoft.com/office/drawing/2014/main" id="{A7E82270-5DDE-486F-8B17-81314DFAD171}"/>
              </a:ext>
            </a:extLst>
          </p:cNvPr>
          <p:cNvSpPr/>
          <p:nvPr/>
        </p:nvSpPr>
        <p:spPr>
          <a:xfrm>
            <a:off x="943040" y="-26504"/>
            <a:ext cx="8081689" cy="1709530"/>
          </a:xfrm>
          <a:prstGeom prst="horizontalScroll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C809CE-4DF8-4437-9513-1EE28B1B7E7A}"/>
              </a:ext>
            </a:extLst>
          </p:cNvPr>
          <p:cNvSpPr txBox="1"/>
          <p:nvPr/>
        </p:nvSpPr>
        <p:spPr>
          <a:xfrm>
            <a:off x="1265669" y="453759"/>
            <a:ext cx="74364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6472EA-0B8F-45DB-83D1-B320B97B5623}"/>
              </a:ext>
            </a:extLst>
          </p:cNvPr>
          <p:cNvSpPr txBox="1"/>
          <p:nvPr/>
        </p:nvSpPr>
        <p:spPr>
          <a:xfrm>
            <a:off x="943040" y="2297984"/>
            <a:ext cx="8374743" cy="378565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SDG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এসডিজির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পুরো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3।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এসডিজির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লক্ষ্যগুলো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৪।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এসডিজির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সূচক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536838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Horizontal Scroll 1">
            <a:extLst>
              <a:ext uri="{FF2B5EF4-FFF2-40B4-BE49-F238E27FC236}">
                <a16:creationId xmlns:a16="http://schemas.microsoft.com/office/drawing/2014/main" id="{931EF9CB-04AB-443E-BE1B-C073B16F01CA}"/>
              </a:ext>
            </a:extLst>
          </p:cNvPr>
          <p:cNvSpPr/>
          <p:nvPr/>
        </p:nvSpPr>
        <p:spPr>
          <a:xfrm>
            <a:off x="665921" y="-46386"/>
            <a:ext cx="8534400" cy="1683021"/>
          </a:xfrm>
          <a:prstGeom prst="horizontalScroll">
            <a:avLst/>
          </a:prstGeom>
          <a:solidFill>
            <a:srgbClr val="8D6974"/>
          </a:solidFill>
          <a:ln w="53975" cap="flat" cmpd="dbl" algn="ctr">
            <a:solidFill>
              <a:srgbClr val="FFFFFF"/>
            </a:solidFill>
            <a:prstDash val="solid"/>
          </a:ln>
          <a:effectLst>
            <a:outerShdw blurRad="38100" dist="25400" dir="5400000" rotWithShape="0">
              <a:srgbClr val="000000">
                <a:alpha val="40000"/>
              </a:srgbClr>
            </a:outerShdw>
          </a:effectLst>
        </p:spPr>
        <p:txBody>
          <a:bodyPr rtlCol="0" anchor="ctr">
            <a:prstTxWarp prst="textPlain">
              <a:avLst>
                <a:gd name="adj" fmla="val 48128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500" b="1" kern="0" noProof="0" dirty="0" err="1">
                <a:ln w="11430"/>
                <a:gradFill>
                  <a:gsLst>
                    <a:gs pos="0">
                      <a:srgbClr val="A7B789">
                        <a:tint val="70000"/>
                        <a:satMod val="245000"/>
                      </a:srgbClr>
                    </a:gs>
                    <a:gs pos="75000">
                      <a:srgbClr val="A7B78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A7B78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এসডিজি</a:t>
            </a:r>
            <a:r>
              <a:rPr lang="en-US" sz="11500" b="1" kern="0" noProof="0" dirty="0">
                <a:ln w="11430"/>
                <a:gradFill>
                  <a:gsLst>
                    <a:gs pos="0">
                      <a:srgbClr val="A7B789">
                        <a:tint val="70000"/>
                        <a:satMod val="245000"/>
                      </a:srgbClr>
                    </a:gs>
                    <a:gs pos="75000">
                      <a:srgbClr val="A7B78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A7B78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৪ </a:t>
            </a:r>
            <a:r>
              <a:rPr lang="en-US" sz="11500" b="1" kern="0" noProof="0" dirty="0" err="1">
                <a:ln w="11430"/>
                <a:gradFill>
                  <a:gsLst>
                    <a:gs pos="0">
                      <a:srgbClr val="A7B789">
                        <a:tint val="70000"/>
                        <a:satMod val="245000"/>
                      </a:srgbClr>
                    </a:gs>
                    <a:gs pos="75000">
                      <a:srgbClr val="A7B78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A7B78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endParaRPr kumimoji="0" lang="en-US" sz="11500" b="1" i="0" u="none" strike="noStrike" kern="0" cap="none" spc="0" normalizeH="0" baseline="0" noProof="0" dirty="0">
              <a:ln w="11430"/>
              <a:gradFill>
                <a:gsLst>
                  <a:gs pos="0">
                    <a:srgbClr val="A7B789">
                      <a:tint val="70000"/>
                      <a:satMod val="245000"/>
                    </a:srgbClr>
                  </a:gs>
                  <a:gs pos="75000">
                    <a:srgbClr val="A7B789">
                      <a:tint val="90000"/>
                      <a:shade val="60000"/>
                      <a:satMod val="240000"/>
                    </a:srgbClr>
                  </a:gs>
                  <a:gs pos="100000">
                    <a:srgbClr val="A7B789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D9B4BC6-7977-41D7-B1BC-5BC6400EEEE5}"/>
              </a:ext>
            </a:extLst>
          </p:cNvPr>
          <p:cNvSpPr/>
          <p:nvPr/>
        </p:nvSpPr>
        <p:spPr>
          <a:xfrm>
            <a:off x="576468" y="1726587"/>
            <a:ext cx="8534400" cy="234182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bn-IN" sz="3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এসডিজি বা বৈশ্বিক লক্ষ্য সমূহ হলো ৭ টি আন্ত সংযুক্ত বৈশ্বিক লক্ষ্য গুলির একটি সংগ্রহ</a:t>
            </a:r>
            <a:r>
              <a:rPr lang="en-US" sz="3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,</a:t>
            </a:r>
            <a:r>
              <a:rPr lang="bn-IN" sz="3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যা সকলের জন্য একটি ভালো এবং আরো টেকসই ভবিষ্যৎ অর্জনের পরিকল্পনা হিসেবে তৈরি করা হ</a:t>
            </a:r>
            <a:r>
              <a:rPr lang="en-US" sz="36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য়ে</a:t>
            </a:r>
            <a:r>
              <a:rPr lang="bn-IN" sz="3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ছে</a:t>
            </a:r>
            <a:r>
              <a:rPr lang="en-US" sz="3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। </a:t>
            </a:r>
            <a:endParaRPr lang="en-US" sz="3600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652F9F4-89D8-4CC0-98FC-EF2736514618}"/>
              </a:ext>
            </a:extLst>
          </p:cNvPr>
          <p:cNvSpPr/>
          <p:nvPr/>
        </p:nvSpPr>
        <p:spPr>
          <a:xfrm>
            <a:off x="606285" y="4330646"/>
            <a:ext cx="8534400" cy="234182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dirty="0">
                <a:solidFill>
                  <a:schemeClr val="tx1"/>
                </a:solidFill>
                <a:effectLst/>
                <a:latin typeface="NikoshBAN" panose="02000000000000000000" pitchFamily="2" charset="0"/>
                <a:ea typeface="Arial" panose="020B0604020202020204" pitchFamily="34" charset="0"/>
              </a:rPr>
              <a:t>Sustainable development goals : </a:t>
            </a:r>
            <a:r>
              <a:rPr lang="en-US" sz="3200" dirty="0">
                <a:solidFill>
                  <a:schemeClr val="tx1"/>
                </a:solidFill>
                <a:effectLst/>
                <a:latin typeface="NikoshBAN" panose="02000000000000000000" pitchFamily="2" charset="0"/>
                <a:ea typeface="Vrinda" panose="020B0502040204020203" pitchFamily="34" charset="0"/>
              </a:rPr>
              <a:t> </a:t>
            </a:r>
            <a:r>
              <a:rPr lang="bn-IN" sz="3200" dirty="0">
                <a:solidFill>
                  <a:schemeClr val="tx1"/>
                </a:solidFill>
                <a:effectLst/>
                <a:ea typeface="Vrinda" panose="020B0502040204020203" pitchFamily="34" charset="0"/>
                <a:cs typeface="NikoshBAN" panose="02000000000000000000" pitchFamily="2" charset="0"/>
              </a:rPr>
              <a:t>মানসম্মত শিক্ষা অবিষ্ট ফোর</a:t>
            </a:r>
            <a:r>
              <a:rPr lang="en-US" sz="3200" dirty="0">
                <a:solidFill>
                  <a:schemeClr val="tx1"/>
                </a:solidFill>
                <a:effectLst/>
                <a:ea typeface="Vrinda" panose="020B0502040204020203" pitchFamily="34" charset="0"/>
                <a:cs typeface="NikoshBAN" panose="02000000000000000000" pitchFamily="2" charset="0"/>
              </a:rPr>
              <a:t>-</a:t>
            </a:r>
            <a:r>
              <a:rPr lang="bn-IN" sz="3200" dirty="0">
                <a:solidFill>
                  <a:schemeClr val="tx1"/>
                </a:solidFill>
                <a:effectLst/>
                <a:ea typeface="Vrinda" panose="020B0502040204020203" pitchFamily="34" charset="0"/>
                <a:cs typeface="NikoshBAN" panose="02000000000000000000" pitchFamily="2" charset="0"/>
              </a:rPr>
              <a:t> অভীষ্ট চার এর লক্ষমাত্রা ৪</a:t>
            </a:r>
            <a:r>
              <a:rPr lang="en-US" sz="3200" dirty="0">
                <a:solidFill>
                  <a:schemeClr val="tx1"/>
                </a:solidFill>
                <a:effectLst/>
                <a:latin typeface="NikoshBAN" panose="02000000000000000000" pitchFamily="2" charset="0"/>
                <a:ea typeface="Vrinda" panose="020B0502040204020203" pitchFamily="34" charset="0"/>
              </a:rPr>
              <a:t>.</a:t>
            </a:r>
            <a:r>
              <a:rPr lang="bn-IN" sz="3200" dirty="0">
                <a:solidFill>
                  <a:schemeClr val="tx1"/>
                </a:solidFill>
                <a:effectLst/>
                <a:ea typeface="Vrinda" panose="020B0502040204020203" pitchFamily="34" charset="0"/>
                <a:cs typeface="NikoshBAN" panose="02000000000000000000" pitchFamily="2" charset="0"/>
              </a:rPr>
              <a:t>১</a:t>
            </a:r>
            <a:r>
              <a:rPr lang="en-US" sz="3200" dirty="0">
                <a:solidFill>
                  <a:schemeClr val="tx1"/>
                </a:solidFill>
                <a:ea typeface="Vrinda" panose="020B0502040204020203" pitchFamily="34" charset="0"/>
                <a:cs typeface="NikoshBAN" panose="02000000000000000000" pitchFamily="2" charset="0"/>
              </a:rPr>
              <a:t>।</a:t>
            </a:r>
            <a:r>
              <a:rPr lang="bn-IN" sz="3200" dirty="0">
                <a:solidFill>
                  <a:schemeClr val="tx1"/>
                </a:solidFill>
                <a:effectLst/>
                <a:ea typeface="Vrinda" panose="020B0502040204020203" pitchFamily="34" charset="0"/>
                <a:cs typeface="NikoshBAN" panose="02000000000000000000" pitchFamily="2" charset="0"/>
              </a:rPr>
              <a:t> ২০৩০ সালের মধ্যে সকল ছেলে ও মে</a:t>
            </a:r>
            <a:r>
              <a:rPr lang="en-US" sz="3200" dirty="0" err="1">
                <a:solidFill>
                  <a:schemeClr val="tx1"/>
                </a:solidFill>
                <a:effectLst/>
                <a:ea typeface="Vrinda" panose="020B0502040204020203" pitchFamily="34" charset="0"/>
                <a:cs typeface="NikoshBAN" panose="02000000000000000000" pitchFamily="2" charset="0"/>
              </a:rPr>
              <a:t>য়ে</a:t>
            </a:r>
            <a:r>
              <a:rPr lang="bn-IN" sz="3200" dirty="0">
                <a:solidFill>
                  <a:schemeClr val="tx1"/>
                </a:solidFill>
                <a:effectLst/>
                <a:ea typeface="Vrinda" panose="020B0502040204020203" pitchFamily="34" charset="0"/>
                <a:cs typeface="NikoshBAN" panose="02000000000000000000" pitchFamily="2" charset="0"/>
              </a:rPr>
              <a:t> যাতে প্রাসঙ্গিক কার্যকর ও ফলপ্রসু অবৈতনিক সমতাভিত্তিক ও গুণগত প্রাথমিক ও মাধ্যমিক শিক্ষা সম্পন্ন করতে পারে তা নিশ্চিত করা</a:t>
            </a:r>
            <a:r>
              <a:rPr lang="en-US" sz="3200" dirty="0">
                <a:solidFill>
                  <a:schemeClr val="tx1"/>
                </a:solidFill>
                <a:effectLst/>
                <a:ea typeface="Vrinda" panose="020B0502040204020203" pitchFamily="34" charset="0"/>
                <a:cs typeface="NikoshBAN" panose="02000000000000000000" pitchFamily="2" charset="0"/>
              </a:rPr>
              <a:t>। 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931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3C4F449-3EC1-4655-8C74-00CF4B3D2BCE}"/>
              </a:ext>
            </a:extLst>
          </p:cNvPr>
          <p:cNvSpPr txBox="1"/>
          <p:nvPr/>
        </p:nvSpPr>
        <p:spPr>
          <a:xfrm>
            <a:off x="754744" y="919133"/>
            <a:ext cx="8781143" cy="507831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just"/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জাতিসংঘ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কর্তৃক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সেপ্টেম্বর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২০১৫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সালে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১৭টি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টেকসই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উন্নয়ন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মাত্রার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এসডিজি-4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সকলের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আজীবন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শেখার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সুযোগ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প্রচার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করুন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লক্ষ্যমাত্রা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১০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১১টি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সূচক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পরিমাপ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1272519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1">
            <a:extLst>
              <a:ext uri="{FF2B5EF4-FFF2-40B4-BE49-F238E27FC236}">
                <a16:creationId xmlns:a16="http://schemas.microsoft.com/office/drawing/2014/main" id="{AD8179E5-1087-4FE6-A26F-EAFE6EF7A252}"/>
              </a:ext>
            </a:extLst>
          </p:cNvPr>
          <p:cNvSpPr/>
          <p:nvPr/>
        </p:nvSpPr>
        <p:spPr>
          <a:xfrm>
            <a:off x="639417" y="205403"/>
            <a:ext cx="8534400" cy="2100474"/>
          </a:xfrm>
          <a:prstGeom prst="horizontalScroll">
            <a:avLst/>
          </a:prstGeom>
          <a:solidFill>
            <a:srgbClr val="8D6974"/>
          </a:solidFill>
          <a:ln w="53975" cap="flat" cmpd="dbl" algn="ctr">
            <a:solidFill>
              <a:srgbClr val="FFFFFF"/>
            </a:solidFill>
            <a:prstDash val="solid"/>
          </a:ln>
          <a:effectLst>
            <a:outerShdw blurRad="38100" dist="25400" dir="5400000" rotWithShape="0">
              <a:srgbClr val="000000">
                <a:alpha val="40000"/>
              </a:srgbClr>
            </a:outerShdw>
          </a:effectLst>
        </p:spPr>
        <p:txBody>
          <a:bodyPr rtlCol="0" anchor="ctr">
            <a:prstTxWarp prst="textPlain">
              <a:avLst>
                <a:gd name="adj" fmla="val 48128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800" b="1" kern="0" noProof="0" dirty="0" err="1">
                <a:ln w="11430"/>
                <a:gradFill>
                  <a:gsLst>
                    <a:gs pos="0">
                      <a:srgbClr val="A7B789">
                        <a:tint val="70000"/>
                        <a:satMod val="245000"/>
                      </a:srgbClr>
                    </a:gs>
                    <a:gs pos="75000">
                      <a:srgbClr val="A7B78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A7B78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এসডিজি</a:t>
            </a:r>
            <a:r>
              <a:rPr lang="en-US" sz="8800" b="1" kern="0" noProof="0" dirty="0">
                <a:ln w="11430"/>
                <a:gradFill>
                  <a:gsLst>
                    <a:gs pos="0">
                      <a:srgbClr val="A7B789">
                        <a:tint val="70000"/>
                        <a:satMod val="245000"/>
                      </a:srgbClr>
                    </a:gs>
                    <a:gs pos="75000">
                      <a:srgbClr val="A7B78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A7B78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kern="0" noProof="0" dirty="0" err="1">
                <a:ln w="11430"/>
                <a:gradFill>
                  <a:gsLst>
                    <a:gs pos="0">
                      <a:srgbClr val="A7B789">
                        <a:tint val="70000"/>
                        <a:satMod val="245000"/>
                      </a:srgbClr>
                    </a:gs>
                    <a:gs pos="75000">
                      <a:srgbClr val="A7B78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A7B78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8800" b="1" kern="0" noProof="0" dirty="0">
                <a:ln w="11430"/>
                <a:gradFill>
                  <a:gsLst>
                    <a:gs pos="0">
                      <a:srgbClr val="A7B789">
                        <a:tint val="70000"/>
                        <a:satMod val="245000"/>
                      </a:srgbClr>
                    </a:gs>
                    <a:gs pos="75000">
                      <a:srgbClr val="A7B78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A7B78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kern="0" noProof="0" dirty="0" err="1">
                <a:ln w="11430"/>
                <a:gradFill>
                  <a:gsLst>
                    <a:gs pos="0">
                      <a:srgbClr val="A7B789">
                        <a:tint val="70000"/>
                        <a:satMod val="245000"/>
                      </a:srgbClr>
                    </a:gs>
                    <a:gs pos="75000">
                      <a:srgbClr val="A7B78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A7B78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পূর্ণরুপ</a:t>
            </a:r>
            <a:r>
              <a:rPr lang="en-US" sz="8800" b="1" kern="0" noProof="0" dirty="0">
                <a:ln w="11430"/>
                <a:gradFill>
                  <a:gsLst>
                    <a:gs pos="0">
                      <a:srgbClr val="A7B789">
                        <a:tint val="70000"/>
                        <a:satMod val="245000"/>
                      </a:srgbClr>
                    </a:gs>
                    <a:gs pos="75000">
                      <a:srgbClr val="A7B78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A7B78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kern="0" noProof="0" dirty="0" err="1">
                <a:ln w="11430"/>
                <a:gradFill>
                  <a:gsLst>
                    <a:gs pos="0">
                      <a:srgbClr val="A7B789">
                        <a:tint val="70000"/>
                        <a:satMod val="245000"/>
                      </a:srgbClr>
                    </a:gs>
                    <a:gs pos="75000">
                      <a:srgbClr val="A7B78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A7B78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endParaRPr kumimoji="0" lang="en-US" sz="8800" b="1" i="0" u="none" strike="noStrike" kern="0" cap="none" spc="0" normalizeH="0" baseline="0" noProof="0" dirty="0">
              <a:ln w="11430"/>
              <a:gradFill>
                <a:gsLst>
                  <a:gs pos="0">
                    <a:srgbClr val="A7B789">
                      <a:tint val="70000"/>
                      <a:satMod val="245000"/>
                    </a:srgbClr>
                  </a:gs>
                  <a:gs pos="75000">
                    <a:srgbClr val="A7B789">
                      <a:tint val="90000"/>
                      <a:shade val="60000"/>
                      <a:satMod val="240000"/>
                    </a:srgbClr>
                  </a:gs>
                  <a:gs pos="100000">
                    <a:srgbClr val="A7B789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lowchart: Alternate Process 4">
            <a:extLst>
              <a:ext uri="{FF2B5EF4-FFF2-40B4-BE49-F238E27FC236}">
                <a16:creationId xmlns:a16="http://schemas.microsoft.com/office/drawing/2014/main" id="{52571E91-8569-4D05-9FEB-5407FFC9A27E}"/>
              </a:ext>
            </a:extLst>
          </p:cNvPr>
          <p:cNvSpPr/>
          <p:nvPr/>
        </p:nvSpPr>
        <p:spPr>
          <a:xfrm>
            <a:off x="639417" y="2580864"/>
            <a:ext cx="8965095" cy="3677479"/>
          </a:xfrm>
          <a:prstGeom prst="flowChartAlternate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NikoshBAN" panose="02000000000000000000" pitchFamily="2" charset="0"/>
                <a:ea typeface="Arial" panose="020B0604020202020204" pitchFamily="34" charset="0"/>
                <a:cs typeface="NikoshBAN" panose="02000000000000000000" pitchFamily="2" charset="0"/>
              </a:rPr>
              <a:t>Sustainable development goals :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NikoshBAN" panose="02000000000000000000" pitchFamily="2" charset="0"/>
                <a:ea typeface="Arial" panose="020B0604020202020204" pitchFamily="34" charset="0"/>
                <a:cs typeface="NikoshBAN" panose="02000000000000000000" pitchFamily="2" charset="0"/>
              </a:rPr>
              <a:t> S= Sustainable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effectLst/>
                <a:latin typeface="NikoshBAN" panose="02000000000000000000" pitchFamily="2" charset="0"/>
                <a:ea typeface="Arial" panose="020B0604020202020204" pitchFamily="34" charset="0"/>
                <a:cs typeface="NikoshBAN" panose="02000000000000000000" pitchFamily="2" charset="0"/>
              </a:rPr>
              <a:t> D= Development</a:t>
            </a:r>
          </a:p>
          <a:p>
            <a:r>
              <a:rPr lang="en-US" sz="4000" b="1" dirty="0">
                <a:effectLst/>
                <a:latin typeface="NikoshBAN" panose="02000000000000000000" pitchFamily="2" charset="0"/>
                <a:ea typeface="Arial" panose="020B0604020202020204" pitchFamily="34" charset="0"/>
                <a:cs typeface="NikoshBAN" panose="02000000000000000000" pitchFamily="2" charset="0"/>
              </a:rPr>
              <a:t> G= Goals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002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>
            <a:extLst>
              <a:ext uri="{FF2B5EF4-FFF2-40B4-BE49-F238E27FC236}">
                <a16:creationId xmlns:a16="http://schemas.microsoft.com/office/drawing/2014/main" id="{6636BA70-6851-4D92-B81F-EB6D28F635BA}"/>
              </a:ext>
            </a:extLst>
          </p:cNvPr>
          <p:cNvSpPr/>
          <p:nvPr/>
        </p:nvSpPr>
        <p:spPr>
          <a:xfrm>
            <a:off x="569845" y="304800"/>
            <a:ext cx="8953500" cy="3046988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0" i="0" dirty="0">
                <a:solidFill>
                  <a:srgbClr val="040C28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SDG</a:t>
            </a:r>
            <a:r>
              <a:rPr lang="en-US" sz="3200" b="0" i="0" dirty="0">
                <a:solidFill>
                  <a:srgbClr val="474747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 - </a:t>
            </a:r>
            <a:r>
              <a:rPr lang="as-IN" sz="3200" b="0" i="0" dirty="0">
                <a:solidFill>
                  <a:srgbClr val="474747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এর পূর্নরুপ </a:t>
            </a:r>
            <a:r>
              <a:rPr lang="en-US" sz="3200" b="0" i="0" dirty="0">
                <a:solidFill>
                  <a:srgbClr val="474747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Sustainable development Goals । </a:t>
            </a:r>
            <a:r>
              <a:rPr lang="as-IN" sz="3200" b="0" i="0" dirty="0">
                <a:solidFill>
                  <a:srgbClr val="474747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এটি সহস্রাব্দ উন্ন</a:t>
            </a:r>
            <a:r>
              <a:rPr lang="en-US" sz="3200" b="0" i="0" dirty="0">
                <a:solidFill>
                  <a:srgbClr val="474747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200" b="0" i="0" dirty="0">
                <a:solidFill>
                  <a:srgbClr val="474747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ন লক্ষ্য বা </a:t>
            </a:r>
            <a:r>
              <a:rPr lang="en-US" sz="3200" b="0" i="0" dirty="0">
                <a:solidFill>
                  <a:srgbClr val="040C28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MDG</a:t>
            </a:r>
            <a:r>
              <a:rPr lang="en-US" sz="3200" b="0" i="0" dirty="0">
                <a:solidFill>
                  <a:srgbClr val="474747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 '</a:t>
            </a:r>
            <a:r>
              <a:rPr lang="as-IN" sz="3200" b="0" i="0" dirty="0">
                <a:solidFill>
                  <a:srgbClr val="474747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র মতো জাতিসংঘ কতৃক আরেকটি উন্ন</a:t>
            </a:r>
            <a:r>
              <a:rPr lang="en-US" sz="3200" b="0" i="0" dirty="0">
                <a:solidFill>
                  <a:srgbClr val="474747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200" b="0" i="0" dirty="0">
                <a:solidFill>
                  <a:srgbClr val="474747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ন পরি</a:t>
            </a:r>
            <a:r>
              <a:rPr lang="en-US" sz="3200" b="0" i="0" dirty="0" err="1">
                <a:solidFill>
                  <a:srgbClr val="474747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ক্র</a:t>
            </a:r>
            <a:r>
              <a:rPr lang="as-IN" sz="3200" b="0" i="0" dirty="0">
                <a:solidFill>
                  <a:srgbClr val="474747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মা । যা ২০১৫ সালের পর </a:t>
            </a:r>
            <a:r>
              <a:rPr lang="as-IN" sz="3200" b="0" i="0" dirty="0">
                <a:solidFill>
                  <a:srgbClr val="040C28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এমডিজি</a:t>
            </a:r>
            <a:r>
              <a:rPr lang="as-IN" sz="3200" b="0" i="0" dirty="0">
                <a:solidFill>
                  <a:srgbClr val="474747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' প্রতিস্থাপিত হ</a:t>
            </a:r>
            <a:r>
              <a:rPr lang="en-US" sz="3200" b="0" i="0" dirty="0" err="1">
                <a:solidFill>
                  <a:srgbClr val="474747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sz="3200" b="0" i="0" dirty="0">
                <a:solidFill>
                  <a:srgbClr val="474747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এর অগ্রগতির ধারা আরও বেগবান করার অভিপ্রা</a:t>
            </a:r>
            <a:r>
              <a:rPr lang="en-US" sz="3200" b="0" i="0" dirty="0" err="1">
                <a:solidFill>
                  <a:srgbClr val="474747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en-US" sz="3200" b="0" i="0" dirty="0">
                <a:solidFill>
                  <a:srgbClr val="474747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0" i="0" dirty="0">
                <a:solidFill>
                  <a:srgbClr val="474747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জাতিসংঘের সাধারণ পরিষদের ৭০ তম অধিবেশনে গৃহিত হ</a:t>
            </a:r>
            <a:r>
              <a:rPr lang="en-US" sz="3200" b="0" i="0" dirty="0">
                <a:solidFill>
                  <a:srgbClr val="474747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য় </a:t>
            </a:r>
            <a:r>
              <a:rPr lang="as-IN" sz="3200" b="0" i="0" dirty="0">
                <a:solidFill>
                  <a:srgbClr val="474747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১৫ বছর মে</a:t>
            </a:r>
            <a:r>
              <a:rPr lang="en-US" sz="3200" b="0" i="0" dirty="0" err="1">
                <a:solidFill>
                  <a:srgbClr val="474747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sz="3200" b="0" i="0" dirty="0">
                <a:solidFill>
                  <a:srgbClr val="474747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দি এ </a:t>
            </a:r>
            <a:r>
              <a:rPr lang="en-US" sz="3200" b="0" i="0" dirty="0">
                <a:solidFill>
                  <a:srgbClr val="040C28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SDG</a:t>
            </a:r>
            <a:r>
              <a:rPr lang="en-US" sz="3200" b="0" i="0" dirty="0">
                <a:solidFill>
                  <a:srgbClr val="474747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 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B9E954BC-FA79-4521-AC6B-8CCAD0BFBF23}"/>
              </a:ext>
            </a:extLst>
          </p:cNvPr>
          <p:cNvSpPr/>
          <p:nvPr/>
        </p:nvSpPr>
        <p:spPr>
          <a:xfrm>
            <a:off x="534228" y="3495768"/>
            <a:ext cx="8953500" cy="3046988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MDG </a:t>
            </a:r>
            <a:r>
              <a:rPr lang="as-IN" sz="32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বুঝায়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সহস্রাব্দ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উন্নয়ন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লক্ষ্যমাত্রা (</a:t>
            </a:r>
            <a:r>
              <a:rPr lang="en-US" sz="32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Millennium Development </a:t>
            </a:r>
            <a:r>
              <a:rPr lang="as-IN" sz="32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Goals) </a:t>
            </a:r>
            <a:r>
              <a:rPr lang="as-IN" sz="32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হলো ২০০০ সালে জাতিসংঘ শীর্ষ-বৈঠকের পর প্রতিষ্ঠিত আটটি আন্তর্জাতিক </a:t>
            </a:r>
            <a:r>
              <a:rPr lang="en-US" sz="3200" b="0" i="0" dirty="0" err="1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উন্নয়ন</a:t>
            </a:r>
            <a:r>
              <a:rPr lang="en-US" sz="32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লক্ষ্য। সেই </a:t>
            </a:r>
            <a:r>
              <a:rPr lang="en-US" sz="32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as-IN" sz="32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১৯১টি জাতিসংঘ সদস্য এবং কমপক্ষে ২২ টি আন্তর্জাতিক সংস্থা ২০১৫ সালের </a:t>
            </a:r>
            <a:r>
              <a:rPr lang="as-IN" sz="3200" b="0" i="0" dirty="0">
                <a:solidFill>
                  <a:srgbClr val="040C28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as-IN" sz="32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 সহস্রাব্দ উন্নয়ন লক্ষ্য অর্জনে সহায়তা করার জন্য প্রতিশ্রুতিবদ্ধ হন।</a:t>
            </a:r>
          </a:p>
        </p:txBody>
      </p:sp>
    </p:spTree>
    <p:extLst>
      <p:ext uri="{BB962C8B-B14F-4D97-AF65-F5344CB8AC3E}">
        <p14:creationId xmlns:p14="http://schemas.microsoft.com/office/powerpoint/2010/main" val="2337528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rizontal Scroll 1">
            <a:extLst>
              <a:ext uri="{FF2B5EF4-FFF2-40B4-BE49-F238E27FC236}">
                <a16:creationId xmlns:a16="http://schemas.microsoft.com/office/drawing/2014/main" id="{A6D003D1-CA82-4D57-87AB-9CB55A59BA42}"/>
              </a:ext>
            </a:extLst>
          </p:cNvPr>
          <p:cNvSpPr/>
          <p:nvPr/>
        </p:nvSpPr>
        <p:spPr>
          <a:xfrm>
            <a:off x="665921" y="59631"/>
            <a:ext cx="8534400" cy="1318596"/>
          </a:xfrm>
          <a:prstGeom prst="horizontalScroll">
            <a:avLst/>
          </a:prstGeom>
          <a:solidFill>
            <a:srgbClr val="8D6974"/>
          </a:solidFill>
          <a:ln w="53975" cap="flat" cmpd="dbl" algn="ctr">
            <a:solidFill>
              <a:srgbClr val="FFFFFF"/>
            </a:solidFill>
            <a:prstDash val="solid"/>
          </a:ln>
          <a:effectLst>
            <a:outerShdw blurRad="38100" dist="25400" dir="5400000" rotWithShape="0">
              <a:srgbClr val="000000">
                <a:alpha val="40000"/>
              </a:srgbClr>
            </a:outerShdw>
          </a:effectLst>
        </p:spPr>
        <p:txBody>
          <a:bodyPr rtlCol="0" anchor="ctr">
            <a:prstTxWarp prst="textPlain">
              <a:avLst>
                <a:gd name="adj" fmla="val 48128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1" i="0" u="none" strike="noStrike" kern="0" cap="none" spc="0" normalizeH="0" baseline="0" noProof="0" dirty="0" err="1">
                <a:ln w="11430"/>
                <a:gradFill>
                  <a:gsLst>
                    <a:gs pos="0">
                      <a:srgbClr val="A7B789">
                        <a:tint val="70000"/>
                        <a:satMod val="245000"/>
                      </a:srgbClr>
                    </a:gs>
                    <a:gs pos="75000">
                      <a:srgbClr val="A7B78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A7B78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উন্নয়ন</a:t>
            </a:r>
            <a:r>
              <a:rPr kumimoji="0" lang="en-US" sz="11500" b="1" i="0" u="none" strike="noStrike" kern="0" cap="none" spc="0" normalizeH="0" baseline="0" noProof="0" dirty="0">
                <a:ln w="11430"/>
                <a:gradFill>
                  <a:gsLst>
                    <a:gs pos="0">
                      <a:srgbClr val="A7B789">
                        <a:tint val="70000"/>
                        <a:satMod val="245000"/>
                      </a:srgbClr>
                    </a:gs>
                    <a:gs pos="75000">
                      <a:srgbClr val="A7B78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A7B78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11500" b="1" i="0" u="none" strike="noStrike" kern="0" cap="none" spc="0" normalizeH="0" baseline="0" noProof="0" dirty="0" err="1">
                <a:ln w="11430"/>
                <a:gradFill>
                  <a:gsLst>
                    <a:gs pos="0">
                      <a:srgbClr val="A7B789">
                        <a:tint val="70000"/>
                        <a:satMod val="245000"/>
                      </a:srgbClr>
                    </a:gs>
                    <a:gs pos="75000">
                      <a:srgbClr val="A7B789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A7B789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লক্ষ্যমাত্রা</a:t>
            </a:r>
            <a:endParaRPr kumimoji="0" lang="en-US" sz="11500" b="1" i="0" u="none" strike="noStrike" kern="0" cap="none" spc="0" normalizeH="0" baseline="0" noProof="0" dirty="0">
              <a:ln w="11430"/>
              <a:gradFill>
                <a:gsLst>
                  <a:gs pos="0">
                    <a:srgbClr val="A7B789">
                      <a:tint val="70000"/>
                      <a:satMod val="245000"/>
                    </a:srgbClr>
                  </a:gs>
                  <a:gs pos="75000">
                    <a:srgbClr val="A7B789">
                      <a:tint val="90000"/>
                      <a:shade val="60000"/>
                      <a:satMod val="240000"/>
                    </a:srgbClr>
                  </a:gs>
                  <a:gs pos="100000">
                    <a:srgbClr val="A7B789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1598AD1-8B48-4D73-8BCE-E37A71565FD7}"/>
              </a:ext>
            </a:extLst>
          </p:cNvPr>
          <p:cNvSpPr/>
          <p:nvPr/>
        </p:nvSpPr>
        <p:spPr>
          <a:xfrm>
            <a:off x="665921" y="1378227"/>
            <a:ext cx="8534400" cy="95181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লক্ষ ১:</a:t>
            </a:r>
            <a:r>
              <a:rPr lang="en-US" sz="2800" dirty="0">
                <a:solidFill>
                  <a:schemeClr val="tx1"/>
                </a:solidFill>
                <a:effectLst/>
                <a:latin typeface="NikoshBAN" panose="02000000000000000000" pitchFamily="2" charset="0"/>
                <a:ea typeface="Vrinda" panose="020B0502040204020203" pitchFamily="34" charset="0"/>
              </a:rPr>
              <a:t>  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দারিদ্র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নয়ঃ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সব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যায়গায়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দারিদ্র্যের অবসান ঘটাও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effectLst/>
                <a:latin typeface="NikoshBAN" panose="02000000000000000000" pitchFamily="2" charset="0"/>
                <a:ea typeface="Vrinda" panose="020B0502040204020203" pitchFamily="34" charset="0"/>
              </a:rPr>
              <a:t>(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বর্তমান দিনে </a:t>
            </a:r>
            <a:r>
              <a:rPr lang="bn-IN" sz="2800" dirty="0">
                <a:solidFill>
                  <a:schemeClr val="tx1"/>
                </a:solidFill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$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effectLst/>
                <a:latin typeface="NikoshBAN" panose="02000000000000000000" pitchFamily="2" charset="0"/>
                <a:ea typeface="Vrinda" panose="020B0502040204020203" pitchFamily="34" charset="0"/>
              </a:rPr>
              <a:t>1.25 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এর কম আ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য়ের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মানুষ হিসেবে পরিমাপ করা চরম দারিদ্র নির্মূল করুন</a:t>
            </a:r>
            <a:r>
              <a:rPr lang="en-US" sz="2800" dirty="0">
                <a:solidFill>
                  <a:schemeClr val="tx1"/>
                </a:solidFill>
                <a:effectLst/>
                <a:latin typeface="NikoshBAN" panose="02000000000000000000" pitchFamily="2" charset="0"/>
                <a:ea typeface="Vrinda" panose="020B0502040204020203" pitchFamily="34" charset="0"/>
              </a:rPr>
              <a:t>)।</a:t>
            </a:r>
            <a:endParaRPr lang="en-US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1935E24-BFF1-4B87-988F-2B397154B873}"/>
              </a:ext>
            </a:extLst>
          </p:cNvPr>
          <p:cNvSpPr/>
          <p:nvPr/>
        </p:nvSpPr>
        <p:spPr>
          <a:xfrm>
            <a:off x="692424" y="2390390"/>
            <a:ext cx="8534400" cy="125740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লক্ষ্য ২: রো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ধ 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হা</a:t>
            </a:r>
            <a:r>
              <a:rPr lang="en-US" sz="2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ঙ্ঘা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র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,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ক্ষুধা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ও অবসান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ঃ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খাদ্য নিরাপত্তা </a:t>
            </a:r>
            <a:r>
              <a:rPr lang="en-US" sz="2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নিশ্চিতে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এবং উন্নত পুষ্টি অর্জন এবং টেকসই কৃষির প্রচার</a:t>
            </a:r>
            <a:endParaRPr lang="en-US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84FAB4D-EDF0-4927-A91C-FA720D462A22}"/>
              </a:ext>
            </a:extLst>
          </p:cNvPr>
          <p:cNvSpPr/>
          <p:nvPr/>
        </p:nvSpPr>
        <p:spPr>
          <a:xfrm>
            <a:off x="679172" y="3758745"/>
            <a:ext cx="8534400" cy="125740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লক্ষ্য 3: সুস্বাস্থ্য এবং সুস্থতা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ঃ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সুস্থ জীবন নিশ্চিত করুন এবং সকল ব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য়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সের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সকলের জন্য মঙ্গল প্রচার করুন</a:t>
            </a:r>
            <a:endParaRPr lang="en-US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C959C35-7704-4BFA-8326-8C46DA1A2551}"/>
              </a:ext>
            </a:extLst>
          </p:cNvPr>
          <p:cNvSpPr/>
          <p:nvPr/>
        </p:nvSpPr>
        <p:spPr>
          <a:xfrm>
            <a:off x="718928" y="5188367"/>
            <a:ext cx="8534400" cy="125740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</a:pP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লক্ষ্য 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৪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: </a:t>
            </a:r>
            <a:r>
              <a:rPr lang="bn-IN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মানসম্মত শিক্ষা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bn-IN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অন্তর্ভুক্তিমূলক মানসম্মত শিক্ষা নিশ্চিত করুন এবং সকলের জন্য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সুযোগ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800" dirty="0">
              <a:solidFill>
                <a:schemeClr val="tx1"/>
              </a:solidFill>
              <a:effectLst/>
              <a:latin typeface="NikoshBAN" panose="02000000000000000000" pitchFamily="2" charset="0"/>
              <a:ea typeface="Arial" panose="020B060402020202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237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  <p:bldP spid="12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539C42A-EE41-4714-9B44-2510831B156E}"/>
              </a:ext>
            </a:extLst>
          </p:cNvPr>
          <p:cNvSpPr/>
          <p:nvPr/>
        </p:nvSpPr>
        <p:spPr>
          <a:xfrm>
            <a:off x="540025" y="695344"/>
            <a:ext cx="8534400" cy="98831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লক্ষ্য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৫</a:t>
            </a:r>
            <a:r>
              <a:rPr lang="en-US" sz="2800" dirty="0">
                <a:solidFill>
                  <a:schemeClr val="tx1"/>
                </a:solidFill>
                <a:effectLst/>
                <a:latin typeface="NikoshBAN" panose="02000000000000000000" pitchFamily="2" charset="0"/>
                <a:ea typeface="Vrinda" panose="020B0502040204020203" pitchFamily="34" charset="0"/>
              </a:rPr>
              <a:t> 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লিঙ্গ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ঃ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সমতা অর্জন করুন এবং সকল নারী ও মে</a:t>
            </a:r>
            <a:r>
              <a:rPr lang="en-US" sz="2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য়ে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দের ক্ষমতা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য়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ন করু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ন  </a:t>
            </a:r>
            <a:endParaRPr lang="en-US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3C4FDEB-B2AB-4CC0-AED8-F85E966F29AE}"/>
              </a:ext>
            </a:extLst>
          </p:cNvPr>
          <p:cNvSpPr/>
          <p:nvPr/>
        </p:nvSpPr>
        <p:spPr>
          <a:xfrm>
            <a:off x="540025" y="1881310"/>
            <a:ext cx="8534400" cy="125740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লক্ষ</a:t>
            </a:r>
            <a:r>
              <a:rPr lang="en-US" sz="2800" dirty="0">
                <a:solidFill>
                  <a:schemeClr val="tx1"/>
                </a:solidFill>
                <a:effectLst/>
                <a:latin typeface="NikoshBAN" panose="02000000000000000000" pitchFamily="2" charset="0"/>
                <a:ea typeface="Vrinda" panose="020B0502040204020203" pitchFamily="34" charset="0"/>
              </a:rPr>
              <a:t> 6 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বিশুদ্ধ পানি এবং স্যানিটেশন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ঃ 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সকলের জন্য পানি ও সেনেটেশনের প্রাপ্যতা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য়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এবং টেকসই ব্যবস্থাপনা নিশ্চিত করা</a:t>
            </a:r>
            <a:endParaRPr lang="en-US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500051D-C3E9-49E7-A012-FAEFD253F48E}"/>
              </a:ext>
            </a:extLst>
          </p:cNvPr>
          <p:cNvSpPr/>
          <p:nvPr/>
        </p:nvSpPr>
        <p:spPr>
          <a:xfrm>
            <a:off x="540025" y="3336371"/>
            <a:ext cx="8534400" cy="125740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লক্ষ্য ৭ সাশ্র</a:t>
            </a:r>
            <a:r>
              <a:rPr lang="en-US" sz="2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য়ী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মূল্যের এবং পরিচ্ছন্ন শক্তি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ঃ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সকলের জন্য সাশ্র</a:t>
            </a:r>
            <a:r>
              <a:rPr lang="en-US" sz="2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য়ী</a:t>
            </a:r>
            <a:r>
              <a:rPr lang="en-US" sz="2800" dirty="0">
                <a:solidFill>
                  <a:schemeClr val="tx1"/>
                </a:solidFill>
                <a:effectLst/>
                <a:latin typeface="NikoshBAN" panose="02000000000000000000" pitchFamily="2" charset="0"/>
                <a:ea typeface="Vrinda" panose="020B0502040204020203" pitchFamily="34" charset="0"/>
              </a:rPr>
              <a:t>,  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নির্ভরযোগ্য</a:t>
            </a:r>
            <a:r>
              <a:rPr lang="en-US" sz="2800" dirty="0">
                <a:solidFill>
                  <a:schemeClr val="tx1"/>
                </a:solidFill>
                <a:effectLst/>
                <a:latin typeface="NikoshBAN" panose="02000000000000000000" pitchFamily="2" charset="0"/>
                <a:ea typeface="Vrinda" panose="020B0502040204020203" pitchFamily="34" charset="0"/>
              </a:rPr>
              <a:t>, 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টেকসই এবং আধুনিক শক্তির অ্যাক্সেস নিশ্চিত করুন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</a:t>
            </a:r>
            <a:endParaRPr lang="en-US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EFCC14C-67DC-45BC-B8DC-D1B877C2A216}"/>
              </a:ext>
            </a:extLst>
          </p:cNvPr>
          <p:cNvSpPr/>
          <p:nvPr/>
        </p:nvSpPr>
        <p:spPr>
          <a:xfrm>
            <a:off x="540025" y="4875478"/>
            <a:ext cx="8534400" cy="153983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লক্ষ</a:t>
            </a:r>
            <a:r>
              <a:rPr lang="en-US" sz="2800" dirty="0">
                <a:solidFill>
                  <a:schemeClr val="tx1"/>
                </a:solidFill>
                <a:effectLst/>
                <a:latin typeface="NikoshBAN" panose="02000000000000000000" pitchFamily="2" charset="0"/>
                <a:ea typeface="Vrinda" panose="020B0502040204020203" pitchFamily="34" charset="0"/>
              </a:rPr>
              <a:t> 8 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শালীন কাজ এবং অর্থনৈতিক বৃদ্ধি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ঃ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টেকসই অন্তর্ভুক্তিমূলক এবং টেকসই অর্থনৈতিক প্রবৃদ্ধিপূর্ণ ও উৎপাদনশীল কর্মসংস্থান এবং সকলের জন্য উপযুক্ত কাজের প্রচার করুন</a:t>
            </a:r>
            <a:endParaRPr lang="en-US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643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B9711DF-353A-4F8E-9E6D-2AFE7957F83F}"/>
              </a:ext>
            </a:extLst>
          </p:cNvPr>
          <p:cNvSpPr/>
          <p:nvPr/>
        </p:nvSpPr>
        <p:spPr>
          <a:xfrm>
            <a:off x="699051" y="618205"/>
            <a:ext cx="8534400" cy="80419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লক্ষ্য ৯</a:t>
            </a:r>
            <a:r>
              <a:rPr lang="en-US" sz="2800" dirty="0">
                <a:solidFill>
                  <a:schemeClr val="tx1"/>
                </a:solidFill>
                <a:effectLst/>
                <a:latin typeface="NikoshBAN" panose="02000000000000000000" pitchFamily="2" charset="0"/>
                <a:ea typeface="Vrinda" panose="020B0502040204020203" pitchFamily="34" charset="0"/>
              </a:rPr>
              <a:t>  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শিল্প উদ্ভাবন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ঃ </a:t>
            </a:r>
            <a:r>
              <a:rPr lang="en-US" sz="2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পর্যাপ্ত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অবকাঠামো তৈরি করুন</a:t>
            </a:r>
            <a:endParaRPr lang="en-US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86620A2-7F2F-4947-A2C4-908FBC6234CC}"/>
              </a:ext>
            </a:extLst>
          </p:cNvPr>
          <p:cNvSpPr/>
          <p:nvPr/>
        </p:nvSpPr>
        <p:spPr>
          <a:xfrm>
            <a:off x="699051" y="1577125"/>
            <a:ext cx="8534400" cy="80419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লক্ষ্য ১০  বৈষম্য হ্রাস করা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ঃ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দেশের মধ্যে বৈষম্য হ্রাস করুন</a:t>
            </a:r>
            <a:endParaRPr lang="en-US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F2560BA-552B-4836-ADA5-166E646070F0}"/>
              </a:ext>
            </a:extLst>
          </p:cNvPr>
          <p:cNvSpPr/>
          <p:nvPr/>
        </p:nvSpPr>
        <p:spPr>
          <a:xfrm>
            <a:off x="699051" y="2567592"/>
            <a:ext cx="8534400" cy="125740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লক্ষ্য</a:t>
            </a:r>
            <a:r>
              <a:rPr lang="en-US" sz="2800" dirty="0">
                <a:solidFill>
                  <a:schemeClr val="tx1"/>
                </a:solidFill>
                <a:effectLst/>
                <a:latin typeface="NikoshBAN" panose="02000000000000000000" pitchFamily="2" charset="0"/>
                <a:ea typeface="Vrinda" panose="020B0502040204020203" pitchFamily="34" charset="0"/>
              </a:rPr>
              <a:t> 11 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টেকসই শহর এবং সম্প্রদা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য়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শহর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ঃ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মানব বসতি কে অন্তর্ভুক্ত করুন নিরাপদ স্থিতিস্থাপক ও টেকসই করুন</a:t>
            </a:r>
            <a:endParaRPr lang="en-US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DAB3BB9-3C6F-4883-92BE-059949CCF565}"/>
              </a:ext>
            </a:extLst>
          </p:cNvPr>
          <p:cNvSpPr/>
          <p:nvPr/>
        </p:nvSpPr>
        <p:spPr>
          <a:xfrm>
            <a:off x="597451" y="4023468"/>
            <a:ext cx="8534400" cy="80419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১২</a:t>
            </a:r>
            <a:r>
              <a:rPr lang="en-US" sz="2800" dirty="0">
                <a:solidFill>
                  <a:schemeClr val="tx1"/>
                </a:solidFill>
                <a:effectLst/>
                <a:latin typeface="NikoshBAN" panose="02000000000000000000" pitchFamily="2" charset="0"/>
                <a:ea typeface="Vrinda" panose="020B0502040204020203" pitchFamily="34" charset="0"/>
              </a:rPr>
              <a:t>  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দা</a:t>
            </a:r>
            <a:r>
              <a:rPr lang="en-US" sz="2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য়ীত্বশীলতাঃ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দায়ীত্বশীল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ব্যবহার 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ও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উৎপাদন এবং উৎপাদন নিদর্শন নিশ্চিত করুন</a:t>
            </a:r>
            <a:endParaRPr lang="en-US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F3D27D4-B153-46A7-9A39-80EB743CB6DC}"/>
              </a:ext>
            </a:extLst>
          </p:cNvPr>
          <p:cNvSpPr/>
          <p:nvPr/>
        </p:nvSpPr>
        <p:spPr>
          <a:xfrm>
            <a:off x="597451" y="4982389"/>
            <a:ext cx="8534400" cy="85289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bn-IN" sz="2800" dirty="0">
                <a:solidFill>
                  <a:schemeClr val="tx1"/>
                </a:solidFill>
                <a:effectLst/>
                <a:ea typeface="Vrinda" panose="020B0502040204020203" pitchFamily="34" charset="0"/>
                <a:cs typeface="NikoshBAN" panose="02000000000000000000" pitchFamily="2" charset="0"/>
              </a:rPr>
              <a:t>লক্ষ ১৩</a:t>
            </a:r>
            <a:r>
              <a:rPr lang="en-US" sz="2800" dirty="0">
                <a:solidFill>
                  <a:schemeClr val="tx1"/>
                </a:solidFill>
                <a:ea typeface="Vrinda" panose="020B0502040204020203" pitchFamily="34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a typeface="Vrinda" panose="020B0502040204020203" pitchFamily="34" charset="0"/>
                <a:cs typeface="NikoshBAN" panose="02000000000000000000" pitchFamily="2" charset="0"/>
              </a:rPr>
              <a:t>জলবায়ুঃ</a:t>
            </a:r>
            <a:r>
              <a:rPr lang="en-US" sz="2800" dirty="0">
                <a:solidFill>
                  <a:schemeClr val="tx1"/>
                </a:solidFill>
                <a:ea typeface="Vrinda" panose="020B0502040204020203" pitchFamily="34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solidFill>
                  <a:schemeClr val="tx1"/>
                </a:solidFill>
                <a:effectLst/>
                <a:ea typeface="Vrinda" panose="020B0502040204020203" pitchFamily="34" charset="0"/>
                <a:cs typeface="NikoshBAN" panose="02000000000000000000" pitchFamily="2" charset="0"/>
              </a:rPr>
              <a:t>জলবা</a:t>
            </a:r>
            <a:r>
              <a:rPr lang="en-US" sz="2800" dirty="0" err="1">
                <a:solidFill>
                  <a:schemeClr val="tx1"/>
                </a:solidFill>
                <a:effectLst/>
                <a:ea typeface="Vrinda" panose="020B0502040204020203" pitchFamily="34" charset="0"/>
                <a:cs typeface="NikoshBAN" panose="02000000000000000000" pitchFamily="2" charset="0"/>
              </a:rPr>
              <a:t>য়ু</a:t>
            </a:r>
            <a:r>
              <a:rPr lang="en-US" sz="2800" dirty="0">
                <a:solidFill>
                  <a:schemeClr val="tx1"/>
                </a:solidFill>
                <a:effectLst/>
                <a:ea typeface="Vrinda" panose="020B0502040204020203" pitchFamily="34" charset="0"/>
                <a:cs typeface="NikoshBAN" panose="02000000000000000000" pitchFamily="2" charset="0"/>
              </a:rPr>
              <a:t> প</a:t>
            </a:r>
            <a:r>
              <a:rPr lang="bn-IN" sz="2800" dirty="0">
                <a:solidFill>
                  <a:schemeClr val="tx1"/>
                </a:solidFill>
                <a:effectLst/>
                <a:ea typeface="Vrinda" panose="020B0502040204020203" pitchFamily="34" charset="0"/>
                <a:cs typeface="NikoshBAN" panose="02000000000000000000" pitchFamily="2" charset="0"/>
              </a:rPr>
              <a:t>রিবর্তন এবং এর প্রভাব মোকাবেলা</a:t>
            </a:r>
            <a:r>
              <a:rPr lang="en-US" sz="2800" dirty="0">
                <a:solidFill>
                  <a:schemeClr val="tx1"/>
                </a:solidFill>
                <a:effectLst/>
                <a:ea typeface="Vrinda" panose="020B0502040204020203" pitchFamily="34" charset="0"/>
                <a:cs typeface="NikoshBAN" panose="02000000000000000000" pitchFamily="2" charset="0"/>
              </a:rPr>
              <a:t>য় </a:t>
            </a:r>
            <a:r>
              <a:rPr lang="bn-IN" sz="2800" dirty="0">
                <a:solidFill>
                  <a:schemeClr val="tx1"/>
                </a:solidFill>
                <a:effectLst/>
                <a:ea typeface="Vrinda" panose="020B0502040204020203" pitchFamily="34" charset="0"/>
                <a:cs typeface="NikoshBAN" panose="02000000000000000000" pitchFamily="2" charset="0"/>
              </a:rPr>
              <a:t>জরুরি পদক্ষেপ নিন</a:t>
            </a:r>
            <a:r>
              <a:rPr lang="en-US" sz="2800" dirty="0">
                <a:solidFill>
                  <a:schemeClr val="tx1"/>
                </a:solidFill>
                <a:effectLst/>
                <a:ea typeface="Vrinda" panose="020B0502040204020203" pitchFamily="34" charset="0"/>
                <a:cs typeface="NikoshBAN" panose="02000000000000000000" pitchFamily="2" charset="0"/>
              </a:rPr>
              <a:t> </a:t>
            </a:r>
            <a:endParaRPr lang="en-US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550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4C09D09-BD69-4C3F-9E21-7512B0A807DF}"/>
              </a:ext>
            </a:extLst>
          </p:cNvPr>
          <p:cNvSpPr/>
          <p:nvPr/>
        </p:nvSpPr>
        <p:spPr>
          <a:xfrm>
            <a:off x="520147" y="755867"/>
            <a:ext cx="8534400" cy="125740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bn-IN" sz="2800" dirty="0">
                <a:solidFill>
                  <a:schemeClr val="tx1"/>
                </a:solidFill>
                <a:effectLst/>
                <a:ea typeface="Vrinda" panose="020B0502040204020203" pitchFamily="34" charset="0"/>
                <a:cs typeface="NikoshBAN" panose="02000000000000000000" pitchFamily="2" charset="0"/>
              </a:rPr>
              <a:t>লক্ষ ১৪ পানির নিচে জীবন টেকসই উন্ন</a:t>
            </a:r>
            <a:r>
              <a:rPr lang="en-US" sz="2800" dirty="0">
                <a:solidFill>
                  <a:schemeClr val="tx1"/>
                </a:solidFill>
                <a:effectLst/>
                <a:ea typeface="Vrinda" panose="020B0502040204020203" pitchFamily="34" charset="0"/>
                <a:cs typeface="NikoshBAN" panose="02000000000000000000" pitchFamily="2" charset="0"/>
              </a:rPr>
              <a:t>য়</a:t>
            </a:r>
            <a:r>
              <a:rPr lang="bn-IN" sz="2800" dirty="0">
                <a:solidFill>
                  <a:schemeClr val="tx1"/>
                </a:solidFill>
                <a:effectLst/>
                <a:ea typeface="Vrinda" panose="020B0502040204020203" pitchFamily="34" charset="0"/>
                <a:cs typeface="NikoshBAN" panose="02000000000000000000" pitchFamily="2" charset="0"/>
              </a:rPr>
              <a:t>নের জন্য</a:t>
            </a:r>
            <a:r>
              <a:rPr lang="en-US" sz="2800" dirty="0">
                <a:solidFill>
                  <a:schemeClr val="tx1"/>
                </a:solidFill>
                <a:effectLst/>
                <a:ea typeface="Vrinda" panose="020B0502040204020203" pitchFamily="34" charset="0"/>
                <a:cs typeface="NikoshBAN" panose="02000000000000000000" pitchFamily="2" charset="0"/>
              </a:rPr>
              <a:t>ঃ</a:t>
            </a:r>
            <a:r>
              <a:rPr lang="bn-IN" sz="2800" dirty="0">
                <a:solidFill>
                  <a:schemeClr val="tx1"/>
                </a:solidFill>
                <a:effectLst/>
                <a:ea typeface="Vrinda" panose="020B0502040204020203" pitchFamily="34" charset="0"/>
                <a:cs typeface="NikoshBAN" panose="02000000000000000000" pitchFamily="2" charset="0"/>
              </a:rPr>
              <a:t> মহাসাগর</a:t>
            </a:r>
            <a:r>
              <a:rPr lang="en-US" sz="2800" dirty="0">
                <a:solidFill>
                  <a:schemeClr val="tx1"/>
                </a:solidFill>
                <a:effectLst/>
                <a:ea typeface="Vrinda" panose="020B0502040204020203" pitchFamily="34" charset="0"/>
                <a:cs typeface="NikoshBAN" panose="02000000000000000000" pitchFamily="2" charset="0"/>
              </a:rPr>
              <a:t>, </a:t>
            </a:r>
            <a:r>
              <a:rPr lang="bn-IN" sz="2800" dirty="0">
                <a:solidFill>
                  <a:schemeClr val="tx1"/>
                </a:solidFill>
                <a:effectLst/>
                <a:ea typeface="Vrinda" panose="020B0502040204020203" pitchFamily="34" charset="0"/>
                <a:cs typeface="NikoshBAN" panose="02000000000000000000" pitchFamily="2" charset="0"/>
              </a:rPr>
              <a:t>সমুদ্র এবং সামুদ্রিক সম্পদ সংরক্ষণ এবং টেকসই ভাবে ব্যবহার করুন</a:t>
            </a:r>
            <a:r>
              <a:rPr lang="en-US" sz="2800" dirty="0">
                <a:solidFill>
                  <a:schemeClr val="tx1"/>
                </a:solidFill>
                <a:effectLst/>
                <a:ea typeface="Vrinda" panose="020B0502040204020203" pitchFamily="34" charset="0"/>
                <a:cs typeface="NikoshBAN" panose="02000000000000000000" pitchFamily="2" charset="0"/>
              </a:rPr>
              <a:t> </a:t>
            </a:r>
            <a:endParaRPr lang="en-US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7E51845-AC3B-4432-BF6C-26504C90BE66}"/>
              </a:ext>
            </a:extLst>
          </p:cNvPr>
          <p:cNvSpPr/>
          <p:nvPr/>
        </p:nvSpPr>
        <p:spPr>
          <a:xfrm>
            <a:off x="520147" y="2171593"/>
            <a:ext cx="8534400" cy="125740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chemeClr val="tx1"/>
                </a:solidFill>
                <a:effectLst/>
                <a:latin typeface="NikoshBAN" panose="02000000000000000000" pitchFamily="2" charset="0"/>
                <a:ea typeface="Vrinda" panose="020B0502040204020203" pitchFamily="34" charset="0"/>
              </a:rPr>
              <a:t> 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লক্ষ্য ১৫</a:t>
            </a:r>
            <a:r>
              <a:rPr lang="en-US" sz="2800" dirty="0">
                <a:solidFill>
                  <a:schemeClr val="tx1"/>
                </a:solidFill>
                <a:effectLst/>
                <a:latin typeface="NikoshBAN" panose="02000000000000000000" pitchFamily="2" charset="0"/>
                <a:ea typeface="Vrinda" panose="020B0502040204020203" pitchFamily="34" charset="0"/>
              </a:rPr>
              <a:t>  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জমিতে জীবন স্থলজ বাস্তুতন্ত্রের টেকসই ব্যবহার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,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র</a:t>
            </a:r>
            <a:r>
              <a:rPr lang="en-US" sz="2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ক্ষা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,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পুনরুদ্ধার এবং প্রচার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ঃ 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টেকসই ভাবে বন ব্যবস্থাপনা মরুকরণের বিরুদ্ধে লড়াই করা এবং ভূমির অবক্ষ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য়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বন্ধ এবং জীববৈচিত্রের ক্ষতি বন্ধ করা</a:t>
            </a:r>
            <a:endParaRPr lang="en-US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5CE0E63-9FDA-4F53-9ED8-379650E5C8BC}"/>
              </a:ext>
            </a:extLst>
          </p:cNvPr>
          <p:cNvSpPr/>
          <p:nvPr/>
        </p:nvSpPr>
        <p:spPr>
          <a:xfrm>
            <a:off x="520147" y="3671345"/>
            <a:ext cx="8534400" cy="125740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লক্ষ্য ১৬ শান্তি ও ন্যা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য়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বিচার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ঃ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শক্তিশালী প্রতিষ্ঠান টেকসই উন্ন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য়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নে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শান্তিপূর্ণ ও অন্তর্ভুক্তিমূলক সমাজকে উন্নীত করা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, 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সবার জন্য ন্যা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য়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বিচারের সুযোগ প্রদান করা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, 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প্র</a:t>
            </a:r>
            <a:r>
              <a:rPr lang="en-US" sz="2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য়োজনে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জবাবদিহিতামূলক ব্যবস্থা নিশ্চিত করা</a:t>
            </a:r>
            <a:endParaRPr lang="en-US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07C46DF-8C22-49AA-A5BF-C0D8F388787B}"/>
              </a:ext>
            </a:extLst>
          </p:cNvPr>
          <p:cNvSpPr/>
          <p:nvPr/>
        </p:nvSpPr>
        <p:spPr>
          <a:xfrm>
            <a:off x="520147" y="5174295"/>
            <a:ext cx="8534400" cy="125740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</a:pP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লক্ষ্য ১৭ </a:t>
            </a:r>
            <a:r>
              <a:rPr lang="bn-IN" sz="2800" dirty="0">
                <a:solidFill>
                  <a:schemeClr val="tx1"/>
                </a:solidFill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অংশীদারিত্ব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ঃ 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ল</a:t>
            </a:r>
            <a:r>
              <a:rPr lang="en-US" sz="2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ক্ষ্য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অর্জনের জন্য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অংশীদারি</a:t>
            </a:r>
            <a:r>
              <a:rPr lang="en-US" sz="2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্ত্বকে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শক্তিশালী করুন এবং টেকসই উন্ন</a:t>
            </a:r>
            <a:r>
              <a:rPr lang="en-US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য়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নের জন্য বিশ্বব্যাপী অংশীদারিত্ব </a:t>
            </a:r>
            <a:r>
              <a:rPr lang="en-US" sz="2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গ্রহণ</a:t>
            </a:r>
            <a:r>
              <a:rPr lang="bn-IN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rinda" panose="020B0502040204020203" pitchFamily="34" charset="0"/>
                <a:cs typeface="NikoshBAN" panose="02000000000000000000" pitchFamily="2" charset="0"/>
              </a:rPr>
              <a:t> করুন </a:t>
            </a:r>
            <a:endParaRPr lang="en-US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974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CB0A1-5890-42E3-BAD1-55F4417EC17A}"/>
              </a:ext>
            </a:extLst>
          </p:cNvPr>
          <p:cNvSpPr txBox="1">
            <a:spLocks/>
          </p:cNvSpPr>
          <p:nvPr/>
        </p:nvSpPr>
        <p:spPr>
          <a:xfrm>
            <a:off x="463827" y="213932"/>
            <a:ext cx="8711344" cy="968184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 </a:t>
            </a:r>
            <a:endParaRPr lang="en-U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52863-2CA7-4947-8752-452ACEEFA71D}"/>
              </a:ext>
            </a:extLst>
          </p:cNvPr>
          <p:cNvSpPr txBox="1">
            <a:spLocks/>
          </p:cNvSpPr>
          <p:nvPr/>
        </p:nvSpPr>
        <p:spPr>
          <a:xfrm>
            <a:off x="457199" y="1349705"/>
            <a:ext cx="8693727" cy="4953000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bn-BD" sz="4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bn-BD" sz="48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>
              <a:buNone/>
            </a:pPr>
            <a:endParaRPr lang="bn-BD" sz="60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81D537-1224-4E50-A64D-605C4A34BADA}"/>
              </a:ext>
            </a:extLst>
          </p:cNvPr>
          <p:cNvSpPr txBox="1"/>
          <p:nvPr/>
        </p:nvSpPr>
        <p:spPr>
          <a:xfrm>
            <a:off x="457199" y="1550281"/>
            <a:ext cx="716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arenR"/>
            </a:pPr>
            <a:r>
              <a:rPr lang="en-US" sz="4000" dirty="0" err="1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এসডিজির</a:t>
            </a:r>
            <a:r>
              <a:rPr lang="en-US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৪র্থ </a:t>
            </a:r>
            <a:r>
              <a:rPr lang="en-US" sz="4000" dirty="0" err="1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bn-BD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en-US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7AE2E2-0309-44E6-B1AA-8312680DF211}"/>
              </a:ext>
            </a:extLst>
          </p:cNvPr>
          <p:cNvSpPr txBox="1"/>
          <p:nvPr/>
        </p:nvSpPr>
        <p:spPr>
          <a:xfrm>
            <a:off x="457199" y="2748775"/>
            <a:ext cx="716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২) </a:t>
            </a:r>
            <a:r>
              <a:rPr lang="en-US" sz="4000" dirty="0" err="1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এসডিজির</a:t>
            </a:r>
            <a:r>
              <a:rPr lang="bn-BD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লক্ষ্যমাত্রা</a:t>
            </a:r>
            <a:r>
              <a:rPr lang="en-US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4000" dirty="0" err="1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bn-BD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A218A7-95C4-4424-A81D-76308D51945C}"/>
              </a:ext>
            </a:extLst>
          </p:cNvPr>
          <p:cNvSpPr txBox="1"/>
          <p:nvPr/>
        </p:nvSpPr>
        <p:spPr>
          <a:xfrm>
            <a:off x="804089" y="2065734"/>
            <a:ext cx="7593496" cy="717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4000" dirty="0" err="1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bn-BD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	খ) </a:t>
            </a:r>
            <a:r>
              <a:rPr lang="en-US" sz="4000" dirty="0" err="1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স্বাস্থ্য</a:t>
            </a:r>
            <a:r>
              <a:rPr lang="en-US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en-US" sz="4000" dirty="0" err="1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চিকিৎসা</a:t>
            </a:r>
            <a:r>
              <a:rPr lang="bn-BD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	ঘ) </a:t>
            </a:r>
            <a:r>
              <a:rPr lang="en-US" sz="4000" dirty="0" err="1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অন্ন</a:t>
            </a:r>
            <a:r>
              <a:rPr lang="bn-BD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251D49-8F14-4EFB-97BC-89E051528DB4}"/>
              </a:ext>
            </a:extLst>
          </p:cNvPr>
          <p:cNvSpPr txBox="1"/>
          <p:nvPr/>
        </p:nvSpPr>
        <p:spPr>
          <a:xfrm>
            <a:off x="457199" y="3826205"/>
            <a:ext cx="78651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৩) </a:t>
            </a:r>
            <a:r>
              <a:rPr lang="en-US" sz="4000" dirty="0" err="1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এসডিজির</a:t>
            </a:r>
            <a:r>
              <a:rPr lang="bn-BD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সূচক</a:t>
            </a:r>
            <a:r>
              <a:rPr lang="en-US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4000" dirty="0" err="1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bn-BD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C50C7C-EEB2-4936-B84E-79A8597846CE}"/>
              </a:ext>
            </a:extLst>
          </p:cNvPr>
          <p:cNvSpPr txBox="1"/>
          <p:nvPr/>
        </p:nvSpPr>
        <p:spPr>
          <a:xfrm>
            <a:off x="804089" y="3248163"/>
            <a:ext cx="81650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bn-BD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r>
              <a:rPr lang="bn-BD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en-US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১৭</a:t>
            </a:r>
            <a:r>
              <a:rPr lang="bn-BD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		 গ) </a:t>
            </a:r>
            <a:r>
              <a:rPr lang="en-US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২৭</a:t>
            </a:r>
            <a:r>
              <a:rPr lang="bn-BD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	 ঘ)</a:t>
            </a:r>
            <a:r>
              <a:rPr lang="en-US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৩৭ </a:t>
            </a:r>
            <a:r>
              <a:rPr lang="bn-BD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7AEFF5-9F89-4C60-A96C-086841B6DE05}"/>
              </a:ext>
            </a:extLst>
          </p:cNvPr>
          <p:cNvSpPr txBox="1"/>
          <p:nvPr/>
        </p:nvSpPr>
        <p:spPr>
          <a:xfrm>
            <a:off x="640771" y="4342486"/>
            <a:ext cx="86937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১১টি</a:t>
            </a:r>
            <a:r>
              <a:rPr lang="bn-BD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 খ) </a:t>
            </a:r>
            <a:r>
              <a:rPr lang="en-US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২১টি</a:t>
            </a:r>
            <a:r>
              <a:rPr lang="bn-BD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   গ) </a:t>
            </a:r>
            <a:r>
              <a:rPr lang="en-US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৩১টি</a:t>
            </a:r>
            <a:r>
              <a:rPr lang="bn-BD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 ঘ) </a:t>
            </a:r>
            <a:r>
              <a:rPr lang="en-US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৪১টি </a:t>
            </a:r>
            <a:endParaRPr lang="en-US" sz="4000" dirty="0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E5D913-D9FD-4C39-B621-FC5E88D63A62}"/>
              </a:ext>
            </a:extLst>
          </p:cNvPr>
          <p:cNvSpPr txBox="1"/>
          <p:nvPr/>
        </p:nvSpPr>
        <p:spPr>
          <a:xfrm>
            <a:off x="463827" y="4981767"/>
            <a:ext cx="716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BD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MDG-র</a:t>
            </a:r>
            <a:r>
              <a:rPr lang="bn-BD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পূর্ণরুপ</a:t>
            </a:r>
            <a:r>
              <a:rPr lang="en-US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bn-BD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D1C5DA-BEE8-49DE-8A5B-8A901FA3FFEB}"/>
              </a:ext>
            </a:extLst>
          </p:cNvPr>
          <p:cNvSpPr txBox="1"/>
          <p:nvPr/>
        </p:nvSpPr>
        <p:spPr>
          <a:xfrm>
            <a:off x="813345" y="5484186"/>
            <a:ext cx="81650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ক)</a:t>
            </a:r>
            <a:r>
              <a:rPr lang="en-US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r>
              <a:rPr lang="bn-BD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খ) 		 গ) </a:t>
            </a:r>
            <a:r>
              <a:rPr lang="en-US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	 ঘ)</a:t>
            </a:r>
            <a:r>
              <a:rPr lang="en-US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4000" dirty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n w="28575"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321032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782AEFC-856F-4EBB-AEDC-A700B01D90F7}"/>
              </a:ext>
            </a:extLst>
          </p:cNvPr>
          <p:cNvSpPr/>
          <p:nvPr/>
        </p:nvSpPr>
        <p:spPr>
          <a:xfrm>
            <a:off x="690299" y="4191000"/>
            <a:ext cx="8175405" cy="2075995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96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 সকলকে  </a:t>
            </a:r>
            <a:endParaRPr lang="en-US" sz="96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AF2D7F-1A07-41ED-B133-316DEC0BE6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99" y="172328"/>
            <a:ext cx="8175405" cy="3834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532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1120</TotalTime>
  <Words>779</Words>
  <Application>Microsoft Office PowerPoint</Application>
  <PresentationFormat>Widescreen</PresentationFormat>
  <Paragraphs>63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NikoshBAN</vt:lpstr>
      <vt:lpstr>Times New Roman</vt:lpstr>
      <vt:lpstr>Trebuchet MS</vt:lpstr>
      <vt:lpstr>Vrinda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117</cp:revision>
  <dcterms:created xsi:type="dcterms:W3CDTF">2024-10-26T12:23:29Z</dcterms:created>
  <dcterms:modified xsi:type="dcterms:W3CDTF">2025-04-20T14:09:09Z</dcterms:modified>
</cp:coreProperties>
</file>