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0"/>
  </p:notesMasterIdLst>
  <p:sldIdLst>
    <p:sldId id="273" r:id="rId2"/>
    <p:sldId id="274" r:id="rId3"/>
    <p:sldId id="275" r:id="rId4"/>
    <p:sldId id="276" r:id="rId5"/>
    <p:sldId id="277" r:id="rId6"/>
    <p:sldId id="257" r:id="rId7"/>
    <p:sldId id="258" r:id="rId8"/>
    <p:sldId id="259" r:id="rId9"/>
    <p:sldId id="279" r:id="rId10"/>
    <p:sldId id="272" r:id="rId11"/>
    <p:sldId id="260" r:id="rId12"/>
    <p:sldId id="261" r:id="rId13"/>
    <p:sldId id="284" r:id="rId14"/>
    <p:sldId id="262" r:id="rId15"/>
    <p:sldId id="265" r:id="rId16"/>
    <p:sldId id="266" r:id="rId17"/>
    <p:sldId id="267" r:id="rId18"/>
    <p:sldId id="268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Full" cryptAlgorithmClass="hash" cryptAlgorithmType="typeAny" cryptAlgorithmSid="4" spinCount="50000" saltData="rn8iv51lKt7Y+PUxzV4xEg" hashData="vW6sQEKtBv6lwau8tp9je/u71Gg" cryptProvider="" algIdExt="0" algIdExtSource="" cryptProviderTypeExt="0" cryptProviderTypeExtSource="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702" autoAdjust="0"/>
    <p:restoredTop sz="94660"/>
  </p:normalViewPr>
  <p:slideViewPr>
    <p:cSldViewPr>
      <p:cViewPr>
        <p:scale>
          <a:sx n="70" d="100"/>
          <a:sy n="70" d="100"/>
        </p:scale>
        <p:origin x="-822" y="-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836F11-380C-47C3-8209-230BA80C4006}" type="datetimeFigureOut">
              <a:rPr lang="en-US" smtClean="0"/>
              <a:pPr/>
              <a:t>9/12/2026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069347-E0F7-41F3-8598-A791A1460D8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069347-E0F7-41F3-8598-A791A1460D8B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A296FF7-2D25-4047-B89B-DA197251CDC3}" type="datetime1">
              <a:rPr lang="en-US" smtClean="0"/>
              <a:pPr/>
              <a:t>9/12/2026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r>
              <a:rPr lang="en-US" smtClean="0"/>
              <a:t>Mizan Sir</a:t>
            </a:r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447C1A67-1606-4E99-8D10-D83191856A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DB0E4DA-7DBC-486D-B331-36D830BC6DFF}" type="datetime1">
              <a:rPr lang="en-US" smtClean="0"/>
              <a:pPr/>
              <a:t>9/12/2026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Mizan Sir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47C1A67-1606-4E99-8D10-D83191856AF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62115A6-6ACD-48B5-B0E8-E18F5C61F4F4}" type="datetime1">
              <a:rPr lang="en-US" smtClean="0"/>
              <a:pPr/>
              <a:t>9/12/2026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Mizan Sir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47C1A67-1606-4E99-8D10-D83191856AF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F046C3B-A0C7-4F65-9BCB-1256C77C8EC0}" type="datetime1">
              <a:rPr lang="en-US" smtClean="0"/>
              <a:pPr/>
              <a:t>9/12/2026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Mizan Sir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47C1A67-1606-4E99-8D10-D83191856AF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43A24FF-9916-4D45-AEEA-E8CE93D0DEC4}" type="datetime1">
              <a:rPr lang="en-US" smtClean="0"/>
              <a:pPr/>
              <a:t>9/12/2026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Mizan Sir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47C1A67-1606-4E99-8D10-D83191856A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A2EA4CC-1B44-4318-83A8-710946FB6969}" type="datetime1">
              <a:rPr lang="en-US" smtClean="0"/>
              <a:pPr/>
              <a:t>9/12/2026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Mizan Sir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47C1A67-1606-4E99-8D10-D83191856AF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7E00EEE-1911-4AAB-8425-0A38A68E1DD0}" type="datetime1">
              <a:rPr lang="en-US" smtClean="0"/>
              <a:pPr/>
              <a:t>9/12/2026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Mizan Sir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47C1A67-1606-4E99-8D10-D83191856A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AD07CD2E-DEF6-4995-A269-2EC0423A8211}" type="datetime1">
              <a:rPr lang="en-US" smtClean="0"/>
              <a:pPr/>
              <a:t>9/12/2026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Mizan Sir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47C1A67-1606-4E99-8D10-D83191856A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A8319213-09E6-4A6A-87B1-266D7DD59FAD}" type="datetime1">
              <a:rPr lang="en-US" smtClean="0"/>
              <a:pPr/>
              <a:t>9/12/2026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r>
              <a:rPr lang="en-US" smtClean="0"/>
              <a:t>Mizan Sir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447C1A67-1606-4E99-8D10-D83191856AF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BD6537F-711E-4264-83DA-5613881E2F7F}" type="datetime1">
              <a:rPr lang="en-US" smtClean="0"/>
              <a:pPr/>
              <a:t>9/12/2026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Mizan Sir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47C1A67-1606-4E99-8D10-D83191856A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33C2DF4-6794-4929-840B-788E14385754}" type="datetime1">
              <a:rPr lang="en-US" smtClean="0"/>
              <a:pPr/>
              <a:t>9/12/2026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Mizan Sir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47C1A67-1606-4E99-8D10-D83191856A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43EB1C14-6A4D-4824-8E65-02D17667D64F}" type="datetime1">
              <a:rPr lang="en-US" smtClean="0"/>
              <a:pPr/>
              <a:t>9/12/2026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r>
              <a:rPr lang="en-US" smtClean="0"/>
              <a:t>Mizan Sir</a:t>
            </a: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447C1A67-1606-4E99-8D10-D83191856AF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sldNum="0" hdr="0" dt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267200" y="6492875"/>
            <a:ext cx="4876800" cy="365125"/>
          </a:xfrm>
        </p:spPr>
        <p:txBody>
          <a:bodyPr/>
          <a:lstStyle/>
          <a:p>
            <a:r>
              <a:rPr lang="en-US" sz="1400" dirty="0" smtClean="0"/>
              <a:t>MIZANUR RAHMAN (R.R.TEXTILE MILLS HIGH SCHOOL)</a:t>
            </a:r>
            <a:endParaRPr lang="en-US" sz="1400" dirty="0"/>
          </a:p>
        </p:txBody>
      </p:sp>
      <p:sp>
        <p:nvSpPr>
          <p:cNvPr id="5" name="Rectangle 4"/>
          <p:cNvSpPr/>
          <p:nvPr/>
        </p:nvSpPr>
        <p:spPr>
          <a:xfrm>
            <a:off x="838200" y="2279809"/>
            <a:ext cx="7010400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13800" b="1" spc="50" dirty="0" err="1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স্বাগতম</a:t>
            </a:r>
            <a:endParaRPr lang="en-US" sz="13800" b="1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83491006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7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6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7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457200" y="1828800"/>
            <a:ext cx="8305800" cy="406265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400" b="1" spc="30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SutonnyMJ" pitchFamily="2" charset="0"/>
                <a:cs typeface="SutonnyMJ" pitchFamily="2" charset="0"/>
              </a:rPr>
              <a:t>মোঃ</a:t>
            </a:r>
            <a:r>
              <a:rPr lang="en-US" sz="4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b="1" spc="30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SutonnyMJ" pitchFamily="2" charset="0"/>
                <a:cs typeface="SutonnyMJ" pitchFamily="2" charset="0"/>
              </a:rPr>
              <a:t>মিজানুর</a:t>
            </a:r>
            <a:r>
              <a:rPr lang="en-US" sz="4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b="1" spc="30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SutonnyMJ" pitchFamily="2" charset="0"/>
                <a:cs typeface="SutonnyMJ" pitchFamily="2" charset="0"/>
              </a:rPr>
              <a:t>রহমান</a:t>
            </a:r>
            <a:endParaRPr lang="en-US" sz="4400" b="1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00206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SutonnyMJ" pitchFamily="2" charset="0"/>
              <a:cs typeface="SutonnyMJ" pitchFamily="2" charset="0"/>
            </a:endParaRPr>
          </a:p>
          <a:p>
            <a:pPr>
              <a:lnSpc>
                <a:spcPct val="150000"/>
              </a:lnSpc>
            </a:pPr>
            <a:r>
              <a:rPr lang="en-US" sz="2800" b="1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বিবিএস</a:t>
            </a:r>
            <a:r>
              <a:rPr lang="en-US" sz="2800" b="1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(</a:t>
            </a:r>
            <a:r>
              <a:rPr lang="en-US" sz="2800" b="1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অনার্স</a:t>
            </a:r>
            <a:r>
              <a:rPr lang="en-US" sz="2800" b="1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), </a:t>
            </a:r>
            <a:r>
              <a:rPr lang="en-US" sz="2800" b="1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এমবিএস</a:t>
            </a:r>
            <a:r>
              <a:rPr lang="en-US" sz="2800" b="1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(</a:t>
            </a:r>
            <a:r>
              <a:rPr lang="en-US" sz="2800" b="1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হিসাববিজ্ঞান</a:t>
            </a:r>
            <a:r>
              <a:rPr lang="en-US" sz="2800" b="1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sz="2800" b="1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(</a:t>
            </a:r>
            <a:r>
              <a:rPr lang="en-US" sz="2800" b="1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বি.এড</a:t>
            </a:r>
            <a:r>
              <a:rPr lang="en-US" sz="2800" b="1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, </a:t>
            </a:r>
            <a:r>
              <a:rPr lang="en-US" sz="2800" b="1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এম.এড</a:t>
            </a:r>
            <a:r>
              <a:rPr lang="en-US" sz="2800" b="1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sz="3600" b="1" dirty="0" err="1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সহকারী</a:t>
            </a:r>
            <a:r>
              <a:rPr lang="en-US" sz="3600" b="1" dirty="0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শিক্ষক</a:t>
            </a:r>
            <a:r>
              <a:rPr lang="en-US" sz="3600" b="1" dirty="0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 (</a:t>
            </a:r>
            <a:r>
              <a:rPr lang="en-US" sz="3600" b="1" dirty="0" err="1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ব্যবসায়</a:t>
            </a:r>
            <a:r>
              <a:rPr lang="en-US" sz="3600" b="1" dirty="0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শিক্ষা</a:t>
            </a:r>
            <a:r>
              <a:rPr lang="en-US" sz="3600" b="1" dirty="0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sz="3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utonnyMJ" pitchFamily="2" charset="0"/>
                <a:cs typeface="SutonnyMJ" pitchFamily="2" charset="0"/>
              </a:rPr>
              <a:t>আর.আর.টেক্সটাইল</a:t>
            </a:r>
            <a:r>
              <a:rPr lang="en-US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utonnyMJ" pitchFamily="2" charset="0"/>
                <a:cs typeface="SutonnyMJ" pitchFamily="2" charset="0"/>
              </a:rPr>
              <a:t>মিলস্</a:t>
            </a:r>
            <a:r>
              <a:rPr lang="en-US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utonnyMJ" pitchFamily="2" charset="0"/>
                <a:cs typeface="SutonnyMJ" pitchFamily="2" charset="0"/>
              </a:rPr>
              <a:t>উচ্চ</a:t>
            </a:r>
            <a:r>
              <a:rPr lang="en-US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utonnyMJ" pitchFamily="2" charset="0"/>
                <a:cs typeface="SutonnyMJ" pitchFamily="2" charset="0"/>
              </a:rPr>
              <a:t>বিদ্যালয়</a:t>
            </a:r>
            <a:r>
              <a:rPr lang="en-US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SutonnyMJ" pitchFamily="2" charset="0"/>
                <a:cs typeface="SutonnyMJ" pitchFamily="2" charset="0"/>
              </a:rPr>
              <a:t>।</a:t>
            </a:r>
            <a:endParaRPr lang="en-US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3" name="Picture 2" descr="miza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81800" y="1905000"/>
            <a:ext cx="1905000" cy="2133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457200" y="533400"/>
            <a:ext cx="8229600" cy="83099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800" b="1" spc="50" dirty="0" err="1" smtClean="0">
                <a:ln w="11430">
                  <a:solidFill>
                    <a:srgbClr val="7030A0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শিক্ষক</a:t>
            </a:r>
            <a:r>
              <a:rPr lang="en-US" sz="4800" b="1" spc="50" dirty="0" smtClean="0">
                <a:ln w="11430">
                  <a:solidFill>
                    <a:srgbClr val="7030A0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b="1" spc="50" dirty="0" err="1" smtClean="0">
                <a:ln w="11430">
                  <a:solidFill>
                    <a:srgbClr val="7030A0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পরিচিতি</a:t>
            </a:r>
            <a:endParaRPr lang="en-US" sz="4800" b="1" spc="50" dirty="0" smtClean="0">
              <a:ln w="11430">
                <a:solidFill>
                  <a:srgbClr val="7030A0"/>
                </a:solidFill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267200" y="6492875"/>
            <a:ext cx="4876800" cy="365125"/>
          </a:xfrm>
        </p:spPr>
        <p:txBody>
          <a:bodyPr/>
          <a:lstStyle/>
          <a:p>
            <a:r>
              <a:rPr lang="en-US" sz="1400" dirty="0" smtClean="0"/>
              <a:t>MIZANUR RAHMAN (R.R.TEXTILE MILLS HIGH SCHOOL)</a:t>
            </a:r>
            <a:endParaRPr lang="en-US" sz="1400" dirty="0"/>
          </a:p>
        </p:txBody>
      </p:sp>
    </p:spTree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381000" y="1752600"/>
            <a:ext cx="8534400" cy="397031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6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SutonnyMJ" pitchFamily="2" charset="0"/>
                <a:cs typeface="SutonnyMJ" pitchFamily="2" charset="0"/>
              </a:rPr>
              <a:t>বাংলাদেশ</a:t>
            </a:r>
            <a:r>
              <a:rPr lang="en-US" sz="6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6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SutonnyMJ" pitchFamily="2" charset="0"/>
                <a:cs typeface="SutonnyMJ" pitchFamily="2" charset="0"/>
              </a:rPr>
              <a:t>ও </a:t>
            </a:r>
            <a:r>
              <a:rPr lang="en-US" sz="6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SutonnyMJ" pitchFamily="2" charset="0"/>
                <a:cs typeface="SutonnyMJ" pitchFamily="2" charset="0"/>
              </a:rPr>
              <a:t>বিশ্বপরিচয়</a:t>
            </a:r>
            <a:endParaRPr lang="en-US" sz="60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SutonnyMJ" pitchFamily="2" charset="0"/>
              <a:cs typeface="SutonnyMJ" pitchFamily="2" charset="0"/>
            </a:endParaRPr>
          </a:p>
          <a:p>
            <a:r>
              <a:rPr lang="en-US" sz="48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utonnyMJ" pitchFamily="2" charset="0"/>
                <a:cs typeface="SutonnyMJ" pitchFamily="2" charset="0"/>
              </a:rPr>
              <a:t>শ্রেণি</a:t>
            </a:r>
            <a:r>
              <a:rPr lang="en-US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utonnyMJ" pitchFamily="2" charset="0"/>
                <a:cs typeface="SutonnyMJ" pitchFamily="2" charset="0"/>
              </a:rPr>
              <a:t>	:  ৬ষ্ঠ</a:t>
            </a:r>
          </a:p>
          <a:p>
            <a:pPr lvl="0"/>
            <a:r>
              <a:rPr lang="en-US" sz="48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utonnyMJ" pitchFamily="2" charset="0"/>
                <a:cs typeface="SutonnyMJ" pitchFamily="2" charset="0"/>
              </a:rPr>
              <a:t>অধ্যায়</a:t>
            </a:r>
            <a:r>
              <a:rPr lang="en-US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utonnyMJ" pitchFamily="2" charset="0"/>
                <a:cs typeface="SutonnyMJ" pitchFamily="2" charset="0"/>
              </a:rPr>
              <a:t>	</a:t>
            </a:r>
            <a:r>
              <a:rPr lang="en-US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: </a:t>
            </a:r>
            <a:r>
              <a:rPr lang="en-US" sz="48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প্রথম</a:t>
            </a:r>
            <a:endParaRPr lang="en-US" sz="48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SutonnyMJ" pitchFamily="2" charset="0"/>
              <a:cs typeface="SutonnyMJ" pitchFamily="2" charset="0"/>
            </a:endParaRPr>
          </a:p>
          <a:p>
            <a:pPr lvl="0"/>
            <a:r>
              <a:rPr lang="en-US" sz="48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utonnyMJ" pitchFamily="2" charset="0"/>
                <a:cs typeface="SutonnyMJ" pitchFamily="2" charset="0"/>
              </a:rPr>
              <a:t>সময়</a:t>
            </a:r>
            <a:r>
              <a:rPr lang="en-US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utonnyMJ" pitchFamily="2" charset="0"/>
                <a:cs typeface="SutonnyMJ" pitchFamily="2" charset="0"/>
              </a:rPr>
              <a:t>	</a:t>
            </a:r>
            <a:r>
              <a:rPr lang="en-US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: </a:t>
            </a:r>
            <a:r>
              <a:rPr lang="en-US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utonnyMJ" pitchFamily="2" charset="0"/>
                <a:cs typeface="SutonnyMJ" pitchFamily="2" charset="0"/>
              </a:rPr>
              <a:t>৫০ </a:t>
            </a:r>
            <a:r>
              <a:rPr lang="en-US" sz="48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utonnyMJ" pitchFamily="2" charset="0"/>
                <a:cs typeface="SutonnyMJ" pitchFamily="2" charset="0"/>
              </a:rPr>
              <a:t>মিনিট</a:t>
            </a:r>
            <a:endParaRPr lang="en-US" sz="48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SutonnyMJ" pitchFamily="2" charset="0"/>
              <a:cs typeface="SutonnyMJ" pitchFamily="2" charset="0"/>
            </a:endParaRPr>
          </a:p>
          <a:p>
            <a:endParaRPr lang="en-US" sz="48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" y="381000"/>
            <a:ext cx="8458200" cy="110799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600" b="1" spc="50" dirty="0" err="1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পাঠ</a:t>
            </a:r>
            <a:r>
              <a:rPr lang="en-US" sz="6600" b="1" spc="5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6600" b="1" spc="50" dirty="0" err="1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পরিচিতি</a:t>
            </a:r>
            <a:endParaRPr lang="en-US" sz="1050" b="1" spc="50" dirty="0" smtClean="0">
              <a:ln w="11430"/>
              <a:solidFill>
                <a:schemeClr val="accent1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267200" y="6492875"/>
            <a:ext cx="4876800" cy="365125"/>
          </a:xfrm>
        </p:spPr>
        <p:txBody>
          <a:bodyPr/>
          <a:lstStyle/>
          <a:p>
            <a:r>
              <a:rPr lang="en-US" sz="1400" dirty="0" smtClean="0"/>
              <a:t>MIZANUR RAHMAN (R.R.TEXTILE MILLS HIGH SCHOOL)</a:t>
            </a:r>
            <a:endParaRPr lang="en-US" sz="1400" dirty="0"/>
          </a:p>
        </p:txBody>
      </p:sp>
      <p:pic>
        <p:nvPicPr>
          <p:cNvPr id="7" name="Picture 6" descr="বাবিপ (৬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0" y="2743200"/>
            <a:ext cx="2249425" cy="28670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14400" y="609600"/>
            <a:ext cx="7239000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3200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নিচের</a:t>
            </a:r>
            <a:r>
              <a:rPr lang="en-US" sz="32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en-US" sz="3200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ছবি</a:t>
            </a:r>
            <a:r>
              <a:rPr lang="en-US" sz="32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en-US" sz="3200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লক্ষ্য</a:t>
            </a:r>
            <a:r>
              <a:rPr lang="en-US" sz="32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en-US" sz="3200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করো</a:t>
            </a:r>
            <a:r>
              <a:rPr lang="en-US" sz="32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।</a:t>
            </a:r>
            <a:endParaRPr lang="en-US" sz="32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6" name="Picture 5" descr="11.jpg"/>
          <p:cNvPicPr>
            <a:picLocks noChangeAspect="1"/>
          </p:cNvPicPr>
          <p:nvPr/>
        </p:nvPicPr>
        <p:blipFill>
          <a:blip r:embed="rId2"/>
          <a:srcRect l="47366" t="46046" b="28913"/>
          <a:stretch>
            <a:fillRect/>
          </a:stretch>
        </p:blipFill>
        <p:spPr>
          <a:xfrm>
            <a:off x="2057400" y="1828800"/>
            <a:ext cx="4876800" cy="2438400"/>
          </a:xfrm>
          <a:prstGeom prst="rect">
            <a:avLst/>
          </a:prstGeom>
          <a:ln w="38100" cap="sq">
            <a:solidFill>
              <a:srgbClr val="00B0F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 descr="11.jpg"/>
          <p:cNvPicPr>
            <a:picLocks noChangeAspect="1"/>
          </p:cNvPicPr>
          <p:nvPr/>
        </p:nvPicPr>
        <p:blipFill>
          <a:blip r:embed="rId2"/>
          <a:srcRect l="50000" t="68451" b="22323"/>
          <a:stretch>
            <a:fillRect/>
          </a:stretch>
        </p:blipFill>
        <p:spPr>
          <a:xfrm>
            <a:off x="3048000" y="4724400"/>
            <a:ext cx="3805237" cy="990600"/>
          </a:xfrm>
          <a:prstGeom prst="rect">
            <a:avLst/>
          </a:prstGeom>
          <a:ln w="38100" cap="sq">
            <a:solidFill>
              <a:srgbClr val="00B0F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267200" y="6492875"/>
            <a:ext cx="4876800" cy="365125"/>
          </a:xfrm>
        </p:spPr>
        <p:txBody>
          <a:bodyPr/>
          <a:lstStyle/>
          <a:p>
            <a:r>
              <a:rPr lang="en-US" sz="1400" dirty="0" smtClean="0"/>
              <a:t>MIZANUR RAHMAN (R.R.TEXTILE MILLS HIGH SCHOOL)</a:t>
            </a:r>
            <a:endParaRPr lang="en-US" sz="1400" dirty="0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200" y="533401"/>
            <a:ext cx="8001000" cy="1834158"/>
          </a:xfrm>
          <a:prstGeom prst="wave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পাঠ</a:t>
            </a:r>
            <a:r>
              <a:rPr lang="en-US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sz="5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শিরোনা</a:t>
            </a:r>
            <a:r>
              <a:rPr lang="en-US" sz="5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ম</a:t>
            </a:r>
            <a:endParaRPr lang="en-US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90600" y="3395008"/>
            <a:ext cx="6705600" cy="193899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bn-IN" sz="6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charset="0"/>
              </a:rPr>
              <a:t>সমাজ বিকাশের </a:t>
            </a:r>
            <a:r>
              <a:rPr lang="en-US" sz="6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charset="0"/>
              </a:rPr>
              <a:t>                  </a:t>
            </a:r>
            <a:r>
              <a:rPr lang="bn-IN" sz="6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charset="0"/>
              </a:rPr>
              <a:t>বিভিন্ন স্তর</a:t>
            </a:r>
            <a:endParaRPr lang="en-US" sz="60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Arial" charset="0"/>
              <a:cs typeface="Arial" charset="0"/>
            </a:endParaRPr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267200" y="6492875"/>
            <a:ext cx="4876800" cy="365125"/>
          </a:xfrm>
        </p:spPr>
        <p:txBody>
          <a:bodyPr/>
          <a:lstStyle/>
          <a:p>
            <a:r>
              <a:rPr lang="en-US" sz="1400" dirty="0" smtClean="0"/>
              <a:t>MIZANUR RAHMAN (R.R.TEXTILE MILLS HIGH SCHOOL)</a:t>
            </a:r>
            <a:endParaRPr lang="en-US" sz="1400" dirty="0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2514600"/>
            <a:ext cx="7848600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bn-IN" sz="2400" dirty="0" smtClean="0">
                <a:solidFill>
                  <a:schemeClr val="tx1"/>
                </a:solidFill>
                <a:latin typeface="Arial" charset="0"/>
              </a:rPr>
              <a:t>সমাজ পরিবর্তনের ধারা ও এর স্তরগুলো ব্যাখ্যা করতে পারবে।</a:t>
            </a:r>
            <a:endParaRPr lang="en-US" sz="2400" dirty="0" smtClean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533400"/>
            <a:ext cx="7772400" cy="76944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শিখনফল</a:t>
            </a:r>
            <a:endParaRPr lang="en-US" sz="4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33400" y="3429000"/>
            <a:ext cx="7848600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as-IN" sz="2400" dirty="0" smtClean="0"/>
              <a:t>আদিম সমাজের জীবনযাত্রা ও হাতিয়ারের ব্যবহার বর্ণনা করতে পারবে।</a:t>
            </a:r>
            <a:endParaRPr lang="en-US" sz="2400" b="1" dirty="0" smtClean="0">
              <a:solidFill>
                <a:srgbClr val="7030A0"/>
              </a:solidFill>
              <a:latin typeface="Arial" charset="0"/>
              <a:cs typeface="Arial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33400" y="4572000"/>
            <a:ext cx="7924800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as-IN" sz="2400" dirty="0" smtClean="0"/>
              <a:t>কৃষি ও পশুপালনের সূচনায় নারীদের অবদান চিহ্নিত করতে পারবে।</a:t>
            </a:r>
            <a:endParaRPr lang="en-US" sz="2400" b="1" dirty="0" smtClean="0">
              <a:solidFill>
                <a:srgbClr val="7030A0"/>
              </a:solidFill>
              <a:latin typeface="Arial" charset="0"/>
              <a:cs typeface="Arial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3400" y="1733490"/>
            <a:ext cx="4343400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as-IN" sz="2400" b="1" dirty="0" smtClean="0">
                <a:solidFill>
                  <a:srgbClr val="7030A0"/>
                </a:solidFill>
              </a:rPr>
              <a:t>এই পাঠ শেষে শিক্ষার্থীরা...</a:t>
            </a:r>
            <a:endParaRPr lang="en-US" sz="2400" b="1" dirty="0">
              <a:solidFill>
                <a:srgbClr val="7030A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33400" y="5638800"/>
            <a:ext cx="7924800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as-IN" sz="2400" dirty="0" smtClean="0"/>
              <a:t>শিল্পবিপ্লব এবং বর্তমান তথ্যপ্রযুক্তি ভিত্তিক সমাজের বৈশিষ্ট্য বিশ্লেষণ করতে পারবে।</a:t>
            </a:r>
            <a:endParaRPr lang="en-US" sz="2400" b="1" dirty="0" smtClean="0">
              <a:solidFill>
                <a:srgbClr val="7030A0"/>
              </a:solidFill>
              <a:latin typeface="Arial" charset="0"/>
              <a:cs typeface="Arial" charset="0"/>
            </a:endParaRPr>
          </a:p>
        </p:txBody>
      </p:sp>
      <p:sp>
        <p:nvSpPr>
          <p:cNvPr id="11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267200" y="6492875"/>
            <a:ext cx="4876800" cy="365125"/>
          </a:xfrm>
        </p:spPr>
        <p:txBody>
          <a:bodyPr/>
          <a:lstStyle/>
          <a:p>
            <a:r>
              <a:rPr lang="en-US" sz="1400" dirty="0" smtClean="0"/>
              <a:t>MIZANUR RAHMAN (R.R.TEXTILE MILLS HIGH SCHOOL)</a:t>
            </a:r>
            <a:endParaRPr lang="en-US" sz="1400" dirty="0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6" grpId="0" animBg="1"/>
      <p:bldP spid="9" grpId="0" animBg="1"/>
      <p:bldP spid="8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3400" y="533400"/>
            <a:ext cx="8305800" cy="70788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as-IN" sz="4000" b="1" dirty="0" smtClean="0"/>
              <a:t>সমাজ পরিবর্তনের ধারণা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3400" y="1524000"/>
            <a:ext cx="8305800" cy="503214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as-IN" sz="2400" dirty="0" smtClean="0"/>
              <a:t>সমাজ পরিবর্তনশীল।</a:t>
            </a:r>
            <a:r>
              <a:rPr lang="en-US" sz="2400" dirty="0" smtClean="0"/>
              <a:t> </a:t>
            </a:r>
            <a:r>
              <a:rPr lang="as-IN" sz="2400" dirty="0" smtClean="0"/>
              <a:t>জ্ঞান-বিজ্ঞানের উন্নতির ফলে পুরনো সমাজ পরিবর্তিত হয়ে আধুনিক সমাজ গঠিত হয়েছে।</a:t>
            </a:r>
          </a:p>
          <a:p>
            <a:pPr algn="just">
              <a:lnSpc>
                <a:spcPct val="150000"/>
              </a:lnSpc>
            </a:pPr>
            <a:r>
              <a:rPr lang="as-IN" sz="2400" b="1" dirty="0" smtClean="0">
                <a:solidFill>
                  <a:srgbClr val="FF0000"/>
                </a:solidFill>
              </a:rPr>
              <a:t>সমাজ বিকাশের ৬টি স্তর:</a:t>
            </a:r>
            <a:r>
              <a:rPr lang="as-IN" sz="2400" dirty="0" smtClean="0">
                <a:solidFill>
                  <a:srgbClr val="FF0000"/>
                </a:solidFill>
              </a:rPr>
              <a:t> </a:t>
            </a:r>
            <a:endParaRPr lang="en-US" sz="2400" dirty="0" smtClean="0">
              <a:solidFill>
                <a:srgbClr val="FF0000"/>
              </a:solidFill>
            </a:endParaRPr>
          </a:p>
          <a:p>
            <a:pPr marL="1371600" lvl="2" indent="-4572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/>
              <a:t>১. </a:t>
            </a:r>
            <a:r>
              <a:rPr lang="as-IN" sz="2400" dirty="0" smtClean="0"/>
              <a:t>শিকার ও সংগ্রহভিত্তিক সমাজ </a:t>
            </a:r>
            <a:endParaRPr lang="en-US" sz="2400" dirty="0" smtClean="0"/>
          </a:p>
          <a:p>
            <a:pPr marL="1371600" lvl="2" indent="-4572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as-IN" sz="2400" dirty="0" smtClean="0"/>
              <a:t>২. উদ্যান কৃষিভিত্তিক সমাজ </a:t>
            </a:r>
            <a:endParaRPr lang="en-US" sz="2400" dirty="0" smtClean="0"/>
          </a:p>
          <a:p>
            <a:pPr marL="1371600" lvl="2" indent="-4572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as-IN" sz="2400" dirty="0" smtClean="0"/>
              <a:t>৩. পশুপালন </a:t>
            </a:r>
            <a:r>
              <a:rPr lang="as-IN" sz="2400" dirty="0" smtClean="0"/>
              <a:t>সমাজ </a:t>
            </a:r>
            <a:endParaRPr lang="en-US" sz="2400" dirty="0" smtClean="0"/>
          </a:p>
          <a:p>
            <a:pPr marL="1371600" lvl="2" indent="-4572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as-IN" sz="2400" dirty="0" smtClean="0"/>
              <a:t>৪. কৃষিভিত্তিক সমাজ </a:t>
            </a:r>
            <a:endParaRPr lang="en-US" sz="2400" dirty="0" smtClean="0"/>
          </a:p>
          <a:p>
            <a:pPr marL="1371600" lvl="2" indent="-4572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as-IN" sz="2400" dirty="0" smtClean="0"/>
              <a:t>৫. শিল্পভিত্তিক সমাজ </a:t>
            </a:r>
            <a:endParaRPr lang="en-US" sz="2400" dirty="0" smtClean="0"/>
          </a:p>
          <a:p>
            <a:pPr marL="1371600" lvl="2" indent="-4572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as-IN" sz="2400" dirty="0" smtClean="0"/>
              <a:t>৬. শিল্পবিপ্লব পরবর্তী সমাজ</a:t>
            </a:r>
            <a:endParaRPr lang="as-IN" sz="2400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267200" y="6492875"/>
            <a:ext cx="4876800" cy="365125"/>
          </a:xfrm>
        </p:spPr>
        <p:txBody>
          <a:bodyPr/>
          <a:lstStyle/>
          <a:p>
            <a:r>
              <a:rPr lang="en-US" sz="1400" dirty="0" smtClean="0"/>
              <a:t>MIZANUR RAHMAN (R.R.TEXTILE MILLS HIGH SCHOOL)</a:t>
            </a:r>
            <a:endParaRPr lang="en-US" sz="1400" dirty="0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1447800"/>
            <a:ext cx="7924800" cy="526297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as-IN" sz="2800" dirty="0" smtClean="0"/>
              <a:t>এটি মানব সমাজের আদিমতম রূপ।</a:t>
            </a:r>
          </a:p>
          <a:p>
            <a:pPr algn="just">
              <a:lnSpc>
                <a:spcPct val="150000"/>
              </a:lnSpc>
            </a:pPr>
            <a:r>
              <a:rPr lang="as-IN" sz="2800" dirty="0" smtClean="0"/>
              <a:t>মানুষ গুহায় বা বনজঙ্গলে বাস করত।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as-IN" sz="2800" b="1" dirty="0" smtClean="0">
                <a:solidFill>
                  <a:srgbClr val="FF0000"/>
                </a:solidFill>
              </a:rPr>
              <a:t>প্রধান কাজ:</a:t>
            </a:r>
            <a:r>
              <a:rPr lang="as-IN" sz="2800" dirty="0" smtClean="0">
                <a:solidFill>
                  <a:srgbClr val="FF0000"/>
                </a:solidFill>
              </a:rPr>
              <a:t> </a:t>
            </a:r>
            <a:r>
              <a:rPr lang="as-IN" sz="2800" dirty="0" smtClean="0"/>
              <a:t>ফলমূল সংগ্রহ এবং পশুপাখি ও মৎস্য শিকার।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as-IN" sz="2800" b="1" dirty="0" smtClean="0">
                <a:solidFill>
                  <a:srgbClr val="FF0000"/>
                </a:solidFill>
              </a:rPr>
              <a:t>হাতিয়ার:</a:t>
            </a:r>
            <a:r>
              <a:rPr lang="as-IN" sz="2800" dirty="0" smtClean="0">
                <a:solidFill>
                  <a:srgbClr val="FF0000"/>
                </a:solidFill>
              </a:rPr>
              <a:t> </a:t>
            </a:r>
            <a:r>
              <a:rPr lang="as-IN" sz="2800" dirty="0" smtClean="0"/>
              <a:t>পাথর, খাঁজকাটা বল্লম, হাড়ের সুঁই ইত্যাদি।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as-IN" sz="2800" b="1" dirty="0" smtClean="0">
                <a:solidFill>
                  <a:srgbClr val="FF0000"/>
                </a:solidFill>
              </a:rPr>
              <a:t>জীবনযাত্রা:</a:t>
            </a:r>
            <a:r>
              <a:rPr lang="as-IN" sz="2800" dirty="0" smtClean="0">
                <a:solidFill>
                  <a:srgbClr val="FF0000"/>
                </a:solidFill>
              </a:rPr>
              <a:t> </a:t>
            </a:r>
            <a:r>
              <a:rPr lang="as-IN" sz="2800" dirty="0" smtClean="0"/>
              <a:t>যাযাবর প্রকৃতি, কোনো স্থায়ী ঘরবাড়ি ছিল না।</a:t>
            </a:r>
            <a:endParaRPr lang="as-IN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609600" y="609600"/>
            <a:ext cx="7924800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as-IN" sz="3200" b="1" dirty="0" smtClean="0"/>
              <a:t>শিকার ও খাদ্য সংগ্রহভিত্তিক সমাজ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Mizan Sir</a:t>
            </a:r>
            <a:endParaRPr lang="en-US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2209800"/>
            <a:ext cx="5257800" cy="203132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as-IN" sz="2800" dirty="0" smtClean="0"/>
              <a:t>সমাজ বিকাশের স্তর কয়টি ও কী কী? একটি তালিকার মাধ্যমে দেখাও।</a:t>
            </a:r>
            <a:endParaRPr lang="en-US" sz="2800" dirty="0" smtClean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457200"/>
            <a:ext cx="8077200" cy="70788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s-IN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একক কাজ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5115580"/>
            <a:ext cx="2895600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/>
            <a:r>
              <a:rPr lang="bn-IN" sz="2800" b="1" dirty="0" smtClean="0">
                <a:solidFill>
                  <a:srgbClr val="C00000"/>
                </a:solidFill>
                <a:latin typeface="Arial" charset="0"/>
              </a:rPr>
              <a:t>সময়</a:t>
            </a:r>
            <a:r>
              <a:rPr lang="en-US" sz="2800" b="1" dirty="0" smtClean="0">
                <a:solidFill>
                  <a:srgbClr val="C00000"/>
                </a:solidFill>
                <a:latin typeface="Arial" charset="0"/>
                <a:cs typeface="Vrinda"/>
              </a:rPr>
              <a:t>:</a:t>
            </a:r>
            <a:r>
              <a:rPr lang="en-US" sz="2800" b="1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 </a:t>
            </a:r>
            <a:r>
              <a:rPr lang="bn-IN" sz="2800" b="1" dirty="0" smtClean="0">
                <a:solidFill>
                  <a:srgbClr val="C00000"/>
                </a:solidFill>
                <a:latin typeface="Arial" charset="0"/>
              </a:rPr>
              <a:t>৩ মিনিট</a:t>
            </a:r>
            <a:endParaRPr lang="en-US" sz="2800" b="1" dirty="0" smtClean="0">
              <a:solidFill>
                <a:srgbClr val="C00000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267200" y="6492875"/>
            <a:ext cx="4876800" cy="365125"/>
          </a:xfrm>
        </p:spPr>
        <p:txBody>
          <a:bodyPr/>
          <a:lstStyle/>
          <a:p>
            <a:r>
              <a:rPr lang="en-US" sz="1400" dirty="0" smtClean="0"/>
              <a:t>MIZANUR RAHMAN (R.R.TEXTILE MILLS HIGH SCHOOL)</a:t>
            </a:r>
            <a:endParaRPr lang="en-US" sz="1400" dirty="0"/>
          </a:p>
        </p:txBody>
      </p:sp>
      <p:pic>
        <p:nvPicPr>
          <p:cNvPr id="8" name="Picture 7" descr="single work.jpg"/>
          <p:cNvPicPr>
            <a:picLocks noChangeAspect="1"/>
          </p:cNvPicPr>
          <p:nvPr/>
        </p:nvPicPr>
        <p:blipFill>
          <a:blip r:embed="rId3"/>
          <a:srcRect r="8333"/>
          <a:stretch>
            <a:fillRect/>
          </a:stretch>
        </p:blipFill>
        <p:spPr>
          <a:xfrm>
            <a:off x="5867400" y="2133601"/>
            <a:ext cx="3048000" cy="2286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62000" y="1524000"/>
            <a:ext cx="7696200" cy="397031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as-IN" sz="2800" dirty="0" smtClean="0"/>
              <a:t>শিকারের পাশাপাশি মানুষ পশু পালন শুরু করে।</a:t>
            </a:r>
          </a:p>
          <a:p>
            <a:pPr algn="just">
              <a:lnSpc>
                <a:spcPct val="150000"/>
              </a:lnSpc>
            </a:pPr>
            <a:r>
              <a:rPr lang="as-IN" sz="2800" dirty="0" smtClean="0"/>
              <a:t>প্রথম পোষ মানা পশু হলো কুকুর।</a:t>
            </a:r>
          </a:p>
          <a:p>
            <a:pPr algn="just">
              <a:lnSpc>
                <a:spcPct val="150000"/>
              </a:lnSpc>
            </a:pPr>
            <a:r>
              <a:rPr lang="as-IN" sz="2800" dirty="0" smtClean="0"/>
              <a:t>পরে গরু, ছাগল, ভেড়া পালন শুরু হয় যা ছিল মানুষের 'জীবন্ত খাদ্যভাণ্ডার'।</a:t>
            </a:r>
          </a:p>
          <a:p>
            <a:pPr algn="just">
              <a:lnSpc>
                <a:spcPct val="150000"/>
              </a:lnSpc>
            </a:pPr>
            <a:r>
              <a:rPr lang="as-IN" sz="2800" b="1" dirty="0" smtClean="0">
                <a:solidFill>
                  <a:srgbClr val="FF0000"/>
                </a:solidFill>
              </a:rPr>
              <a:t>বিনিময় প্রথা:</a:t>
            </a:r>
            <a:r>
              <a:rPr lang="as-IN" sz="2800" dirty="0" smtClean="0">
                <a:solidFill>
                  <a:srgbClr val="FF0000"/>
                </a:solidFill>
              </a:rPr>
              <a:t> </a:t>
            </a:r>
            <a:r>
              <a:rPr lang="as-IN" sz="2800" dirty="0" smtClean="0"/>
              <a:t>পশুর মাধ্যমে দ্রব্যের বিনিময় শুরু হয়</a:t>
            </a:r>
            <a:r>
              <a:rPr lang="as-IN" sz="2800" dirty="0" smtClean="0"/>
              <a:t>।</a:t>
            </a:r>
            <a:r>
              <a:rPr lang="en-US" sz="2800" dirty="0" smtClean="0"/>
              <a:t> </a:t>
            </a:r>
            <a:r>
              <a:rPr lang="as-IN" sz="2800" dirty="0" smtClean="0"/>
              <a:t>এ </a:t>
            </a:r>
            <a:r>
              <a:rPr lang="as-IN" sz="2800" dirty="0" smtClean="0"/>
              <a:t>পর্যায়েও মানুষ যাযাবর জীবনযাপন করত।</a:t>
            </a:r>
            <a:endParaRPr lang="as-IN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762000" y="533400"/>
            <a:ext cx="7696200" cy="70788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as-IN" sz="4000" b="1" dirty="0" smtClean="0"/>
              <a:t>পশুপালন সমাজ</a:t>
            </a:r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267200" y="6492875"/>
            <a:ext cx="4876800" cy="365125"/>
          </a:xfrm>
        </p:spPr>
        <p:txBody>
          <a:bodyPr/>
          <a:lstStyle/>
          <a:p>
            <a:r>
              <a:rPr lang="en-US" sz="1400" dirty="0" smtClean="0"/>
              <a:t>MIZANUR RAHMAN (R.R.TEXTILE MILLS HIGH SCHOOL)</a:t>
            </a:r>
            <a:endParaRPr lang="en-US" sz="1400" dirty="0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1000" y="457200"/>
            <a:ext cx="8153400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s-IN" sz="3200" b="1" dirty="0" smtClean="0"/>
              <a:t>উদ্যান কৃষিভিত্তিক সমাজ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4800" y="1295400"/>
            <a:ext cx="8534400" cy="526297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as-IN" sz="2800" dirty="0" smtClean="0"/>
              <a:t>মানুষ খাদ্য সংগ্রহকারী থেকে খাদ্য উৎপাদনকারীতে পরিণত হয়।</a:t>
            </a:r>
          </a:p>
          <a:p>
            <a:pPr algn="just">
              <a:lnSpc>
                <a:spcPct val="150000"/>
              </a:lnSpc>
            </a:pPr>
            <a:r>
              <a:rPr lang="as-IN" sz="2800" b="1" dirty="0" smtClean="0">
                <a:solidFill>
                  <a:srgbClr val="FF0000"/>
                </a:solidFill>
              </a:rPr>
              <a:t>উদ্ভাবন:</a:t>
            </a:r>
            <a:r>
              <a:rPr lang="as-IN" sz="2800" dirty="0" smtClean="0">
                <a:solidFill>
                  <a:srgbClr val="FF0000"/>
                </a:solidFill>
              </a:rPr>
              <a:t> </a:t>
            </a:r>
            <a:r>
              <a:rPr lang="as-IN" sz="2800" dirty="0" smtClean="0"/>
              <a:t>সমাজবিজ্ঞানীদের মতে, মেয়েরাই কৃষিকাজের উদ্ভাবন করেছে।</a:t>
            </a:r>
          </a:p>
          <a:p>
            <a:pPr algn="just">
              <a:lnSpc>
                <a:spcPct val="150000"/>
              </a:lnSpc>
            </a:pPr>
            <a:r>
              <a:rPr lang="as-IN" sz="2800" b="1" dirty="0" smtClean="0">
                <a:solidFill>
                  <a:srgbClr val="FF0000"/>
                </a:solidFill>
              </a:rPr>
              <a:t>পদ্ধতি:</a:t>
            </a:r>
            <a:r>
              <a:rPr lang="as-IN" sz="2800" dirty="0" smtClean="0">
                <a:solidFill>
                  <a:srgbClr val="FF0000"/>
                </a:solidFill>
              </a:rPr>
              <a:t> </a:t>
            </a:r>
            <a:r>
              <a:rPr lang="as-IN" sz="2800" dirty="0" smtClean="0"/>
              <a:t>লাঠি বা পশুর শিং দিয়ে মাটি খুঁড়ে বীজ ফেলে ফসল উৎপাদন করা হতো।</a:t>
            </a:r>
          </a:p>
          <a:p>
            <a:pPr algn="just">
              <a:lnSpc>
                <a:spcPct val="150000"/>
              </a:lnSpc>
            </a:pPr>
            <a:r>
              <a:rPr lang="as-IN" sz="2800" b="1" dirty="0" smtClean="0">
                <a:solidFill>
                  <a:srgbClr val="FF0000"/>
                </a:solidFill>
              </a:rPr>
              <a:t>প্রধান ফসল:</a:t>
            </a:r>
            <a:r>
              <a:rPr lang="as-IN" sz="2800" dirty="0" smtClean="0">
                <a:solidFill>
                  <a:srgbClr val="FF0000"/>
                </a:solidFill>
              </a:rPr>
              <a:t> </a:t>
            </a:r>
            <a:r>
              <a:rPr lang="as-IN" sz="2800" dirty="0" smtClean="0"/>
              <a:t>বুনো গম, বার্লি, মেটে আলু, কচুর মূল ইত্যাদি।</a:t>
            </a:r>
            <a:endParaRPr lang="as-IN" sz="2800" dirty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267200" y="6492875"/>
            <a:ext cx="4876800" cy="365125"/>
          </a:xfrm>
        </p:spPr>
        <p:txBody>
          <a:bodyPr/>
          <a:lstStyle/>
          <a:p>
            <a:r>
              <a:rPr lang="en-US" sz="1400" dirty="0" smtClean="0"/>
              <a:t>MIZANUR RAHMAN (R.R.TEXTILE MILLS HIGH SCHOOL)</a:t>
            </a:r>
            <a:endParaRPr lang="en-US" sz="1400" dirty="0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1600200"/>
            <a:ext cx="8305800" cy="397031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as-IN" sz="2800" dirty="0" smtClean="0"/>
              <a:t>লাঙ্গল আবিষ্কারের পর পুরুষেরা জমি চাষের দায়িত্ব নেয়।</a:t>
            </a:r>
          </a:p>
          <a:p>
            <a:pPr algn="just">
              <a:lnSpc>
                <a:spcPct val="150000"/>
              </a:lnSpc>
            </a:pPr>
            <a:r>
              <a:rPr lang="as-IN" sz="2800" dirty="0" smtClean="0"/>
              <a:t>নদীর অববাহিকায় (টাইগ্রিস-ইউফ্রেটিস, নীল নদ, সিন্ধু উপত্যকা) কৃষিকাজ বিস্তৃত হয়।</a:t>
            </a:r>
          </a:p>
          <a:p>
            <a:pPr algn="just">
              <a:lnSpc>
                <a:spcPct val="150000"/>
              </a:lnSpc>
            </a:pPr>
            <a:r>
              <a:rPr lang="as-IN" sz="2800" b="1" dirty="0" smtClean="0">
                <a:solidFill>
                  <a:srgbClr val="FF0000"/>
                </a:solidFill>
              </a:rPr>
              <a:t>প্রভাব:</a:t>
            </a:r>
            <a:r>
              <a:rPr lang="as-IN" sz="2800" dirty="0" smtClean="0">
                <a:solidFill>
                  <a:srgbClr val="FF0000"/>
                </a:solidFill>
              </a:rPr>
              <a:t> </a:t>
            </a:r>
            <a:r>
              <a:rPr lang="as-IN" sz="2800" dirty="0" smtClean="0"/>
              <a:t>মানুষ স্থায়ীভাবে এক স্থানে বসবাস শুরু করে।</a:t>
            </a:r>
          </a:p>
          <a:p>
            <a:pPr algn="just">
              <a:lnSpc>
                <a:spcPct val="150000"/>
              </a:lnSpc>
            </a:pPr>
            <a:r>
              <a:rPr lang="as-IN" sz="2800" dirty="0" smtClean="0"/>
              <a:t>উদ্বৃত্ত ফসল উৎপাদন সভ্যতা ও নগর জীবনের সূচনা করে।</a:t>
            </a:r>
            <a:endParaRPr lang="as-IN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457201" y="457200"/>
            <a:ext cx="8277366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s-IN" sz="3200" b="1" dirty="0" smtClean="0"/>
              <a:t>কৃষিভিত্তিক সমাজ</a:t>
            </a:r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267200" y="6492875"/>
            <a:ext cx="4876800" cy="365125"/>
          </a:xfrm>
        </p:spPr>
        <p:txBody>
          <a:bodyPr/>
          <a:lstStyle/>
          <a:p>
            <a:r>
              <a:rPr lang="en-US" sz="1400" dirty="0" smtClean="0"/>
              <a:t>MIZANUR RAHMAN (R.R.TEXTILE MILLS HIGH SCHOOL)</a:t>
            </a:r>
            <a:endParaRPr lang="en-US" sz="1400" dirty="0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81000" y="1371600"/>
            <a:ext cx="8534400" cy="391645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as-IN" sz="2800" dirty="0" smtClean="0"/>
              <a:t>ইউরোপে নবজাগরণ বা রেনেসাঁ-র মাধ্যমে বিজ্ঞানের জয়যাত্রা শুরু।</a:t>
            </a:r>
          </a:p>
          <a:p>
            <a:pPr algn="just">
              <a:lnSpc>
                <a:spcPct val="150000"/>
              </a:lnSpc>
            </a:pPr>
            <a:r>
              <a:rPr lang="as-IN" sz="2800" b="1" dirty="0" smtClean="0"/>
              <a:t>গুরুত্বপূর্ণ আবিষ্কার:</a:t>
            </a:r>
            <a:r>
              <a:rPr lang="as-IN" sz="2800" dirty="0" smtClean="0"/>
              <a:t> বাষ্পীয় ইঞ্জিন (শিল্পবিপ্লবের সূচনা), বিদ্যুৎ, রেল যোগাযোগ।</a:t>
            </a:r>
          </a:p>
          <a:p>
            <a:pPr algn="just">
              <a:lnSpc>
                <a:spcPct val="150000"/>
              </a:lnSpc>
            </a:pPr>
            <a:r>
              <a:rPr lang="as-IN" sz="2800" dirty="0" smtClean="0"/>
              <a:t>উৎপাদন ব্যবস্থা কারখানাকেন্দ্রিক হয়ে ওঠে।</a:t>
            </a:r>
          </a:p>
          <a:p>
            <a:pPr algn="just">
              <a:lnSpc>
                <a:spcPct val="150000"/>
              </a:lnSpc>
            </a:pPr>
            <a:r>
              <a:rPr lang="as-IN" sz="2800" dirty="0" smtClean="0"/>
              <a:t>আঠারো শতকে ইংল্যান্ডে শিল্পবিপ্লব শুরু হয়।</a:t>
            </a:r>
            <a:endParaRPr lang="as-IN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381000" y="381000"/>
            <a:ext cx="8534400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s-IN" sz="3200" b="1" dirty="0" smtClean="0"/>
              <a:t>শিল্পভিত্তিক সমাজ</a:t>
            </a:r>
          </a:p>
        </p:txBody>
      </p:sp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0" y="2971800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bn-I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Vrinda"/>
              </a:rPr>
              <a:t>।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267200" y="6492875"/>
            <a:ext cx="4876800" cy="365125"/>
          </a:xfrm>
        </p:spPr>
        <p:txBody>
          <a:bodyPr/>
          <a:lstStyle/>
          <a:p>
            <a:r>
              <a:rPr lang="en-US" sz="1400" dirty="0" smtClean="0"/>
              <a:t>MIZANUR RAHMAN (R.R.TEXTILE MILLS HIGH SCHOOL)</a:t>
            </a:r>
            <a:endParaRPr lang="en-US" sz="1400" dirty="0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1524000"/>
            <a:ext cx="8686800" cy="397031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as-IN" sz="2800" dirty="0" smtClean="0"/>
              <a:t>এ সমাজের ভিত্তি হলো </a:t>
            </a:r>
            <a:r>
              <a:rPr lang="as-IN" sz="2800" b="1" dirty="0" smtClean="0"/>
              <a:t>জ্ঞান ও তথ্য</a:t>
            </a:r>
            <a:r>
              <a:rPr lang="as-IN" sz="2800" dirty="0" smtClean="0"/>
              <a:t>।</a:t>
            </a:r>
          </a:p>
          <a:p>
            <a:pPr algn="just">
              <a:lnSpc>
                <a:spcPct val="150000"/>
              </a:lnSpc>
            </a:pPr>
            <a:r>
              <a:rPr lang="as-IN" sz="2800" dirty="0" smtClean="0"/>
              <a:t>মানুষ ও পশুর স্থান দখল করেছে স্বয়ংক্রিয় যন্ত্র ও কম্পিউটার।</a:t>
            </a:r>
          </a:p>
          <a:p>
            <a:pPr algn="just">
              <a:lnSpc>
                <a:spcPct val="150000"/>
              </a:lnSpc>
            </a:pPr>
            <a:r>
              <a:rPr lang="as-IN" sz="2800" b="1" dirty="0" smtClean="0">
                <a:solidFill>
                  <a:srgbClr val="FF0000"/>
                </a:solidFill>
              </a:rPr>
              <a:t>বৈশিষ্ট্য:</a:t>
            </a:r>
            <a:r>
              <a:rPr lang="as-IN" sz="2800" dirty="0" smtClean="0">
                <a:solidFill>
                  <a:srgbClr val="FF0000"/>
                </a:solidFill>
              </a:rPr>
              <a:t> </a:t>
            </a:r>
            <a:r>
              <a:rPr lang="as-IN" sz="2800" dirty="0" smtClean="0"/>
              <a:t>তথ্য প্রক্রিয়াজাত করা অর্থনীতির মূল চালিকাশক্তি।</a:t>
            </a:r>
          </a:p>
          <a:p>
            <a:pPr algn="just">
              <a:lnSpc>
                <a:spcPct val="150000"/>
              </a:lnSpc>
            </a:pPr>
            <a:r>
              <a:rPr lang="as-IN" sz="2800" dirty="0" smtClean="0"/>
              <a:t>যোগাযোগের মাধ্যমে পৃথিবী একটি 'বিশ্বগ্রাম' বা </a:t>
            </a:r>
            <a:r>
              <a:rPr lang="en-US" sz="2800" b="1" dirty="0" smtClean="0"/>
              <a:t>Global Village</a:t>
            </a:r>
            <a:r>
              <a:rPr lang="en-US" sz="2800" dirty="0" smtClean="0"/>
              <a:t>-</a:t>
            </a:r>
            <a:r>
              <a:rPr lang="as-IN" sz="2800" dirty="0" smtClean="0"/>
              <a:t>এ পরিণত হয়েছে।</a:t>
            </a:r>
            <a:endParaRPr lang="as-IN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990600" y="304800"/>
            <a:ext cx="7467600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as-IN" sz="3600" b="1" dirty="0" smtClean="0"/>
              <a:t>শিল্পবিপ্লব পরবর্তী সমাজ</a:t>
            </a: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267200" y="6492875"/>
            <a:ext cx="4876800" cy="365125"/>
          </a:xfrm>
        </p:spPr>
        <p:txBody>
          <a:bodyPr/>
          <a:lstStyle/>
          <a:p>
            <a:r>
              <a:rPr lang="en-US" sz="1400" dirty="0" smtClean="0"/>
              <a:t>MIZANUR RAHMAN (R.R.TEXTILE MILLS HIGH SCHOOL)</a:t>
            </a:r>
            <a:endParaRPr lang="en-US" sz="1400" dirty="0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1371600"/>
            <a:ext cx="5562600" cy="507831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bn-IN" sz="2400" b="1" dirty="0" smtClean="0">
                <a:solidFill>
                  <a:srgbClr val="FF0000"/>
                </a:solidFill>
                <a:latin typeface="Arial" charset="0"/>
              </a:rPr>
              <a:t>ক</a:t>
            </a:r>
            <a:r>
              <a:rPr lang="en-US" sz="2400" b="1" dirty="0" smtClean="0">
                <a:solidFill>
                  <a:srgbClr val="FF0000"/>
                </a:solidFill>
                <a:latin typeface="Arial" charset="0"/>
                <a:cs typeface="Vrinda"/>
              </a:rPr>
              <a:t>-</a:t>
            </a:r>
            <a:r>
              <a:rPr lang="bn-IN" sz="2400" b="1" dirty="0" smtClean="0">
                <a:solidFill>
                  <a:srgbClr val="FF0000"/>
                </a:solidFill>
                <a:latin typeface="Arial" charset="0"/>
              </a:rPr>
              <a:t>দল</a:t>
            </a:r>
            <a:r>
              <a:rPr lang="en-US" sz="2400" b="1" dirty="0" smtClean="0">
                <a:solidFill>
                  <a:srgbClr val="FF0000"/>
                </a:solidFill>
                <a:latin typeface="Arial" charset="0"/>
                <a:cs typeface="Vrinda"/>
              </a:rPr>
              <a:t>:</a:t>
            </a:r>
            <a:r>
              <a:rPr lang="bn-IN" sz="2400" dirty="0" smtClean="0">
                <a:solidFill>
                  <a:srgbClr val="FF0000"/>
                </a:solidFill>
                <a:latin typeface="Arial" charset="0"/>
              </a:rPr>
              <a:t> </a:t>
            </a:r>
            <a:r>
              <a:rPr lang="bn-IN" sz="2400" dirty="0" smtClean="0">
                <a:solidFill>
                  <a:schemeClr val="tx1"/>
                </a:solidFill>
                <a:latin typeface="Arial" charset="0"/>
              </a:rPr>
              <a:t>শিকার ও সংগ্রহভিত্তিক সমাজের প্রধান তিনটি হাতিয়ারের নাম লেখো এবং সেগুলোর ব্যবহার আলোচনা করো।</a:t>
            </a:r>
            <a:endParaRPr lang="en-US" sz="2400" dirty="0" smtClean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lvl="0"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bn-IN" sz="2400" b="1" dirty="0" smtClean="0">
                <a:solidFill>
                  <a:srgbClr val="0070C0"/>
                </a:solidFill>
                <a:latin typeface="Arial" charset="0"/>
              </a:rPr>
              <a:t>খ</a:t>
            </a:r>
            <a:r>
              <a:rPr lang="en-US" sz="2400" b="1" dirty="0" smtClean="0">
                <a:solidFill>
                  <a:srgbClr val="0070C0"/>
                </a:solidFill>
                <a:latin typeface="Arial" charset="0"/>
                <a:cs typeface="Vrinda"/>
              </a:rPr>
              <a:t>-</a:t>
            </a:r>
            <a:r>
              <a:rPr lang="bn-IN" sz="2400" b="1" dirty="0" smtClean="0">
                <a:solidFill>
                  <a:srgbClr val="0070C0"/>
                </a:solidFill>
                <a:latin typeface="Arial" charset="0"/>
              </a:rPr>
              <a:t>দল</a:t>
            </a:r>
            <a:r>
              <a:rPr lang="en-US" sz="2400" b="1" dirty="0" smtClean="0">
                <a:solidFill>
                  <a:srgbClr val="0070C0"/>
                </a:solidFill>
                <a:latin typeface="Arial" charset="0"/>
                <a:cs typeface="Vrinda"/>
              </a:rPr>
              <a:t>:</a:t>
            </a:r>
            <a:r>
              <a:rPr lang="en-US" sz="2400" dirty="0" smtClean="0">
                <a:solidFill>
                  <a:srgbClr val="0070C0"/>
                </a:solidFill>
                <a:latin typeface="Arial" charset="0"/>
                <a:cs typeface="Arial" charset="0"/>
              </a:rPr>
              <a:t> </a:t>
            </a:r>
            <a:r>
              <a:rPr lang="en-US" sz="24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"</a:t>
            </a:r>
            <a:r>
              <a:rPr lang="bn-IN" sz="2400" dirty="0" smtClean="0">
                <a:solidFill>
                  <a:schemeClr val="tx1"/>
                </a:solidFill>
                <a:latin typeface="Arial" charset="0"/>
              </a:rPr>
              <a:t>নারীরাই কৃষিকাজের উদ্ভাবক</a:t>
            </a:r>
            <a:r>
              <a:rPr lang="en-US" sz="24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"—</a:t>
            </a:r>
            <a:r>
              <a:rPr lang="bn-IN" sz="2400" dirty="0" smtClean="0">
                <a:solidFill>
                  <a:schemeClr val="tx1"/>
                </a:solidFill>
                <a:latin typeface="Arial" charset="0"/>
              </a:rPr>
              <a:t>এই উক্তিটির স্বপক্ষে তিনটি যুক্তি উপস্থাপন করো।</a:t>
            </a:r>
            <a:endParaRPr lang="en-US" sz="2400" dirty="0" smtClean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lvl="0"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bn-IN" sz="2400" b="1" dirty="0" smtClean="0">
                <a:solidFill>
                  <a:srgbClr val="7030A0"/>
                </a:solidFill>
                <a:latin typeface="Arial" charset="0"/>
              </a:rPr>
              <a:t>গ</a:t>
            </a:r>
            <a:r>
              <a:rPr lang="en-US" sz="2400" b="1" dirty="0" smtClean="0">
                <a:solidFill>
                  <a:srgbClr val="7030A0"/>
                </a:solidFill>
                <a:latin typeface="Arial" charset="0"/>
                <a:cs typeface="Vrinda"/>
              </a:rPr>
              <a:t>-</a:t>
            </a:r>
            <a:r>
              <a:rPr lang="bn-IN" sz="2400" b="1" dirty="0" smtClean="0">
                <a:solidFill>
                  <a:srgbClr val="7030A0"/>
                </a:solidFill>
                <a:latin typeface="Arial" charset="0"/>
              </a:rPr>
              <a:t>দল</a:t>
            </a:r>
            <a:r>
              <a:rPr lang="en-US" sz="2400" b="1" dirty="0" smtClean="0">
                <a:solidFill>
                  <a:srgbClr val="7030A0"/>
                </a:solidFill>
                <a:latin typeface="Arial" charset="0"/>
                <a:cs typeface="Vrinda"/>
              </a:rPr>
              <a:t>:</a:t>
            </a:r>
            <a:r>
              <a:rPr lang="bn-IN" sz="2400" dirty="0" smtClean="0">
                <a:solidFill>
                  <a:srgbClr val="7030A0"/>
                </a:solidFill>
                <a:latin typeface="Arial" charset="0"/>
              </a:rPr>
              <a:t> </a:t>
            </a:r>
            <a:r>
              <a:rPr lang="bn-IN" sz="2400" dirty="0" smtClean="0">
                <a:solidFill>
                  <a:schemeClr val="tx1"/>
                </a:solidFill>
                <a:latin typeface="Arial" charset="0"/>
              </a:rPr>
              <a:t>শিল্পভিত্তিক সমাজের তিনটি গুরুত্বপূর্ণ বৈজ্ঞানিক আবিষ্কারের নাম ও প্রভাব বর্ণনা করো।</a:t>
            </a:r>
            <a:endParaRPr lang="en-US" sz="2400" dirty="0" smtClean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304800"/>
            <a:ext cx="8077200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as-IN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দলীয় কাজ </a:t>
            </a:r>
            <a:endParaRPr lang="en-US" sz="32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96000" y="5943600"/>
            <a:ext cx="2895600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/>
            <a:r>
              <a:rPr lang="bn-IN" sz="2400" b="1" dirty="0" smtClean="0">
                <a:solidFill>
                  <a:srgbClr val="C00000"/>
                </a:solidFill>
                <a:latin typeface="Arial" charset="0"/>
              </a:rPr>
              <a:t>সময়</a:t>
            </a:r>
            <a:r>
              <a:rPr lang="en-US" sz="2400" b="1" dirty="0" smtClean="0">
                <a:solidFill>
                  <a:srgbClr val="C00000"/>
                </a:solidFill>
                <a:latin typeface="Arial" charset="0"/>
                <a:cs typeface="Vrinda"/>
              </a:rPr>
              <a:t>:</a:t>
            </a:r>
            <a:r>
              <a:rPr lang="en-US" sz="2400" b="1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 </a:t>
            </a:r>
            <a:r>
              <a:rPr lang="en-US" sz="2400" b="1" dirty="0" smtClean="0">
                <a:solidFill>
                  <a:srgbClr val="C00000"/>
                </a:solidFill>
                <a:latin typeface="Arial" charset="0"/>
              </a:rPr>
              <a:t>১০</a:t>
            </a:r>
            <a:r>
              <a:rPr lang="bn-IN" sz="2400" b="1" dirty="0" smtClean="0">
                <a:solidFill>
                  <a:srgbClr val="C00000"/>
                </a:solidFill>
                <a:latin typeface="Arial" charset="0"/>
              </a:rPr>
              <a:t> মিনিট</a:t>
            </a:r>
            <a:endParaRPr lang="en-US" sz="2400" b="1" dirty="0" smtClean="0">
              <a:solidFill>
                <a:srgbClr val="C00000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267200" y="6492875"/>
            <a:ext cx="4876800" cy="365125"/>
          </a:xfrm>
        </p:spPr>
        <p:txBody>
          <a:bodyPr/>
          <a:lstStyle/>
          <a:p>
            <a:r>
              <a:rPr lang="en-US" sz="1400" dirty="0" smtClean="0"/>
              <a:t>MIZANUR RAHMAN (R.R.TEXTILE MILLS HIGH SCHOOL)</a:t>
            </a:r>
            <a:endParaRPr lang="en-US" sz="1400" dirty="0"/>
          </a:p>
        </p:txBody>
      </p:sp>
      <p:pic>
        <p:nvPicPr>
          <p:cNvPr id="8" name="Picture 7" descr="group work.jpg"/>
          <p:cNvPicPr>
            <a:picLocks noChangeAspect="1"/>
          </p:cNvPicPr>
          <p:nvPr/>
        </p:nvPicPr>
        <p:blipFill>
          <a:blip r:embed="rId2"/>
          <a:srcRect r="6667"/>
          <a:stretch>
            <a:fillRect/>
          </a:stretch>
        </p:blipFill>
        <p:spPr>
          <a:xfrm>
            <a:off x="6172200" y="1314153"/>
            <a:ext cx="2743200" cy="35626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1676400"/>
            <a:ext cx="8534400" cy="369331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as-IN" sz="2400" dirty="0" smtClean="0"/>
              <a:t>১. মানুষ প্রথম কোন পশুকে পোষ মানিয়েছিল? </a:t>
            </a:r>
            <a:endParaRPr lang="en-US" sz="2400" dirty="0" smtClean="0"/>
          </a:p>
          <a:p>
            <a:pPr lvl="0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as-IN" sz="2400" dirty="0" smtClean="0"/>
              <a:t>২. কোন নদীর অববাহিকায় প্রথম কৃষিকাজ শুরু হয়েছিল? </a:t>
            </a:r>
            <a:endParaRPr lang="en-US" sz="2400" dirty="0" smtClean="0"/>
          </a:p>
          <a:p>
            <a:pPr lvl="0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as-IN" sz="2400" dirty="0" smtClean="0"/>
              <a:t>৩. শিল্পবিপ্লব প্রথম কোন দেশে শুরু হয়? </a:t>
            </a:r>
            <a:endParaRPr lang="en-US" sz="2400" dirty="0" smtClean="0"/>
          </a:p>
          <a:p>
            <a:pPr lvl="0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as-IN" sz="2400" dirty="0" smtClean="0"/>
              <a:t>৪. বর্তমান বিশ্বকে কেন 'বিশ্বগ্রাম' বা </a:t>
            </a:r>
            <a:r>
              <a:rPr lang="en-US" sz="2400" dirty="0" smtClean="0"/>
              <a:t>Global Village </a:t>
            </a:r>
            <a:r>
              <a:rPr lang="as-IN" sz="2400" dirty="0" smtClean="0"/>
              <a:t>বলা হয়? ৫. পশুপালন সমাজে কোন প্রথার উদ্ভব ঘটেছিল?</a:t>
            </a:r>
            <a:endParaRPr lang="en-US" sz="2400" b="1" dirty="0" smtClean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800" y="457200"/>
            <a:ext cx="8534400" cy="70788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s-IN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মূল্যায়ন</a:t>
            </a:r>
            <a:endParaRPr lang="en-US" sz="4000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267200" y="6492875"/>
            <a:ext cx="4876800" cy="365125"/>
          </a:xfrm>
        </p:spPr>
        <p:txBody>
          <a:bodyPr/>
          <a:lstStyle/>
          <a:p>
            <a:r>
              <a:rPr lang="en-US" sz="1400" dirty="0" smtClean="0"/>
              <a:t>MIZANUR RAHMAN (R.R.TEXTILE MILLS HIGH SCHOOL)</a:t>
            </a:r>
            <a:endParaRPr lang="en-US" sz="1400" dirty="0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38200" y="1600200"/>
            <a:ext cx="7391400" cy="230832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as-IN" sz="2400" dirty="0" smtClean="0"/>
              <a:t>"শিকার ও সংগ্রহভিত্তিক সমাজ থেকে বর্তমান তথ্যপ্রযুক্তি ভিত্তিক সমাজের পার্থক্যগুলো একটি ছকের মাধ্যমে তৈরি করে আনবে।"</a:t>
            </a:r>
            <a:endParaRPr lang="as-IN" sz="2400" b="1" dirty="0">
              <a:solidFill>
                <a:srgbClr val="7030A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362367"/>
            <a:ext cx="8382000" cy="1161633"/>
          </a:xfrm>
          <a:prstGeom prst="triangl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s-IN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বাড়ির কাজ </a:t>
            </a:r>
            <a:endParaRPr lang="en-US" sz="32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267200" y="6492875"/>
            <a:ext cx="4876800" cy="365125"/>
          </a:xfrm>
        </p:spPr>
        <p:txBody>
          <a:bodyPr/>
          <a:lstStyle/>
          <a:p>
            <a:r>
              <a:rPr lang="en-US" sz="1400" dirty="0" smtClean="0"/>
              <a:t>MIZANUR RAHMAN (R.R.TEXTILE MILLS HIGH SCHOOL)</a:t>
            </a:r>
            <a:endParaRPr lang="en-US" sz="1400" dirty="0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 animBg="1"/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05000" y="2514600"/>
            <a:ext cx="5257800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ChevronInverted">
              <a:avLst/>
            </a:prstTxWarp>
            <a:spAutoFit/>
          </a:bodyPr>
          <a:lstStyle/>
          <a:p>
            <a:pPr algn="ctr"/>
            <a:r>
              <a:rPr lang="en-US" sz="115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ধন্যবাদ</a:t>
            </a:r>
            <a:endParaRPr lang="en-US" sz="115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267200" y="6492875"/>
            <a:ext cx="4876800" cy="365125"/>
          </a:xfrm>
        </p:spPr>
        <p:txBody>
          <a:bodyPr/>
          <a:lstStyle/>
          <a:p>
            <a:r>
              <a:rPr lang="en-US" sz="1400" dirty="0" smtClean="0"/>
              <a:t>MIZANUR RAHMAN (R.R.TEXTILE MILLS HIGH SCHOOL)</a:t>
            </a:r>
            <a:endParaRPr lang="en-US" sz="1400" dirty="0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9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523</TotalTime>
  <Words>715</Words>
  <Application>Microsoft Office PowerPoint</Application>
  <PresentationFormat>On-screen Show (4:3)</PresentationFormat>
  <Paragraphs>97</Paragraphs>
  <Slides>18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Concourse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User</cp:lastModifiedBy>
  <cp:revision>351</cp:revision>
  <dcterms:created xsi:type="dcterms:W3CDTF">2026-03-11T13:01:56Z</dcterms:created>
  <dcterms:modified xsi:type="dcterms:W3CDTF">2026-09-12T15:10:39Z</dcterms:modified>
</cp:coreProperties>
</file>