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5" r:id="rId3"/>
    <p:sldId id="264" r:id="rId4"/>
    <p:sldId id="263" r:id="rId5"/>
    <p:sldId id="262" r:id="rId6"/>
    <p:sldId id="261" r:id="rId7"/>
    <p:sldId id="260" r:id="rId8"/>
    <p:sldId id="259" r:id="rId9"/>
    <p:sldId id="258" r:id="rId10"/>
    <p:sldId id="257" r:id="rId11"/>
    <p:sldId id="269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AC194C4-9EC1-43CA-9E01-33184D6F032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C194C4-9EC1-43CA-9E01-33184D6F032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AC194C4-9EC1-43CA-9E01-33184D6F032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C194C4-9EC1-43CA-9E01-33184D6F032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C194C4-9EC1-43CA-9E01-33184D6F032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C194C4-9EC1-43CA-9E01-33184D6F032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AC194C4-9EC1-43CA-9E01-33184D6F032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C194C4-9EC1-43CA-9E01-33184D6F032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C194C4-9EC1-43CA-9E01-33184D6F032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C194C4-9EC1-43CA-9E01-33184D6F032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AC194C4-9EC1-43CA-9E01-33184D6F032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AC194C4-9EC1-43CA-9E01-33184D6F032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E6AAA76-A8EB-4DD2-9113-5F418C74A3D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/>
          <p:cNvSpPr/>
          <p:nvPr/>
        </p:nvSpPr>
        <p:spPr>
          <a:xfrm>
            <a:off x="76200" y="1447800"/>
            <a:ext cx="8991600" cy="5257800"/>
          </a:xfrm>
          <a:prstGeom prst="hexagon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3600" dirty="0">
                <a:latin typeface="SutonnyOMJ" pitchFamily="2" charset="0"/>
                <a:cs typeface="SutonnyOMJ" pitchFamily="2" charset="0"/>
              </a:rPr>
              <a:t>আব্বাসীয় খিলাফতের ইতিহাসে ষষ্ঠ খলিফা মুহাম্মদ আল-আমিন এবং তার ভাই আবদুল্লাহ আল-মামুনের মধ্যকার গৃহযুদ্ধ একটি অত্যন্ত গুরুত্বপূর্ণ ও রক্তক্ষয়ী অধ্যায়। ৮১১ খ্রিস্টাব্দ থেকে ৮১৩ খ্রিস্টাব্দ পর্যন্ত স্থায়ী এই যুদ্ধ আব্বাসীয় সাম্রাজ্যের রাজনৈতিক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, </a:t>
            </a:r>
            <a:r>
              <a:rPr lang="bn-IN" sz="3600" dirty="0">
                <a:latin typeface="SutonnyOMJ" pitchFamily="2" charset="0"/>
                <a:cs typeface="SutonnyOMJ" pitchFamily="2" charset="0"/>
              </a:rPr>
              <a:t>সামাজিক ও সামরিক ক্ষেত্রে গভীর প্রভাব ফেলেছিল।</a:t>
            </a:r>
            <a:endParaRPr lang="en-US" sz="36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Plaque 2"/>
          <p:cNvSpPr/>
          <p:nvPr/>
        </p:nvSpPr>
        <p:spPr>
          <a:xfrm>
            <a:off x="304800" y="152400"/>
            <a:ext cx="8458200" cy="990600"/>
          </a:xfrm>
          <a:prstGeom prst="plaque">
            <a:avLst/>
          </a:prstGeom>
          <a:solidFill>
            <a:schemeClr val="accent2">
              <a:lumMod val="50000"/>
            </a:schemeClr>
          </a:solidFill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>
                <a:latin typeface="SutonnyOMJ" pitchFamily="2" charset="0"/>
                <a:cs typeface="SutonnyOMJ" pitchFamily="2" charset="0"/>
              </a:rPr>
              <a:t>আল-আমিন 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ও </a:t>
            </a:r>
            <a:r>
              <a:rPr lang="bn-IN" sz="4400" dirty="0">
                <a:latin typeface="SutonnyOMJ" pitchFamily="2" charset="0"/>
                <a:cs typeface="SutonnyOMJ" pitchFamily="2" charset="0"/>
              </a:rPr>
              <a:t>আল-মামুনের মধ্যকার গৃহযুদ্ধ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090721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n Ribbon 4"/>
          <p:cNvSpPr/>
          <p:nvPr/>
        </p:nvSpPr>
        <p:spPr>
          <a:xfrm>
            <a:off x="3581400" y="228600"/>
            <a:ext cx="5181600" cy="1524000"/>
          </a:xfrm>
          <a:prstGeom prst="ribbon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পরিচিতি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Hexagon 5"/>
          <p:cNvSpPr/>
          <p:nvPr/>
        </p:nvSpPr>
        <p:spPr>
          <a:xfrm>
            <a:off x="-76200" y="2209800"/>
            <a:ext cx="4648200" cy="4419600"/>
          </a:xfrm>
          <a:prstGeom prst="hexagon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</a:rPr>
              <a:t>উপস্থাপনায়</a:t>
            </a:r>
          </a:p>
          <a:p>
            <a:pPr algn="just"/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মো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: </a:t>
            </a: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মিজানুর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রহমান</a:t>
            </a:r>
            <a:endParaRPr lang="en-US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just"/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প্রভাষক</a:t>
            </a:r>
            <a:endParaRPr lang="en-US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just"/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ইসলামের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ইতিহাস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ও </a:t>
            </a: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সংস্কৃতি</a:t>
            </a:r>
            <a:endParaRPr lang="en-US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just"/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গণউদ্যোগ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বালিকা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উচ্চ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বিদ্যাল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ও </a:t>
            </a: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কলেজ</a:t>
            </a:r>
            <a:endParaRPr lang="en-US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just"/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লাকসাম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, </a:t>
            </a: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কুমিল্লা</a:t>
            </a:r>
            <a:endParaRPr lang="en-US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just"/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মোবাইল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: ০১৬১৩৫৫৩৩৬১</a:t>
            </a:r>
          </a:p>
          <a:p>
            <a:pPr algn="just"/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Emill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: mizanur531@gmail.com</a:t>
            </a:r>
          </a:p>
          <a:p>
            <a:pPr algn="just"/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Hexagon 6"/>
          <p:cNvSpPr/>
          <p:nvPr/>
        </p:nvSpPr>
        <p:spPr>
          <a:xfrm>
            <a:off x="4572000" y="2209800"/>
            <a:ext cx="4495800" cy="4419600"/>
          </a:xfrm>
          <a:prstGeom prst="hexagon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800" b="1" u="sng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একাদশ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দ্বাদশ</a:t>
            </a:r>
            <a:endParaRPr lang="en-U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bn-IN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ইসলামের ইতিহাস ও সংস্কৃতি 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প্রথম পত্র</a:t>
            </a:r>
          </a:p>
          <a:p>
            <a:r>
              <a:rPr lang="bn-BD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৫ম</a:t>
            </a:r>
          </a:p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আল আমিন ও আল মামুন</a:t>
            </a:r>
            <a:endParaRPr lang="bn-BD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তারিখঃ ১৩/০৯/২০২৬</a:t>
            </a:r>
          </a:p>
          <a:p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৪৫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। </a:t>
            </a:r>
            <a:endParaRPr lang="en-US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Display 7"/>
          <p:cNvSpPr/>
          <p:nvPr/>
        </p:nvSpPr>
        <p:spPr>
          <a:xfrm>
            <a:off x="152400" y="76200"/>
            <a:ext cx="3276600" cy="1752600"/>
          </a:xfrm>
          <a:prstGeom prst="flowChartDisplay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Multidocument 4"/>
          <p:cNvSpPr/>
          <p:nvPr/>
        </p:nvSpPr>
        <p:spPr>
          <a:xfrm>
            <a:off x="838200" y="76200"/>
            <a:ext cx="7543800" cy="1295400"/>
          </a:xfrm>
          <a:prstGeom prst="flowChartMultidocument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latin typeface="SutonnyOMJ" pitchFamily="2" charset="0"/>
                <a:cs typeface="SutonnyOMJ" pitchFamily="2" charset="0"/>
              </a:rPr>
              <a:t>যুদ্ধের প্রেক্ষাপট ও মূল কারণ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Flowchart: Card 5"/>
          <p:cNvSpPr/>
          <p:nvPr/>
        </p:nvSpPr>
        <p:spPr>
          <a:xfrm>
            <a:off x="152400" y="1524000"/>
            <a:ext cx="8763000" cy="5181600"/>
          </a:xfrm>
          <a:prstGeom prst="flowChartPunchedCard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bn-IN" sz="2800" dirty="0" smtClean="0">
                <a:latin typeface="SutonnyOMJ" pitchFamily="2" charset="0"/>
                <a:cs typeface="SutonnyOMJ" pitchFamily="2" charset="0"/>
              </a:rPr>
              <a:t>আব্বাসীয় </a:t>
            </a:r>
            <a:r>
              <a:rPr lang="bn-IN" sz="2800" dirty="0">
                <a:latin typeface="SutonnyOMJ" pitchFamily="2" charset="0"/>
                <a:cs typeface="SutonnyOMJ" pitchFamily="2" charset="0"/>
              </a:rPr>
              <a:t>খলিফা হারুন অর-রশিদ তার মৃত্যুর পূর্বে খিলাফতের উত্তরাধিকার সংক্রান্ত একটি চুক্তি করেন (মেক্কা সনদ)। চুক্তির বিধান অনুযায়ী:</a:t>
            </a:r>
            <a:endParaRPr lang="en-US" sz="2800" dirty="0">
              <a:latin typeface="SutonnyOMJ" pitchFamily="2" charset="0"/>
              <a:cs typeface="SutonnyOMJ" pitchFamily="2" charset="0"/>
            </a:endParaRPr>
          </a:p>
          <a:p>
            <a:pPr lvl="0" algn="just"/>
            <a:r>
              <a:rPr lang="bn-IN" sz="2800" b="1" dirty="0">
                <a:latin typeface="SutonnyOMJ" pitchFamily="2" charset="0"/>
                <a:cs typeface="SutonnyOMJ" pitchFamily="2" charset="0"/>
              </a:rPr>
              <a:t>উত্তরাধিকার নির্ধারণ:</a:t>
            </a:r>
            <a:r>
              <a:rPr lang="bn-IN" sz="2800" dirty="0">
                <a:latin typeface="SutonnyOMJ" pitchFamily="2" charset="0"/>
                <a:cs typeface="SutonnyOMJ" pitchFamily="2" charset="0"/>
              </a:rPr>
              <a:t> হারুন অর-রশিদের পর তার জ্যেষ্ঠ পুত্র আল-আমিন খলিফা হবেন। আল-আমিনের পর দ্বিতীয় পুত্র আল-মামুন খলিফা হবেন।</a:t>
            </a:r>
            <a:endParaRPr lang="en-US" sz="2800" dirty="0">
              <a:latin typeface="SutonnyOMJ" pitchFamily="2" charset="0"/>
              <a:cs typeface="SutonnyOMJ" pitchFamily="2" charset="0"/>
            </a:endParaRPr>
          </a:p>
          <a:p>
            <a:pPr lvl="0" algn="just"/>
            <a:r>
              <a:rPr lang="bn-IN" sz="2800" b="1" dirty="0">
                <a:latin typeface="SutonnyOMJ" pitchFamily="2" charset="0"/>
                <a:cs typeface="SutonnyOMJ" pitchFamily="2" charset="0"/>
              </a:rPr>
              <a:t>ক্ষমতা ও অঞ্চল বণ্টন:</a:t>
            </a:r>
            <a:r>
              <a:rPr lang="bn-IN" sz="2800" dirty="0">
                <a:latin typeface="SutonnyOMJ" pitchFamily="2" charset="0"/>
                <a:cs typeface="SutonnyOMJ" pitchFamily="2" charset="0"/>
              </a:rPr>
              <a:t> আল-আমিনকে বাগদাদ কেন্দ্রিক পশ্চিম অঞ্চলের শাসনভার দেওয়া হয়। অন্যদিকে আল-মামুনকে খোরাসান কেন্দ্রিক পূর্ব অঞ্চলের শাসনভার প্রদান করা হয় এবং তাকে খোরাসানের প্রায় স্বায়ত্তশাসিত ক্ষমতা দেওয়া হয়।</a:t>
            </a:r>
            <a:endParaRPr lang="en-US" sz="28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1371600"/>
            <a:ext cx="8686800" cy="5257800"/>
          </a:xfrm>
          <a:prstGeom prst="round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4000" dirty="0" smtClean="0">
                <a:latin typeface="SutonnyOMJ" pitchFamily="2" charset="0"/>
                <a:cs typeface="SutonnyOMJ" pitchFamily="2" charset="0"/>
              </a:rPr>
              <a:t>৮০৯ </a:t>
            </a:r>
            <a:r>
              <a:rPr lang="bn-IN" sz="4000" dirty="0">
                <a:latin typeface="SutonnyOMJ" pitchFamily="2" charset="0"/>
                <a:cs typeface="SutonnyOMJ" pitchFamily="2" charset="0"/>
              </a:rPr>
              <a:t>খ্রিস্টাব্দে হারুন অর-রশিদের মৃত্যুর পর আল-আমিন বাগদাদে খলিফা হিসেবে অধিষ্ঠিত হন। কিন্তু ৮১০ খ্রিস্টাব্দের মধ্যেই আল-আমিন মেক্কা সনদের শর্ত লঙ্ঘন করেন। তিনি তার ভাই আল-মামুনকে উত্তরাধিকারী পদ থেকে সরিয়ে নিজ পুত্র মুসাকে প্রধান উত্তরাধিকারী হিসেবে ঘোষণা করেন। এর ফলে দুই ভাইয়ের মধ্যে প্রত্যক্ষ বিরোধ শুরু হয়।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Cross 1"/>
          <p:cNvSpPr/>
          <p:nvPr/>
        </p:nvSpPr>
        <p:spPr>
          <a:xfrm>
            <a:off x="381000" y="152400"/>
            <a:ext cx="8305800" cy="990600"/>
          </a:xfrm>
          <a:prstGeom prst="plus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latin typeface="SutonnyOMJ" pitchFamily="2" charset="0"/>
                <a:cs typeface="SutonnyOMJ" pitchFamily="2" charset="0"/>
              </a:rPr>
              <a:t>দ্বন্দ্বের সূত্রপাত:</a:t>
            </a:r>
            <a:endParaRPr lang="en-US" sz="54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-Point Star 3"/>
          <p:cNvSpPr/>
          <p:nvPr/>
        </p:nvSpPr>
        <p:spPr>
          <a:xfrm>
            <a:off x="1191491" y="152400"/>
            <a:ext cx="6477000" cy="1600200"/>
          </a:xfrm>
          <a:prstGeom prst="star6">
            <a:avLst/>
          </a:prstGeom>
          <a:ln w="571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latin typeface="SutonnyOMJ" pitchFamily="2" charset="0"/>
                <a:cs typeface="SutonnyOMJ" pitchFamily="2" charset="0"/>
              </a:rPr>
              <a:t>গৃহযুদ্ধের প্রধান ঘটনাবলী</a:t>
            </a:r>
            <a:endParaRPr lang="en-US" sz="36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Flowchart: Display 4"/>
          <p:cNvSpPr/>
          <p:nvPr/>
        </p:nvSpPr>
        <p:spPr>
          <a:xfrm>
            <a:off x="76200" y="1981200"/>
            <a:ext cx="8839199" cy="4724400"/>
          </a:xfrm>
          <a:prstGeom prst="flowChartDisplay">
            <a:avLst/>
          </a:prstGeom>
          <a:ln w="5715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bn-IN" sz="2800" b="1" dirty="0" smtClean="0">
                <a:latin typeface="SutonnyOMJ" pitchFamily="2" charset="0"/>
                <a:cs typeface="SutonnyOMJ" pitchFamily="2" charset="0"/>
              </a:rPr>
              <a:t>রাইয়ের </a:t>
            </a:r>
            <a:r>
              <a:rPr lang="bn-IN" sz="2800" b="1" dirty="0">
                <a:latin typeface="SutonnyOMJ" pitchFamily="2" charset="0"/>
                <a:cs typeface="SutonnyOMJ" pitchFamily="2" charset="0"/>
              </a:rPr>
              <a:t>যুদ্ধ (৮১১ খ্রি.):</a:t>
            </a:r>
            <a:endParaRPr lang="en-US" sz="2800" dirty="0">
              <a:latin typeface="SutonnyOMJ" pitchFamily="2" charset="0"/>
              <a:cs typeface="SutonnyOMJ" pitchFamily="2" charset="0"/>
            </a:endParaRPr>
          </a:p>
          <a:p>
            <a:pPr algn="just"/>
            <a:r>
              <a:rPr lang="bn-IN" sz="2800" dirty="0">
                <a:latin typeface="SutonnyOMJ" pitchFamily="2" charset="0"/>
                <a:cs typeface="SutonnyOMJ" pitchFamily="2" charset="0"/>
              </a:rPr>
              <a:t>আল-আমিন তার প্রধান সেনাপতি আলী ইবনে ঈসা ইবনে মহানকে ৫০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,</a:t>
            </a:r>
            <a:r>
              <a:rPr lang="bn-IN" sz="2800" dirty="0">
                <a:latin typeface="SutonnyOMJ" pitchFamily="2" charset="0"/>
                <a:cs typeface="SutonnyOMJ" pitchFamily="2" charset="0"/>
              </a:rPr>
              <a:t>০০০ সৈন্যের এক বিশাল বাহিনী দিয়ে খোরাসান দখলের জন্য পাঠান। আল-মামুনের অত্যন্ত দক্ষ সেনাপতি তাহির ইবনে হুসাইন মাত্র ৪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,</a:t>
            </a:r>
            <a:r>
              <a:rPr lang="bn-IN" sz="2800" dirty="0">
                <a:latin typeface="SutonnyOMJ" pitchFamily="2" charset="0"/>
                <a:cs typeface="SutonnyOMJ" pitchFamily="2" charset="0"/>
              </a:rPr>
              <a:t>০০০ থেকে ৫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,</a:t>
            </a:r>
            <a:r>
              <a:rPr lang="bn-IN" sz="2800" dirty="0">
                <a:latin typeface="SutonnyOMJ" pitchFamily="2" charset="0"/>
                <a:cs typeface="SutonnyOMJ" pitchFamily="2" charset="0"/>
              </a:rPr>
              <a:t>০০০ সৈন্য নিয়ে ফার্সি শহর রাইয়ের কাছে রাজকীয় বাহিনীকে অতর্কিত আক্রমণ করে পরাজিত করেন। যুদ্ধক্ষেত্রে সেনাপতি আলী ইবনে ঈসা নিহত হন।</a:t>
            </a:r>
            <a:endParaRPr lang="en-US" sz="28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Stored Data 3"/>
          <p:cNvSpPr/>
          <p:nvPr/>
        </p:nvSpPr>
        <p:spPr>
          <a:xfrm>
            <a:off x="685800" y="152400"/>
            <a:ext cx="8001000" cy="838200"/>
          </a:xfrm>
          <a:prstGeom prst="flowChartOnlineStorage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IN" sz="3200" b="1" dirty="0">
                <a:latin typeface="SutonnyOMJ" pitchFamily="2" charset="0"/>
                <a:cs typeface="SutonnyOMJ" pitchFamily="2" charset="0"/>
              </a:rPr>
              <a:t>আব্বাসীয় বাহিনীর ক্রমাগত পরাজয়:</a:t>
            </a:r>
            <a:endParaRPr lang="en-US" sz="32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Flowchart: Delay 4"/>
          <p:cNvSpPr/>
          <p:nvPr/>
        </p:nvSpPr>
        <p:spPr>
          <a:xfrm>
            <a:off x="152400" y="1295400"/>
            <a:ext cx="8763000" cy="5334000"/>
          </a:xfrm>
          <a:prstGeom prst="flowChartDelay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bn-IN" sz="4000" dirty="0" smtClean="0">
                <a:latin typeface="SutonnyOMJ" pitchFamily="2" charset="0"/>
                <a:cs typeface="SutonnyOMJ" pitchFamily="2" charset="0"/>
              </a:rPr>
              <a:t>রাইয়ের </a:t>
            </a:r>
            <a:r>
              <a:rPr lang="bn-IN" sz="4000" dirty="0">
                <a:latin typeface="SutonnyOMJ" pitchFamily="2" charset="0"/>
                <a:cs typeface="SutonnyOMJ" pitchFamily="2" charset="0"/>
              </a:rPr>
              <a:t>যুদ্ধের পর আল-মামুনের সেনাপতি তাহির ইবনে হুসাইন ও হারসামা ইবনে আ</a:t>
            </a:r>
            <a:r>
              <a:rPr lang="en-US" sz="4000" dirty="0">
                <a:latin typeface="SutonnyOMJ" pitchFamily="2" charset="0"/>
                <a:cs typeface="SutonnyOMJ" pitchFamily="2" charset="0"/>
              </a:rPr>
              <a:t>'</a:t>
            </a:r>
            <a:r>
              <a:rPr lang="bn-IN" sz="4000" dirty="0">
                <a:latin typeface="SutonnyOMJ" pitchFamily="2" charset="0"/>
                <a:cs typeface="SutonnyOMJ" pitchFamily="2" charset="0"/>
              </a:rPr>
              <a:t>য়ান দ্রুত পশ্চিম দিকে অগ্রসর হতে থাকেন এবং একের পর এক শহর (হামাদান</a:t>
            </a:r>
            <a:r>
              <a:rPr lang="en-US" sz="4000" dirty="0">
                <a:latin typeface="SutonnyOMJ" pitchFamily="2" charset="0"/>
                <a:cs typeface="SutonnyOMJ" pitchFamily="2" charset="0"/>
              </a:rPr>
              <a:t>, </a:t>
            </a:r>
            <a:r>
              <a:rPr lang="bn-IN" sz="4000" dirty="0">
                <a:latin typeface="SutonnyOMJ" pitchFamily="2" charset="0"/>
                <a:cs typeface="SutonnyOMJ" pitchFamily="2" charset="0"/>
              </a:rPr>
              <a:t>ইসফাহান ও কুফা) দখল করে নেন।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2400" y="1600200"/>
            <a:ext cx="8839200" cy="50292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4400" dirty="0" smtClean="0">
                <a:latin typeface="SutonnyOMJ" pitchFamily="2" charset="0"/>
                <a:cs typeface="SutonnyOMJ" pitchFamily="2" charset="0"/>
              </a:rPr>
              <a:t>৮১২ </a:t>
            </a:r>
            <a:r>
              <a:rPr lang="bn-IN" sz="4400" dirty="0">
                <a:latin typeface="SutonnyOMJ" pitchFamily="2" charset="0"/>
                <a:cs typeface="SutonnyOMJ" pitchFamily="2" charset="0"/>
              </a:rPr>
              <a:t>খ্রিস্টাব্দের আগস্টে মামুনের বাহিনী আব্বাসীয় খিলাফতের রাজধানী বাগদাদ অবরোধ করে। টানা এক বছরেরও বেশি সময় ধরে চলে এই কঠিন অবরোধ। এতে বাগদাদের বহু ঐতিহাসিক স্থাপত্য ও সাধারণ মানুষের জীবনযাত্রা চরমভাবে ক্ষতিগ্রস্ত হয়।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Plaque 1"/>
          <p:cNvSpPr/>
          <p:nvPr/>
        </p:nvSpPr>
        <p:spPr>
          <a:xfrm>
            <a:off x="381000" y="304800"/>
            <a:ext cx="8458200" cy="990600"/>
          </a:xfrm>
          <a:prstGeom prst="plaque">
            <a:avLst/>
          </a:prstGeom>
          <a:ln w="571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bn-IN" sz="4800" b="1" dirty="0">
                <a:latin typeface="SutonnyOMJ" pitchFamily="2" charset="0"/>
                <a:cs typeface="SutonnyOMJ" pitchFamily="2" charset="0"/>
              </a:rPr>
              <a:t>বাগদাদ অবরোধ (৮১২</a:t>
            </a:r>
            <a:r>
              <a:rPr lang="en-US" sz="4800" b="1" dirty="0">
                <a:latin typeface="SutonnyOMJ" pitchFamily="2" charset="0"/>
                <a:cs typeface="SutonnyOMJ" pitchFamily="2" charset="0"/>
              </a:rPr>
              <a:t>–</a:t>
            </a:r>
            <a:r>
              <a:rPr lang="bn-IN" sz="4800" b="1" dirty="0">
                <a:latin typeface="SutonnyOMJ" pitchFamily="2" charset="0"/>
                <a:cs typeface="SutonnyOMJ" pitchFamily="2" charset="0"/>
              </a:rPr>
              <a:t>৮১৩ খ্রি.):</a:t>
            </a:r>
            <a:endParaRPr lang="en-US" sz="48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752600"/>
            <a:ext cx="8763000" cy="4876800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4800" dirty="0" smtClean="0">
                <a:latin typeface="SutonnyOMJ" pitchFamily="2" charset="0"/>
                <a:cs typeface="SutonnyOMJ" pitchFamily="2" charset="0"/>
              </a:rPr>
              <a:t>৮১৩ </a:t>
            </a:r>
            <a:r>
              <a:rPr lang="bn-IN" sz="4800" dirty="0">
                <a:latin typeface="SutonnyOMJ" pitchFamily="2" charset="0"/>
                <a:cs typeface="SutonnyOMJ" pitchFamily="2" charset="0"/>
              </a:rPr>
              <a:t>খ্রিস্টাব্দের সেপ্টেম্বরে বাগদাদের পতন ঘটে। আল-আমিন আত্মসমর্পণ করার চেষ্টা করলেও পরবর্তীতে তাকে আটক ও হত্যা করা হয়। এর মাধ্যমে গৃহযুদ্ধের পরিসমাপ্তি ঘটে এবং আল-মামুন একক খলিফা হিসেবে আত্মপ্রকাশ করেন।</a:t>
            </a:r>
            <a:endParaRPr lang="en-US" sz="48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28600" y="152400"/>
            <a:ext cx="8610600" cy="1295400"/>
          </a:xfrm>
          <a:prstGeom prst="ellipse">
            <a:avLst/>
          </a:prstGeom>
          <a:ln w="5715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IN" sz="3600" b="1" dirty="0">
                <a:latin typeface="SutonnyOMJ" pitchFamily="2" charset="0"/>
                <a:cs typeface="SutonnyOMJ" pitchFamily="2" charset="0"/>
              </a:rPr>
              <a:t>আল-আমিনের পতন ও মৃত্যু (৮১৩ খ্রি.):</a:t>
            </a:r>
            <a:endParaRPr lang="en-US" sz="36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0" y="1600200"/>
            <a:ext cx="9029700" cy="5105400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be 4"/>
          <p:cNvSpPr/>
          <p:nvPr/>
        </p:nvSpPr>
        <p:spPr>
          <a:xfrm>
            <a:off x="1181100" y="152400"/>
            <a:ext cx="6858000" cy="1219200"/>
          </a:xfrm>
          <a:prstGeom prst="cube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bn-IN" sz="4400" b="1" dirty="0">
                <a:solidFill>
                  <a:schemeClr val="tx1"/>
                </a:solidFill>
                <a:latin typeface="SutonnyOMJ" pitchFamily="2" charset="0"/>
                <a:ea typeface="Times New Roman" pitchFamily="18" charset="0"/>
                <a:cs typeface="SutonnyOMJ" pitchFamily="2" charset="0"/>
              </a:rPr>
              <a:t>গৃহযুদ্ধের ঐতিহাসিক ফলাফল</a:t>
            </a:r>
            <a:endParaRPr lang="bn-IN" sz="5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6412"/>
              </p:ext>
            </p:extLst>
          </p:nvPr>
        </p:nvGraphicFramePr>
        <p:xfrm>
          <a:off x="152400" y="1676400"/>
          <a:ext cx="8763000" cy="4953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39861"/>
                <a:gridCol w="5923139"/>
              </a:tblGrid>
              <a:tr h="8530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36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দিক</a:t>
                      </a:r>
                      <a:endParaRPr lang="en-US" sz="3200" dirty="0">
                        <a:effectLst/>
                        <a:latin typeface="SutonnyOMJ" pitchFamily="2" charset="0"/>
                        <a:ea typeface="Calibri"/>
                        <a:cs typeface="SutonnyOMJ" pitchFamily="2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36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প্রভাব ও পরিণতি</a:t>
                      </a:r>
                      <a:endParaRPr lang="en-US" sz="3200" dirty="0">
                        <a:effectLst/>
                        <a:latin typeface="SutonnyOMJ" pitchFamily="2" charset="0"/>
                        <a:ea typeface="Calibri"/>
                        <a:cs typeface="SutonnyOMJ" pitchFamily="2" charset="0"/>
                      </a:endParaRPr>
                    </a:p>
                  </a:txBody>
                  <a:tcPr marL="9525" marR="9525" marT="9525" marB="9525" anchor="ctr"/>
                </a:tc>
              </a:tr>
              <a:tr h="13666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28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রাজনৈতিক কেন্দ্রবদল</a:t>
                      </a:r>
                      <a:endParaRPr lang="en-US" sz="2400" dirty="0">
                        <a:effectLst/>
                        <a:latin typeface="SutonnyOMJ" pitchFamily="2" charset="0"/>
                        <a:ea typeface="Calibri"/>
                        <a:cs typeface="SutonnyOMJ" pitchFamily="2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bn-IN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যুদ্ধের </a:t>
                      </a:r>
                      <a:r>
                        <a:rPr lang="bn-IN" sz="20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পর কিছুকালের জন্য আব্বাসীয় খিলাফতের রাজনৈতিক কেন্দ্র </a:t>
                      </a:r>
                      <a:r>
                        <a:rPr lang="en-US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 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bn-IN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বাগদাদ </a:t>
                      </a:r>
                      <a:r>
                        <a:rPr lang="bn-IN" sz="20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থেকে খোরাসানের মার্ব (</a:t>
                      </a:r>
                      <a:r>
                        <a:rPr lang="en-US" sz="20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Merv) </a:t>
                      </a:r>
                      <a:r>
                        <a:rPr lang="bn-IN" sz="20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শহরে স্থানান্তরিত হয়।</a:t>
                      </a:r>
                      <a:endParaRPr lang="en-US" sz="1800" dirty="0">
                        <a:effectLst/>
                        <a:latin typeface="SutonnyOMJ" pitchFamily="2" charset="0"/>
                        <a:ea typeface="Calibri"/>
                        <a:cs typeface="SutonnyOMJ" pitchFamily="2" charset="0"/>
                      </a:endParaRPr>
                    </a:p>
                  </a:txBody>
                  <a:tcPr marL="9525" marR="9525" marT="9525" marB="9525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3666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32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ফার্সি </a:t>
                      </a:r>
                      <a:r>
                        <a:rPr lang="bn-IN" sz="32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প্রভাব</a:t>
                      </a:r>
                      <a:r>
                        <a:rPr lang="en-US" sz="32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bn-IN" sz="32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প্রবৃদ্ধি</a:t>
                      </a:r>
                      <a:endParaRPr lang="en-US" sz="2800" dirty="0">
                        <a:effectLst/>
                        <a:latin typeface="SutonnyOMJ" pitchFamily="2" charset="0"/>
                        <a:ea typeface="Calibri"/>
                        <a:cs typeface="SutonnyOMJ" pitchFamily="2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bn-IN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আল-মামুনের </a:t>
                      </a:r>
                      <a:r>
                        <a:rPr lang="bn-IN" sz="20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জয়ে সাম্রাজ্যে আরবদের প্রভাব কিছুটা কমে ফার্সি ও </a:t>
                      </a:r>
                      <a:endParaRPr lang="en-US" sz="2000" dirty="0" smtClean="0">
                        <a:effectLst/>
                        <a:latin typeface="SutonnyOMJ" pitchFamily="2" charset="0"/>
                        <a:cs typeface="SutonnyOMJ" pitchFamily="2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bn-IN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অ-আরব </a:t>
                      </a:r>
                      <a:r>
                        <a:rPr lang="bn-IN" sz="20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জনগোষ্ঠীর রাজনৈতিক প্রভাব উল্লেখযোগ্যভাবে বৃদ্ধি পায়।</a:t>
                      </a:r>
                      <a:endParaRPr lang="en-US" sz="1800" dirty="0">
                        <a:effectLst/>
                        <a:latin typeface="SutonnyOMJ" pitchFamily="2" charset="0"/>
                        <a:ea typeface="Calibri"/>
                        <a:cs typeface="SutonnyOMJ" pitchFamily="2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13666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32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তাহিরী রাজবংশ</a:t>
                      </a:r>
                      <a:endParaRPr lang="en-US" sz="2800" dirty="0">
                        <a:effectLst/>
                        <a:latin typeface="SutonnyOMJ" pitchFamily="2" charset="0"/>
                        <a:ea typeface="Calibri"/>
                        <a:cs typeface="SutonnyOMJ" pitchFamily="2" charset="0"/>
                      </a:endParaRPr>
                    </a:p>
                  </a:txBody>
                  <a:tcPr marL="9525" marR="9525" marT="9525" marB="9525"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bn-IN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বিজয়ী </a:t>
                      </a:r>
                      <a:r>
                        <a:rPr lang="bn-IN" sz="20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সেনাপতি তাহির ইবনে হুসাইনকে খোরাসানের শাসনভার দেওয়া </a:t>
                      </a:r>
                      <a:r>
                        <a:rPr lang="en-US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bn-IN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হয়</a:t>
                      </a:r>
                      <a:r>
                        <a:rPr lang="en-US" sz="20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, </a:t>
                      </a:r>
                      <a:r>
                        <a:rPr lang="bn-IN" sz="20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যা পরবর্তীতে তাহিরী রাজবংশের (</a:t>
                      </a:r>
                      <a:r>
                        <a:rPr lang="en-US" sz="20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Tahirid Dynasty) </a:t>
                      </a:r>
                      <a:r>
                        <a:rPr lang="bn-IN" sz="20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সূচনা </a:t>
                      </a:r>
                      <a:endParaRPr lang="en-US" sz="2000" dirty="0" smtClean="0">
                        <a:effectLst/>
                        <a:latin typeface="SutonnyOMJ" pitchFamily="2" charset="0"/>
                        <a:cs typeface="SutonnyOMJ" pitchFamily="2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bn-IN" sz="2000" dirty="0" smtClean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করে</a:t>
                      </a:r>
                      <a:r>
                        <a:rPr lang="bn-IN" sz="2000" dirty="0">
                          <a:effectLst/>
                          <a:latin typeface="SutonnyOMJ" pitchFamily="2" charset="0"/>
                          <a:cs typeface="SutonnyOMJ" pitchFamily="2" charset="0"/>
                        </a:rPr>
                        <a:t>।</a:t>
                      </a:r>
                      <a:endParaRPr lang="en-US" sz="1800" dirty="0">
                        <a:effectLst/>
                        <a:latin typeface="SutonnyOMJ" pitchFamily="2" charset="0"/>
                        <a:ea typeface="Calibri"/>
                        <a:cs typeface="SutonnyOMJ" pitchFamily="2" charset="0"/>
                      </a:endParaRPr>
                    </a:p>
                  </a:txBody>
                  <a:tcPr marL="9525" marR="9525" marT="9525" marB="9525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152400"/>
            <a:ext cx="8686800" cy="6553200"/>
          </a:xfrm>
          <a:prstGeom prst="roundRect">
            <a:avLst/>
          </a:prstGeom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3600" b="1" dirty="0">
                <a:latin typeface="SutonnyOMJ" pitchFamily="2" charset="0"/>
                <a:cs typeface="SutonnyOMJ" pitchFamily="2" charset="0"/>
              </a:rPr>
              <a:t>ছবি ও ভিজ্যুয়াল কনসেপ্ট (চিত্র রূপরেখা)</a:t>
            </a:r>
            <a:endParaRPr lang="en-US" sz="3600" dirty="0">
              <a:latin typeface="SutonnyOMJ" pitchFamily="2" charset="0"/>
              <a:cs typeface="SutonnyOMJ" pitchFamily="2" charset="0"/>
            </a:endParaRPr>
          </a:p>
          <a:p>
            <a:pPr algn="just"/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   </a:t>
            </a:r>
            <a:r>
              <a:rPr lang="bn-IN" sz="3600" dirty="0" smtClean="0">
                <a:latin typeface="SutonnyOMJ" pitchFamily="2" charset="0"/>
                <a:cs typeface="SutonnyOMJ" pitchFamily="2" charset="0"/>
              </a:rPr>
              <a:t>এই </a:t>
            </a:r>
            <a:r>
              <a:rPr lang="bn-IN" sz="3600" dirty="0">
                <a:latin typeface="SutonnyOMJ" pitchFamily="2" charset="0"/>
                <a:cs typeface="SutonnyOMJ" pitchFamily="2" charset="0"/>
              </a:rPr>
              <a:t>ইতিহাসের ওপর ভিত্তি করে ডিজাইন বা </a:t>
            </a:r>
            <a:endParaRPr lang="en-US" sz="3600" dirty="0" smtClean="0">
              <a:latin typeface="SutonnyOMJ" pitchFamily="2" charset="0"/>
              <a:cs typeface="SutonnyOMJ" pitchFamily="2" charset="0"/>
            </a:endParaRPr>
          </a:p>
          <a:p>
            <a:pPr algn="just"/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  </a:t>
            </a:r>
            <a:r>
              <a:rPr lang="bn-IN" sz="3600" dirty="0" smtClean="0">
                <a:latin typeface="SutonnyOMJ" pitchFamily="2" charset="0"/>
                <a:cs typeface="SutonnyOMJ" pitchFamily="2" charset="0"/>
              </a:rPr>
              <a:t>আর্ট প্রম্পট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IN" sz="3600" dirty="0" smtClean="0">
                <a:latin typeface="SutonnyOMJ" pitchFamily="2" charset="0"/>
                <a:cs typeface="SutonnyOMJ" pitchFamily="2" charset="0"/>
              </a:rPr>
              <a:t>তৈরির </a:t>
            </a:r>
            <a:r>
              <a:rPr lang="bn-IN" sz="3600" dirty="0">
                <a:latin typeface="SutonnyOMJ" pitchFamily="2" charset="0"/>
                <a:cs typeface="SutonnyOMJ" pitchFamily="2" charset="0"/>
              </a:rPr>
              <a:t>জন্য তৈরি ৪টি কনসেপ্টের </a:t>
            </a:r>
            <a:endParaRPr lang="en-US" sz="3600" dirty="0" smtClean="0">
              <a:latin typeface="SutonnyOMJ" pitchFamily="2" charset="0"/>
              <a:cs typeface="SutonnyOMJ" pitchFamily="2" charset="0"/>
            </a:endParaRPr>
          </a:p>
          <a:p>
            <a:pPr algn="just"/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  </a:t>
            </a:r>
            <a:r>
              <a:rPr lang="bn-IN" sz="3600" dirty="0" smtClean="0">
                <a:latin typeface="SutonnyOMJ" pitchFamily="2" charset="0"/>
                <a:cs typeface="SutonnyOMJ" pitchFamily="2" charset="0"/>
              </a:rPr>
              <a:t>বিবরণ </a:t>
            </a:r>
            <a:r>
              <a:rPr lang="bn-IN" sz="3600" dirty="0">
                <a:latin typeface="SutonnyOMJ" pitchFamily="2" charset="0"/>
                <a:cs typeface="SutonnyOMJ" pitchFamily="2" charset="0"/>
              </a:rPr>
              <a:t>নিচে দেওয়া হলো:</a:t>
            </a:r>
            <a:endParaRPr lang="en-US" sz="3200" dirty="0">
              <a:latin typeface="SutonnyOMJ" pitchFamily="2" charset="0"/>
              <a:cs typeface="SutonnyOMJ" pitchFamily="2" charset="0"/>
            </a:endParaRPr>
          </a:p>
          <a:p>
            <a:pPr lvl="0" algn="just"/>
            <a:r>
              <a:rPr lang="bn-IN" sz="3600" b="1" dirty="0">
                <a:latin typeface="SutonnyOMJ" pitchFamily="2" charset="0"/>
                <a:cs typeface="SutonnyOMJ" pitchFamily="2" charset="0"/>
              </a:rPr>
              <a:t>রাইয়ের ঐতিহাসিক যুদ্ধক্ষেত্র (৮১১ খ্রি.):</a:t>
            </a:r>
            <a:endParaRPr lang="en-US" sz="3200" dirty="0">
              <a:latin typeface="SutonnyOMJ" pitchFamily="2" charset="0"/>
              <a:cs typeface="SutonnyOMJ" pitchFamily="2" charset="0"/>
            </a:endParaRPr>
          </a:p>
          <a:p>
            <a:pPr lvl="1" algn="just"/>
            <a:r>
              <a:rPr lang="bn-IN" sz="3600" b="1" dirty="0">
                <a:latin typeface="SutonnyOMJ" pitchFamily="2" charset="0"/>
                <a:cs typeface="SutonnyOMJ" pitchFamily="2" charset="0"/>
              </a:rPr>
              <a:t>বিবরণ:</a:t>
            </a:r>
            <a:r>
              <a:rPr lang="bn-IN" sz="3600" dirty="0">
                <a:latin typeface="SutonnyOMJ" pitchFamily="2" charset="0"/>
                <a:cs typeface="SutonnyOMJ" pitchFamily="2" charset="0"/>
              </a:rPr>
              <a:t> সেনাপতি তাহির ইবনে হুসাইনের ক্ষুদ্র বাহিনীর সামনে খলিফা আল-আমিনের বিশাল সেনাদলের মুখোমুখি লড়াইয়ের চিত্র। মরুভূমি ও পাহাড়ের পটভূমিতে আব্বাসীয় পতাকাসহ যুদ্ধের দৃশ্য</a:t>
            </a:r>
            <a:r>
              <a:rPr lang="bn-IN" sz="3600" dirty="0" smtClean="0">
                <a:latin typeface="SutonnyOMJ" pitchFamily="2" charset="0"/>
                <a:cs typeface="SutonnyOMJ" pitchFamily="2" charset="0"/>
              </a:rPr>
              <a:t>।</a:t>
            </a:r>
            <a:endParaRPr lang="en-US" sz="32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152400"/>
            <a:ext cx="8686800" cy="6553200"/>
          </a:xfrm>
          <a:prstGeom prst="roundRect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bn-IN" sz="5400" b="1" dirty="0" smtClean="0">
                <a:latin typeface="SutonnyOMJ" pitchFamily="2" charset="0"/>
                <a:cs typeface="SutonnyOMJ" pitchFamily="2" charset="0"/>
              </a:rPr>
              <a:t>মেক্কা </a:t>
            </a:r>
            <a:r>
              <a:rPr lang="bn-IN" sz="5400" b="1" dirty="0">
                <a:latin typeface="SutonnyOMJ" pitchFamily="2" charset="0"/>
                <a:cs typeface="SutonnyOMJ" pitchFamily="2" charset="0"/>
              </a:rPr>
              <a:t>সনদের ঐতিহাসিক চুক্তি:</a:t>
            </a:r>
            <a:endParaRPr lang="en-US" sz="4800" dirty="0">
              <a:latin typeface="SutonnyOMJ" pitchFamily="2" charset="0"/>
              <a:cs typeface="SutonnyOMJ" pitchFamily="2" charset="0"/>
            </a:endParaRPr>
          </a:p>
          <a:p>
            <a:pPr lvl="1" algn="just"/>
            <a:r>
              <a:rPr lang="bn-IN" sz="5400" b="1" dirty="0">
                <a:latin typeface="SutonnyOMJ" pitchFamily="2" charset="0"/>
                <a:cs typeface="SutonnyOMJ" pitchFamily="2" charset="0"/>
              </a:rPr>
              <a:t>বিবরণ:</a:t>
            </a:r>
            <a:r>
              <a:rPr lang="bn-IN" sz="5400" dirty="0">
                <a:latin typeface="SutonnyOMJ" pitchFamily="2" charset="0"/>
                <a:cs typeface="SutonnyOMJ" pitchFamily="2" charset="0"/>
              </a:rPr>
              <a:t> কাবা শরীফের সামনে খলিফা হারুন অর-রশিদ</a:t>
            </a:r>
            <a:r>
              <a:rPr lang="en-US" sz="5400" dirty="0">
                <a:latin typeface="SutonnyOMJ" pitchFamily="2" charset="0"/>
                <a:cs typeface="SutonnyOMJ" pitchFamily="2" charset="0"/>
              </a:rPr>
              <a:t>, </a:t>
            </a:r>
            <a:r>
              <a:rPr lang="bn-IN" sz="5400" dirty="0">
                <a:latin typeface="SutonnyOMJ" pitchFamily="2" charset="0"/>
                <a:cs typeface="SutonnyOMJ" pitchFamily="2" charset="0"/>
              </a:rPr>
              <a:t>তার দুই তরুণ পুত্র আল-আমিন ও আল-মামুনের উপস্থিতিতে উত্তরাধিকার চুক্তি ঝুলিয়ে রাখার দৃশ্য।</a:t>
            </a:r>
            <a:endParaRPr lang="en-US" sz="48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4622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que 5"/>
          <p:cNvSpPr/>
          <p:nvPr/>
        </p:nvSpPr>
        <p:spPr>
          <a:xfrm>
            <a:off x="152400" y="228600"/>
            <a:ext cx="8763000" cy="6400800"/>
          </a:xfrm>
          <a:prstGeom prst="plaqu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bn-IN" sz="4800" b="1" dirty="0">
                <a:latin typeface="SutonnyOMJ" pitchFamily="2" charset="0"/>
                <a:cs typeface="SutonnyOMJ" pitchFamily="2" charset="0"/>
              </a:rPr>
              <a:t>বাগদাদ অবরোধ (৮১২</a:t>
            </a:r>
            <a:r>
              <a:rPr lang="en-US" sz="4800" b="1" dirty="0">
                <a:latin typeface="SutonnyOMJ" pitchFamily="2" charset="0"/>
                <a:cs typeface="SutonnyOMJ" pitchFamily="2" charset="0"/>
              </a:rPr>
              <a:t>–</a:t>
            </a:r>
            <a:r>
              <a:rPr lang="bn-IN" sz="4800" b="1" dirty="0">
                <a:latin typeface="SutonnyOMJ" pitchFamily="2" charset="0"/>
                <a:cs typeface="SutonnyOMJ" pitchFamily="2" charset="0"/>
              </a:rPr>
              <a:t>৮১৩ খ্রি.):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  <a:p>
            <a:pPr lvl="1" algn="just"/>
            <a:r>
              <a:rPr lang="bn-IN" sz="4800" b="1" dirty="0">
                <a:latin typeface="SutonnyOMJ" pitchFamily="2" charset="0"/>
                <a:cs typeface="SutonnyOMJ" pitchFamily="2" charset="0"/>
              </a:rPr>
              <a:t>বিবরণ:</a:t>
            </a:r>
            <a:r>
              <a:rPr lang="bn-IN" sz="4800" dirty="0">
                <a:latin typeface="SutonnyOMJ" pitchFamily="2" charset="0"/>
                <a:cs typeface="SutonnyOMJ" pitchFamily="2" charset="0"/>
              </a:rPr>
              <a:t> দাজলা (টাইগ্রিস) নদীর তীরে অবস্থিত সমৃদ্ধ বাগদাদ শহর ঘেরাও করে রেখেছে আল-মামুনের বাহিনী। শহরের দেয়ালে পাথর নিক্ষেপকারী যন্ত্র </a:t>
            </a:r>
            <a:r>
              <a:rPr lang="bn-IN" sz="3200" dirty="0">
                <a:latin typeface="Arial" pitchFamily="34" charset="0"/>
                <a:cs typeface="SutonnyOMJ" pitchFamily="2" charset="0"/>
              </a:rPr>
              <a:t>(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Catapult) </a:t>
            </a:r>
            <a:r>
              <a:rPr lang="bn-IN" sz="4800" dirty="0">
                <a:latin typeface="SutonnyOMJ" pitchFamily="2" charset="0"/>
                <a:cs typeface="SutonnyOMJ" pitchFamily="2" charset="0"/>
              </a:rPr>
              <a:t>এবং প্রাচীরের ভেতরে ধোঁয়ার দৃশ্য</a:t>
            </a:r>
            <a:r>
              <a:rPr lang="bn-IN" sz="4800" dirty="0" smtClean="0">
                <a:latin typeface="SutonnyOMJ" pitchFamily="2" charset="0"/>
                <a:cs typeface="SutonnyOMJ" pitchFamily="2" charset="0"/>
              </a:rPr>
              <a:t>।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ard 3"/>
          <p:cNvSpPr/>
          <p:nvPr/>
        </p:nvSpPr>
        <p:spPr>
          <a:xfrm>
            <a:off x="152400" y="228600"/>
            <a:ext cx="8763000" cy="6477000"/>
          </a:xfrm>
          <a:prstGeom prst="flowChartPunchedCard">
            <a:avLst/>
          </a:prstGeom>
          <a:ln w="57150">
            <a:solidFill>
              <a:srgbClr val="00206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bn-IN" sz="5400" b="1" dirty="0">
                <a:latin typeface="SutonnyOMJ" pitchFamily="2" charset="0"/>
                <a:cs typeface="SutonnyOMJ" pitchFamily="2" charset="0"/>
              </a:rPr>
              <a:t>আল-মামুনের জয় ও মার্ব দরবার:</a:t>
            </a:r>
            <a:endParaRPr lang="en-US" sz="4800" dirty="0">
              <a:latin typeface="SutonnyOMJ" pitchFamily="2" charset="0"/>
              <a:cs typeface="SutonnyOMJ" pitchFamily="2" charset="0"/>
            </a:endParaRPr>
          </a:p>
          <a:p>
            <a:pPr lvl="1" algn="just"/>
            <a:r>
              <a:rPr lang="bn-IN" sz="5400" b="1" dirty="0">
                <a:latin typeface="SutonnyOMJ" pitchFamily="2" charset="0"/>
                <a:cs typeface="SutonnyOMJ" pitchFamily="2" charset="0"/>
              </a:rPr>
              <a:t>বিবরণ:</a:t>
            </a:r>
            <a:r>
              <a:rPr lang="bn-IN" sz="5400" dirty="0">
                <a:latin typeface="SutonnyOMJ" pitchFamily="2" charset="0"/>
                <a:cs typeface="SutonnyOMJ" pitchFamily="2" charset="0"/>
              </a:rPr>
              <a:t> বিজয়ী খলিফা আল-মামুন মার্ব শহরের রাজকীয় দরবারে ফার্সি ও আব্বাসীয় আমাত্যদের পরিবেষ্টিত হয়ে সিংহাসনে উপবিষ্ট।</a:t>
            </a:r>
            <a:endParaRPr lang="en-US" sz="48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osion 1 4"/>
          <p:cNvSpPr/>
          <p:nvPr/>
        </p:nvSpPr>
        <p:spPr>
          <a:xfrm>
            <a:off x="1676400" y="76200"/>
            <a:ext cx="6705600" cy="1981200"/>
          </a:xfrm>
          <a:prstGeom prst="irregularSeal1">
            <a:avLst/>
          </a:prstGeom>
          <a:ln w="762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সবাইকে ধন্যবাদ</a:t>
            </a:r>
            <a:endParaRPr lang="en-US" sz="40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Flowchart: Direct Access Storage 5"/>
          <p:cNvSpPr/>
          <p:nvPr/>
        </p:nvSpPr>
        <p:spPr>
          <a:xfrm>
            <a:off x="685800" y="2514600"/>
            <a:ext cx="7848600" cy="3810000"/>
          </a:xfrm>
          <a:prstGeom prst="flowChartMagneticDrum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6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99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106</TotalTime>
  <Words>662</Words>
  <Application>Microsoft Office PowerPoint</Application>
  <PresentationFormat>On-screen Show (4:3)</PresentationFormat>
  <Paragraphs>59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Opulent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Mizan</dc:creator>
  <cp:lastModifiedBy>Mizan</cp:lastModifiedBy>
  <cp:revision>17</cp:revision>
  <dcterms:created xsi:type="dcterms:W3CDTF">2026-07-10T15:02:16Z</dcterms:created>
  <dcterms:modified xsi:type="dcterms:W3CDTF">2026-09-12T14:49:16Z</dcterms:modified>
</cp:coreProperties>
</file>