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29"/>
  </p:notesMasterIdLst>
  <p:sldIdLst>
    <p:sldId id="268" r:id="rId2"/>
    <p:sldId id="270" r:id="rId3"/>
    <p:sldId id="276" r:id="rId4"/>
    <p:sldId id="275" r:id="rId5"/>
    <p:sldId id="277" r:id="rId6"/>
    <p:sldId id="283" r:id="rId7"/>
    <p:sldId id="269" r:id="rId8"/>
    <p:sldId id="271" r:id="rId9"/>
    <p:sldId id="272" r:id="rId10"/>
    <p:sldId id="256" r:id="rId11"/>
    <p:sldId id="257" r:id="rId12"/>
    <p:sldId id="258" r:id="rId13"/>
    <p:sldId id="278" r:id="rId14"/>
    <p:sldId id="279" r:id="rId15"/>
    <p:sldId id="281" r:id="rId16"/>
    <p:sldId id="259" r:id="rId17"/>
    <p:sldId id="260" r:id="rId18"/>
    <p:sldId id="261" r:id="rId19"/>
    <p:sldId id="280" r:id="rId20"/>
    <p:sldId id="262" r:id="rId21"/>
    <p:sldId id="263" r:id="rId22"/>
    <p:sldId id="282" r:id="rId23"/>
    <p:sldId id="264" r:id="rId24"/>
    <p:sldId id="265" r:id="rId25"/>
    <p:sldId id="266" r:id="rId26"/>
    <p:sldId id="273" r:id="rId27"/>
    <p:sldId id="27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5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0C067-89ED-4A82-93D8-E17A58F8F3C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BBAC8-F09C-40C6-ADF8-0A09389C7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07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BBAC8-F09C-40C6-ADF8-0A09389C7C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6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6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39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55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29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72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21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95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57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5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3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8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9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1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3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7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3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3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7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7462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58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3996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91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8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41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991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383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494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896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592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179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0010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5898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4682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594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9D564-1E12-4CC6-8169-4F43C2CB60F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13FECA-047A-4F6B-BA76-A5D72910B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5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722807" y="6350696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মোঃ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আবু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বকর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সিদ্দিক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301" y="-558800"/>
            <a:ext cx="13068301" cy="74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08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BA785ED-BC1B-ECC1-5C5C-AF190E5B3AD1}"/>
              </a:ext>
            </a:extLst>
          </p:cNvPr>
          <p:cNvSpPr txBox="1"/>
          <p:nvPr/>
        </p:nvSpPr>
        <p:spPr>
          <a:xfrm>
            <a:off x="4783016" y="1284085"/>
            <a:ext cx="3953021" cy="923330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F80D505-2066-27A4-92A7-D16A9BCC7F25}"/>
              </a:ext>
            </a:extLst>
          </p:cNvPr>
          <p:cNvSpPr/>
          <p:nvPr/>
        </p:nvSpPr>
        <p:spPr>
          <a:xfrm>
            <a:off x="2120563" y="3418883"/>
            <a:ext cx="9277926" cy="2769989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আবু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বকর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সিদ্দিক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জাহাঙ্গীর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টাংগাইল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 khbakar@gmail.com</a:t>
            </a: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Mobile: 01918-490309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76566"/>
            <a:ext cx="2197100" cy="233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743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5197" y="697282"/>
            <a:ext cx="6049143" cy="830893"/>
          </a:xfr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SG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নবম-দশম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Pristina" pitchFamily="66" charset="0"/>
                <a:cs typeface="NikoshBAN" pitchFamily="2" charset="0"/>
              </a:rPr>
              <a:t>দ্বিতীয়</a:t>
            </a:r>
            <a:endParaRPr lang="en-SG" sz="3600" dirty="0">
              <a:latin typeface="Pristina" pitchFamily="66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645352" y="6314379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55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279" y="469900"/>
            <a:ext cx="6212910" cy="693107"/>
          </a:xfr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নিচের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ছবিগুলো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লক্ষ্য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করি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সবাই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1" y="1455305"/>
            <a:ext cx="3990590" cy="22149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099" y="1536701"/>
            <a:ext cx="3746501" cy="224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8" y="3994889"/>
            <a:ext cx="4377742" cy="25202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1" y="3994889"/>
            <a:ext cx="3746500" cy="25202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994900" y="6203925"/>
            <a:ext cx="2197100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7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920" y="622126"/>
            <a:ext cx="5147269" cy="805841"/>
          </a:xfr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তাহলে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শিরনাম</a:t>
            </a:r>
            <a:endParaRPr lang="en-SG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66" y="2874572"/>
            <a:ext cx="7290148" cy="1684901"/>
          </a:xfr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i="1" dirty="0" smtClean="0">
                <a:latin typeface="Nikosh" pitchFamily="2" charset="0"/>
                <a:cs typeface="Nikosh" pitchFamily="2" charset="0"/>
              </a:rPr>
              <a:t>“</a:t>
            </a:r>
            <a:r>
              <a:rPr lang="en-US" sz="6600" b="1" i="1" dirty="0" err="1" smtClean="0">
                <a:latin typeface="Nikosh" pitchFamily="2" charset="0"/>
                <a:cs typeface="Nikosh" pitchFamily="2" charset="0"/>
              </a:rPr>
              <a:t>সাইবার</a:t>
            </a:r>
            <a:r>
              <a:rPr lang="en-US" sz="6600" b="1" i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i="1" dirty="0" err="1" smtClean="0">
                <a:latin typeface="Nikosh" pitchFamily="2" charset="0"/>
                <a:cs typeface="Nikosh" pitchFamily="2" charset="0"/>
              </a:rPr>
              <a:t>সিকিউরিটি</a:t>
            </a:r>
            <a:r>
              <a:rPr lang="en-US" sz="6600" b="1" i="1" dirty="0" smtClean="0">
                <a:latin typeface="Nikosh" pitchFamily="2" charset="0"/>
                <a:cs typeface="Nikosh" pitchFamily="2" charset="0"/>
              </a:rPr>
              <a:t>”</a:t>
            </a:r>
            <a:endParaRPr lang="en-SG" sz="6600" b="1" i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670752" y="6188484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36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609600"/>
            <a:ext cx="5651500" cy="876300"/>
          </a:xfrm>
          <a:ln w="762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শিখনফল</a:t>
            </a:r>
            <a:endParaRPr lang="en-SG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err="1" smtClean="0"/>
              <a:t>সাইবার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জানতে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endParaRPr lang="en-US" sz="3600" dirty="0" smtClean="0"/>
          </a:p>
          <a:p>
            <a:pPr algn="just"/>
            <a:r>
              <a:rPr lang="en-US" sz="3600" dirty="0" err="1" smtClean="0"/>
              <a:t>সাইবার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অপরাধ</a:t>
            </a:r>
            <a:r>
              <a:rPr lang="en-US" sz="3600" dirty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জানতে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endParaRPr lang="en-US" sz="3600" dirty="0" smtClean="0"/>
          </a:p>
          <a:p>
            <a:pPr algn="just"/>
            <a:r>
              <a:rPr lang="en-US" sz="3600" dirty="0" err="1" smtClean="0"/>
              <a:t>সাইবার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সিকিউরিটি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সম্পর্কে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জানতে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endParaRPr lang="en-US" sz="3600" dirty="0" smtClean="0"/>
          </a:p>
          <a:p>
            <a:pPr algn="just"/>
            <a:r>
              <a:rPr lang="en-US" sz="3600" dirty="0" err="1" smtClean="0"/>
              <a:t>কারো</a:t>
            </a:r>
            <a:r>
              <a:rPr lang="en-US" sz="3600" dirty="0" smtClean="0"/>
              <a:t> </a:t>
            </a:r>
            <a:r>
              <a:rPr lang="en-US" sz="3600" dirty="0" err="1" smtClean="0"/>
              <a:t>সাথে</a:t>
            </a:r>
            <a:r>
              <a:rPr lang="en-US" sz="3600" dirty="0" smtClean="0"/>
              <a:t> </a:t>
            </a:r>
            <a:r>
              <a:rPr lang="en-US" sz="3600" dirty="0" err="1" smtClean="0"/>
              <a:t>সাইবার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অপরাধ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সংঘঠিত</a:t>
            </a:r>
            <a:r>
              <a:rPr lang="en-US" sz="3600" dirty="0" smtClean="0"/>
              <a:t> </a:t>
            </a:r>
            <a:r>
              <a:rPr lang="en-US" sz="3600" dirty="0" err="1" smtClean="0"/>
              <a:t>হলে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করণীয়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জানতে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endParaRPr lang="en-SG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626600" y="6198632"/>
            <a:ext cx="23241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আবু</a:t>
            </a:r>
            <a:r>
              <a:rPr lang="en-US" dirty="0" smtClean="0"/>
              <a:t> </a:t>
            </a:r>
            <a:r>
              <a:rPr lang="en-US" dirty="0" err="1" smtClean="0"/>
              <a:t>বকর</a:t>
            </a:r>
            <a:r>
              <a:rPr lang="en-US" dirty="0" smtClean="0"/>
              <a:t> </a:t>
            </a:r>
            <a:r>
              <a:rPr lang="en-US" dirty="0" err="1" smtClean="0"/>
              <a:t>সিদ্দিক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4667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9F543CC-94EE-CA7D-22D2-CB42C7545FDE}"/>
              </a:ext>
            </a:extLst>
          </p:cNvPr>
          <p:cNvSpPr txBox="1"/>
          <p:nvPr/>
        </p:nvSpPr>
        <p:spPr>
          <a:xfrm>
            <a:off x="1820294" y="448950"/>
            <a:ext cx="6299200" cy="1200329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/>
              <a:t>সাইবার সিকিউরিটি</a:t>
            </a:r>
            <a:endParaRPr lang="en-SG" sz="3600" dirty="0"/>
          </a:p>
          <a:p>
            <a:pPr algn="ctr"/>
            <a:endParaRPr lang="en-US" sz="3600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482" y="2050442"/>
            <a:ext cx="912482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/>
              <a:t>বর্তমান সময়ে ইন্টারনেট ও প্রযুক্তি আমাদের দৈনন্দিন জীবনের গুরুত্বপূর্ণ অংশ। পড়াশোনা</a:t>
            </a:r>
            <a:r>
              <a:rPr lang="en-SG" sz="2800" dirty="0"/>
              <a:t>, </a:t>
            </a:r>
            <a:r>
              <a:rPr lang="bn-BD" sz="2800" dirty="0"/>
              <a:t>ব্যবসা</a:t>
            </a:r>
            <a:r>
              <a:rPr lang="en-SG" sz="2800" dirty="0"/>
              <a:t>, </a:t>
            </a:r>
            <a:r>
              <a:rPr lang="bn-BD" sz="2800" dirty="0"/>
              <a:t>ব্যাংকিং</a:t>
            </a:r>
            <a:r>
              <a:rPr lang="en-SG" sz="2800" dirty="0"/>
              <a:t>, </a:t>
            </a:r>
            <a:r>
              <a:rPr lang="bn-BD" sz="2800" dirty="0"/>
              <a:t>যোগাযোগ ও বিনোদন</a:t>
            </a:r>
            <a:r>
              <a:rPr lang="en-SG" sz="2800" dirty="0"/>
              <a:t>—</a:t>
            </a:r>
            <a:r>
              <a:rPr lang="bn-BD" sz="2800" dirty="0"/>
              <a:t>প্রায় সব ক্ষেত্রেই আমরা ডিজিটাল প্রযুক্তি ব্যবহার করি।</a:t>
            </a:r>
            <a:endParaRPr lang="en-SG" sz="2800" dirty="0"/>
          </a:p>
          <a:p>
            <a:pPr algn="just"/>
            <a:r>
              <a:rPr lang="bn-BD" sz="2800" dirty="0"/>
              <a:t>তবে প্রযুক্তির সুবিধার পাশাপাশি বিভিন্ন ধরনের অনলাইন ঝুঁকি ও অপরাধও বৃদ্ধি পাচ্ছে। তাই ডিজিটাল তথ্য ও পরিচয় নিরাপদ রাখতে </a:t>
            </a:r>
            <a:r>
              <a:rPr lang="bn-BD" sz="2800" b="1" dirty="0"/>
              <a:t>সাইবার সিকিউরিটি সম্পর্কে সচেতনতা অত্যন্ত গুরুত্বপূর্ণ।</a:t>
            </a:r>
            <a:endParaRPr lang="en-SG" sz="2800" dirty="0"/>
          </a:p>
          <a:p>
            <a:endParaRPr lang="en-SG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532306" y="6150279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53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534" y="447712"/>
            <a:ext cx="6363222" cy="707886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/>
              <a:t>সাইবার কী</a:t>
            </a:r>
            <a:r>
              <a:rPr lang="en-SG" sz="4000" b="1" dirty="0"/>
              <a:t>?</a:t>
            </a:r>
            <a:endParaRPr lang="en-SG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002082" y="1503123"/>
            <a:ext cx="8242126" cy="5170646"/>
          </a:xfrm>
          <a:prstGeom prst="rect">
            <a:avLst/>
          </a:prstGeom>
          <a:noFill/>
          <a:ln w="381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3000" b="1" dirty="0"/>
              <a:t>সাইবার (</a:t>
            </a:r>
            <a:r>
              <a:rPr lang="en-SG" sz="3000" b="1" dirty="0"/>
              <a:t>Cyber</a:t>
            </a:r>
            <a:r>
              <a:rPr lang="en-SG" sz="3000" b="1" dirty="0" smtClean="0"/>
              <a:t>):</a:t>
            </a:r>
            <a:r>
              <a:rPr lang="bn-BD" sz="3000" dirty="0" smtClean="0"/>
              <a:t>বলতে </a:t>
            </a:r>
            <a:r>
              <a:rPr lang="bn-BD" sz="3000" dirty="0"/>
              <a:t>সাধারণভাবে কম্পিউটার</a:t>
            </a:r>
            <a:r>
              <a:rPr lang="en-SG" sz="3000" dirty="0"/>
              <a:t>, </a:t>
            </a:r>
            <a:r>
              <a:rPr lang="bn-BD" sz="3000" dirty="0"/>
              <a:t>মোবাইল</a:t>
            </a:r>
            <a:r>
              <a:rPr lang="en-SG" sz="3000" dirty="0"/>
              <a:t>, </a:t>
            </a:r>
            <a:r>
              <a:rPr lang="bn-BD" sz="3000" dirty="0"/>
              <a:t>ইন্টারনেট</a:t>
            </a:r>
            <a:r>
              <a:rPr lang="en-SG" sz="3000" dirty="0"/>
              <a:t>, </a:t>
            </a:r>
            <a:r>
              <a:rPr lang="bn-BD" sz="3000" dirty="0"/>
              <a:t>নেটওয়ার্ক ও ডিজিটাল প্রযুক্তির সঙ্গে সম্পর্কিত বিষয়কে বোঝায়।</a:t>
            </a:r>
            <a:endParaRPr lang="en-SG" sz="3000" dirty="0"/>
          </a:p>
          <a:p>
            <a:pPr algn="just"/>
            <a:endParaRPr lang="en-US" sz="3000" b="1" dirty="0" smtClean="0"/>
          </a:p>
          <a:p>
            <a:pPr algn="just"/>
            <a:r>
              <a:rPr lang="bn-BD" sz="3000" b="1" dirty="0" smtClean="0"/>
              <a:t>উদাহরণ</a:t>
            </a:r>
            <a:r>
              <a:rPr lang="bn-BD" sz="3000" b="1" dirty="0"/>
              <a:t>:</a:t>
            </a:r>
            <a:endParaRPr lang="en-SG" sz="30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3000" dirty="0"/>
              <a:t>ইন্টারনেট ও ওয়েবসাইট</a:t>
            </a:r>
            <a:endParaRPr lang="en-SG" sz="30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3000" dirty="0"/>
              <a:t>কম্পিউটার ও স্মার্টফোন</a:t>
            </a:r>
            <a:endParaRPr lang="en-SG" sz="30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3000" dirty="0"/>
              <a:t>সামাজিক যোগাযোগমাধ্যম</a:t>
            </a:r>
            <a:endParaRPr lang="en-SG" sz="30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3000" dirty="0"/>
              <a:t>অনলাইন ব্যাংকিং</a:t>
            </a:r>
            <a:endParaRPr lang="en-SG" sz="30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3000" dirty="0"/>
              <a:t>ডিজিটাল তথ্য ও ডেটা</a:t>
            </a:r>
            <a:endParaRPr lang="en-SG" sz="30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3000" dirty="0"/>
              <a:t>কম্পিউটার নেটওয়ার্ক</a:t>
            </a:r>
            <a:endParaRPr lang="en-SG" sz="30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532307" y="6363222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5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53F0E17-14C5-E71D-0E42-7B4954615DD3}"/>
              </a:ext>
            </a:extLst>
          </p:cNvPr>
          <p:cNvSpPr txBox="1"/>
          <p:nvPr/>
        </p:nvSpPr>
        <p:spPr>
          <a:xfrm>
            <a:off x="2402171" y="467339"/>
            <a:ext cx="5233182" cy="769437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bn-BD" sz="4400" b="1" dirty="0"/>
              <a:t>সাইবার অপরাধ কী</a:t>
            </a:r>
            <a:r>
              <a:rPr lang="en-SG" sz="4400" b="1" dirty="0"/>
              <a:t>?</a:t>
            </a:r>
            <a:endParaRPr lang="en-US" sz="4400" b="1" spc="-150" dirty="0">
              <a:ln w="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1546343"/>
            <a:ext cx="8818324" cy="510909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/>
              <a:t>সাইবার অপরাধ (</a:t>
            </a:r>
            <a:r>
              <a:rPr lang="en-SG" sz="2800" b="1" dirty="0"/>
              <a:t>Cyber Crime)</a:t>
            </a:r>
            <a:r>
              <a:rPr lang="en-SG" sz="2800" dirty="0"/>
              <a:t> </a:t>
            </a:r>
            <a:r>
              <a:rPr lang="bn-BD" sz="2800" dirty="0"/>
              <a:t>হলো কম্পিউটার</a:t>
            </a:r>
            <a:r>
              <a:rPr lang="en-SG" sz="2800" dirty="0"/>
              <a:t>, </a:t>
            </a:r>
            <a:r>
              <a:rPr lang="bn-BD" sz="2800" dirty="0"/>
              <a:t>মোবাইল</a:t>
            </a:r>
            <a:r>
              <a:rPr lang="en-SG" sz="2800" dirty="0"/>
              <a:t>, </a:t>
            </a:r>
            <a:r>
              <a:rPr lang="bn-BD" sz="2800" dirty="0"/>
              <a:t>ইন্টারনেট বা অন্য কোনো ডিজিটাল প্রযুক্তি ব্যবহার করে সংঘটিত অপরাধ।</a:t>
            </a:r>
            <a:endParaRPr lang="en-SG" sz="2800" dirty="0"/>
          </a:p>
          <a:p>
            <a:pPr algn="just"/>
            <a:r>
              <a:rPr lang="bn-BD" sz="2400" b="1" dirty="0"/>
              <a:t>এ ধরনের অপরাধের মাধ্যমে </a:t>
            </a:r>
            <a:r>
              <a:rPr lang="bn-BD" sz="2400" b="1" dirty="0" smtClean="0"/>
              <a:t>ব্য</a:t>
            </a:r>
            <a:r>
              <a:rPr lang="en-US" sz="2400" b="1" dirty="0"/>
              <a:t>া</a:t>
            </a:r>
            <a:r>
              <a:rPr lang="bn-BD" sz="2400" b="1" dirty="0" smtClean="0"/>
              <a:t>ক্তি</a:t>
            </a:r>
            <a:r>
              <a:rPr lang="en-US" sz="2400" b="1" dirty="0" smtClean="0"/>
              <a:t>/</a:t>
            </a:r>
            <a:r>
              <a:rPr lang="en-US" sz="2400" b="1" dirty="0" err="1" smtClean="0"/>
              <a:t>প্রতিষ্ঠানের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নিন্মলিখিত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বিষয়গুলোর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ক্ষতি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বা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চুরি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হতে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পারে</a:t>
            </a:r>
            <a:r>
              <a:rPr lang="bn-BD" sz="2400" b="1" dirty="0" smtClean="0"/>
              <a:t>:</a:t>
            </a:r>
            <a:endParaRPr lang="en-SG" sz="2400" b="1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2800" dirty="0"/>
              <a:t>অর্থ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2800" dirty="0"/>
              <a:t>ব্যক্তিগত তথ্য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2800" dirty="0"/>
              <a:t>অ্যাকাউন্ট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2800" dirty="0"/>
              <a:t>ছবি ও ভিডিও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2800" dirty="0"/>
              <a:t>ব্যবসায়িক তথ্য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Ø"/>
            </a:pPr>
            <a:r>
              <a:rPr lang="bn-BD" sz="2800" dirty="0"/>
              <a:t>পরিচয়</a:t>
            </a:r>
            <a:endParaRPr lang="en-SG" sz="2800" dirty="0"/>
          </a:p>
          <a:p>
            <a:endParaRPr lang="en-SG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532307" y="6016779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46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FC54E4E-B599-6674-AB65-91EEE7DFFC76}"/>
              </a:ext>
            </a:extLst>
          </p:cNvPr>
          <p:cNvSpPr txBox="1"/>
          <p:nvPr/>
        </p:nvSpPr>
        <p:spPr>
          <a:xfrm>
            <a:off x="499114" y="1608867"/>
            <a:ext cx="9383922" cy="3908762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lvl="0" algn="just"/>
            <a:r>
              <a:rPr lang="bn-BD" sz="2400" b="1" dirty="0"/>
              <a:t>হ্যাকিং:</a:t>
            </a:r>
            <a:r>
              <a:rPr lang="bn-BD" sz="2400" dirty="0"/>
              <a:t> অনুমতি ছাড়া কোনো কম্পিউটার বা অ্যাকাউন্টে প্রবেশ করা।</a:t>
            </a:r>
            <a:endParaRPr lang="en-SG" sz="2400" dirty="0"/>
          </a:p>
          <a:p>
            <a:pPr lvl="0" algn="just"/>
            <a:r>
              <a:rPr lang="bn-BD" sz="2400" b="1" dirty="0"/>
              <a:t>ফিশিং:</a:t>
            </a:r>
            <a:r>
              <a:rPr lang="bn-BD" sz="2400" dirty="0"/>
              <a:t> ভুয়া মেসেজ বা ওয়েবসাইটের মাধ্যমে পাসওয়ার্ড বা তথ্য চুরি করা।</a:t>
            </a:r>
            <a:endParaRPr lang="en-SG" sz="2400" dirty="0"/>
          </a:p>
          <a:p>
            <a:pPr lvl="0" algn="just"/>
            <a:r>
              <a:rPr lang="bn-BD" sz="2400" b="1" dirty="0"/>
              <a:t>অনলাইন প্রতারণা:</a:t>
            </a:r>
            <a:r>
              <a:rPr lang="bn-BD" sz="2400" dirty="0"/>
              <a:t> মিথ্যা তথ্য দিয়ে মানুষের কাছ থেকে টাকা বা তথ্য নেওয়া।</a:t>
            </a:r>
            <a:endParaRPr lang="en-SG" sz="2400" dirty="0"/>
          </a:p>
          <a:p>
            <a:pPr lvl="0" algn="just"/>
            <a:r>
              <a:rPr lang="bn-BD" sz="2400" b="1" dirty="0"/>
              <a:t>পরিচয় চুরি:</a:t>
            </a:r>
            <a:r>
              <a:rPr lang="bn-BD" sz="2400" dirty="0"/>
              <a:t> অন্য ব্যক্তির ব্যক্তিগত তথ্য ব্যবহার করে প্রতারণা করা।</a:t>
            </a:r>
            <a:endParaRPr lang="en-SG" sz="2400" dirty="0"/>
          </a:p>
          <a:p>
            <a:pPr lvl="0" algn="just"/>
            <a:r>
              <a:rPr lang="bn-BD" sz="2400" b="1" dirty="0"/>
              <a:t>সাইবার বুলিং:</a:t>
            </a:r>
            <a:r>
              <a:rPr lang="bn-BD" sz="2400" dirty="0"/>
              <a:t> অনলাইনে কাউকে অপমান</a:t>
            </a:r>
            <a:r>
              <a:rPr lang="en-SG" sz="2400" dirty="0"/>
              <a:t>, </a:t>
            </a:r>
            <a:r>
              <a:rPr lang="bn-BD" sz="2400" dirty="0"/>
              <a:t>হয়রানি বা হুমকি দেওয়া।</a:t>
            </a:r>
            <a:endParaRPr lang="en-SG" sz="2400" dirty="0"/>
          </a:p>
          <a:p>
            <a:pPr lvl="0" algn="just"/>
            <a:r>
              <a:rPr lang="bn-BD" sz="2400" b="1" dirty="0"/>
              <a:t>ম্যালওয়্যার আক্রমণ:</a:t>
            </a:r>
            <a:r>
              <a:rPr lang="bn-BD" sz="2400" dirty="0"/>
              <a:t> ক্ষতিকর সফটওয়্যারের মাধ্যমে ডিভাইস বা তথ্যের ক্ষতি করা।</a:t>
            </a:r>
            <a:endParaRPr lang="en-SG" sz="2400" dirty="0"/>
          </a:p>
          <a:p>
            <a:pPr algn="just"/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405F33-9685-297E-59AA-B2E7A27C59D0}"/>
              </a:ext>
            </a:extLst>
          </p:cNvPr>
          <p:cNvSpPr txBox="1"/>
          <p:nvPr/>
        </p:nvSpPr>
        <p:spPr>
          <a:xfrm>
            <a:off x="2317313" y="553650"/>
            <a:ext cx="5461349" cy="523220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/>
              <a:t>বিভিন্ন সাইবার অপরাধের উদাহরণ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532307" y="6150279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83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1565753" y="3707705"/>
            <a:ext cx="6297018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endParaRPr lang="en-US" sz="3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532307" y="6150279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5753" y="485649"/>
            <a:ext cx="5812077" cy="707886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/>
              <a:t>ফিসিং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কি</a:t>
            </a:r>
            <a:r>
              <a:rPr lang="en-US" sz="4000" b="1" dirty="0" smtClean="0"/>
              <a:t>?</a:t>
            </a:r>
            <a:endParaRPr lang="en-SG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6197" y="1672492"/>
            <a:ext cx="8091814" cy="467820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/>
              <a:t>ফিশিং (</a:t>
            </a:r>
            <a:r>
              <a:rPr lang="en-SG" sz="2800" b="1" dirty="0"/>
              <a:t>Phishing)</a:t>
            </a:r>
            <a:r>
              <a:rPr lang="en-SG" sz="2800" dirty="0"/>
              <a:t> </a:t>
            </a:r>
            <a:r>
              <a:rPr lang="bn-BD" sz="2800" dirty="0"/>
              <a:t>হলো প্রতারণার মাধ্যমে ব্যবহারকারীর গোপন তথ্য সংগ্রহ করার চেষ্টা।</a:t>
            </a:r>
            <a:endParaRPr lang="en-SG" sz="2800" dirty="0"/>
          </a:p>
          <a:p>
            <a:pPr algn="just"/>
            <a:r>
              <a:rPr lang="bn-BD" sz="2800" dirty="0"/>
              <a:t>অপরাধীরা অনেক সময় ব্যাংক</a:t>
            </a:r>
            <a:r>
              <a:rPr lang="en-SG" sz="2800" dirty="0"/>
              <a:t>, </a:t>
            </a:r>
            <a:r>
              <a:rPr lang="bn-BD" sz="2800" dirty="0"/>
              <a:t>সামাজিক যোগাযোগমাধ্যম বা পরিচিত প্রতিষ্ঠানের নামে ভুয়া মেসেজ/ই-মেইল পাঠায়।</a:t>
            </a:r>
            <a:endParaRPr lang="en-SG" sz="2800" dirty="0"/>
          </a:p>
          <a:p>
            <a:pPr algn="just"/>
            <a:r>
              <a:rPr lang="bn-BD" sz="2800" b="1" dirty="0"/>
              <a:t>যেমন:</a:t>
            </a:r>
            <a:endParaRPr lang="en-SG" sz="2800" dirty="0"/>
          </a:p>
          <a:p>
            <a:pPr algn="just"/>
            <a:r>
              <a:rPr lang="en-SG" sz="2800" dirty="0"/>
              <a:t>“</a:t>
            </a:r>
            <a:r>
              <a:rPr lang="bn-BD" sz="2800" dirty="0"/>
              <a:t>আপনার অ্যাকাউন্ট বন্ধ হয়ে যাবে। এখনই এই লিংকে ক্লিক করে তথ্য যাচাই করুন।</a:t>
            </a:r>
            <a:r>
              <a:rPr lang="en-SG" sz="2800" dirty="0"/>
              <a:t>”</a:t>
            </a:r>
          </a:p>
          <a:p>
            <a:pPr algn="just"/>
            <a:r>
              <a:rPr lang="bn-BD" sz="2800" b="1" dirty="0"/>
              <a:t>সতর্কতা:</a:t>
            </a:r>
            <a:r>
              <a:rPr lang="bn-BD" sz="2800" dirty="0"/>
              <a:t> সন্দেহজনক লিংকে ক্লিক করা বা </a:t>
            </a:r>
            <a:r>
              <a:rPr lang="en-SG" sz="2800" dirty="0" err="1"/>
              <a:t>OTP</a:t>
            </a:r>
            <a:r>
              <a:rPr lang="en-SG" sz="2800" dirty="0"/>
              <a:t>, PIN </a:t>
            </a:r>
            <a:r>
              <a:rPr lang="bn-BD" sz="2800" dirty="0"/>
              <a:t>ও পাসওয়ার্ড কাউকে দেওয়া উচিত নয়।</a:t>
            </a:r>
            <a:endParaRPr lang="en-SG" sz="28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6843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797752" y="6180342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7400" y="319779"/>
            <a:ext cx="5511452" cy="707886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/>
              <a:t>ম্যালওয়্যার কী</a:t>
            </a:r>
            <a:r>
              <a:rPr lang="en-SG" sz="4000" b="1" dirty="0"/>
              <a:t>?</a:t>
            </a:r>
            <a:endParaRPr lang="en-SG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25886" y="1240076"/>
            <a:ext cx="9093896" cy="4770537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400" b="1" dirty="0"/>
              <a:t>ম্যালওয়্যার (</a:t>
            </a:r>
            <a:r>
              <a:rPr lang="en-SG" sz="2400" b="1" dirty="0"/>
              <a:t>Malware)</a:t>
            </a:r>
            <a:r>
              <a:rPr lang="en-SG" sz="2400" dirty="0"/>
              <a:t> </a:t>
            </a:r>
            <a:r>
              <a:rPr lang="bn-BD" sz="2400" dirty="0"/>
              <a:t>হলো এমন ক্ষতিকর সফটওয়্যার</a:t>
            </a:r>
            <a:r>
              <a:rPr lang="en-SG" sz="2400" dirty="0"/>
              <a:t>, </a:t>
            </a:r>
            <a:r>
              <a:rPr lang="bn-BD" sz="2400" dirty="0"/>
              <a:t>যা কম্পিউটার বা মোবাইলের ক্ষতি করতে পারে অথবা তথ্য চুরি করতে পারে।</a:t>
            </a:r>
            <a:endParaRPr lang="en-SG" sz="2400" dirty="0"/>
          </a:p>
          <a:p>
            <a:pPr algn="just"/>
            <a:r>
              <a:rPr lang="bn-BD" sz="2400" b="1" dirty="0"/>
              <a:t>ম্যালওয়্যারের উদাহরণ: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ভাইরাস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ট্রোজান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স্পাইওয়্যার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র‍্যানসমওয়্যার</a:t>
            </a:r>
            <a:endParaRPr lang="en-SG" sz="2400" dirty="0"/>
          </a:p>
          <a:p>
            <a:pPr algn="just"/>
            <a:r>
              <a:rPr lang="bn-BD" sz="2400" b="1" dirty="0"/>
              <a:t>সম্ভাব্য ক্ষতি: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ব্যক্তিগত তথ্য চুরি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ফাইল নষ্ট হওয়া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ডিভাইসের নিয়ন্ত্রণ হারানো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অর্থনৈতিক ক্ষতি</a:t>
            </a:r>
            <a:endParaRPr lang="en-SG" sz="2400" dirty="0"/>
          </a:p>
          <a:p>
            <a:endParaRPr lang="en-SG" sz="1600" dirty="0"/>
          </a:p>
        </p:txBody>
      </p:sp>
    </p:spTree>
    <p:extLst>
      <p:ext uri="{BB962C8B-B14F-4D97-AF65-F5344CB8AC3E}">
        <p14:creationId xmlns:p14="http://schemas.microsoft.com/office/powerpoint/2010/main" val="160584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7940" y="628812"/>
            <a:ext cx="4484318" cy="646331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মিসইনফরমেশন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?</a:t>
            </a:r>
            <a:endParaRPr lang="en-SG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1456" y="1841326"/>
            <a:ext cx="881832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মিসইনফরমেশন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মিসইনফরমেশন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হলো এমন কোনো ভুল, অসত্য বা বিভ্রান্তিকর তথ্য, যা </a:t>
            </a:r>
            <a:r>
              <a:rPr lang="bn-BD" sz="3200" b="1" dirty="0">
                <a:latin typeface="Nikosh" pitchFamily="2" charset="0"/>
                <a:cs typeface="Nikosh" pitchFamily="2" charset="0"/>
              </a:rPr>
              <a:t>কোনো ক্ষতিকর উদ্দেশ্য ছাড়াই বা অনিচ্ছাকৃতভাবে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ছড়ানো হয়।</a:t>
            </a:r>
          </a:p>
          <a:p>
            <a:r>
              <a:rPr lang="bn-BD" sz="3200" b="1" dirty="0">
                <a:latin typeface="Nikosh" pitchFamily="2" charset="0"/>
                <a:cs typeface="Nikosh" pitchFamily="2" charset="0"/>
              </a:rPr>
              <a:t>মূল বৈশিষ্ট্য: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যিনি এই তথ্য ছড়ান, তিনি নিজেই জানেন না যে তথ্যটি মিথ্যা। তিনি সত্য মনে করেই বা ভুলবশত এটি শেয়ার করেন।</a:t>
            </a:r>
          </a:p>
          <a:p>
            <a:r>
              <a:rPr lang="bn-BD" sz="3200" b="1" dirty="0">
                <a:latin typeface="Nikosh" pitchFamily="2" charset="0"/>
                <a:cs typeface="Nikosh" pitchFamily="2" charset="0"/>
              </a:rPr>
              <a:t>উদাহরণ: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কোনো পুরোনো ঘটনার ছবি বা ভিডিও ভুল তারিখে বা ভুল ক্যাপশন দিয়ে চলতি বছরের ঘটনা বলে সাধারণ মানুষ সামাজিক যোগাযোগমাধ্যমে শেয়ার করলে তা মিসইনফরমেশন।</a:t>
            </a:r>
          </a:p>
          <a:p>
            <a:endParaRPr lang="en-SG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797752" y="6188484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3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7663" y="398223"/>
            <a:ext cx="4409161" cy="646331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ডিসইনফরমেশন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?</a:t>
            </a:r>
            <a:endParaRPr lang="en-SG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3224" y="1316373"/>
            <a:ext cx="873064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" pitchFamily="2" charset="0"/>
                <a:cs typeface="Nikosh" pitchFamily="2" charset="0"/>
              </a:rPr>
              <a:t>ডিসইনফরমেশন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bn-BD" sz="3200" b="1" dirty="0" smtClean="0">
                <a:latin typeface="Nikosh" pitchFamily="2" charset="0"/>
                <a:cs typeface="Nikosh" pitchFamily="2" charset="0"/>
              </a:rPr>
              <a:t>: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ডিসইনফরমেশন হলো সম্পূর্ণ বানোয়াট, মিথ্যা বা উদ্দেশ্যপ্রণোদিতভাবে কারসাজি করা তথ্য, যা </a:t>
            </a:r>
            <a:r>
              <a:rPr lang="bn-BD" sz="3200" b="1" dirty="0">
                <a:latin typeface="Nikosh" pitchFamily="2" charset="0"/>
                <a:cs typeface="Nikosh" pitchFamily="2" charset="0"/>
              </a:rPr>
              <a:t>জেনেশুনে ও ক্ষতিকর উদ্দেশ্যে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মানুষকে বিভ্রান্ত করার জন্য ছড়ানো হয়। </a:t>
            </a:r>
          </a:p>
          <a:p>
            <a:r>
              <a:rPr lang="bn-BD" sz="3200" b="1" dirty="0">
                <a:latin typeface="Nikosh" pitchFamily="2" charset="0"/>
                <a:cs typeface="Nikosh" pitchFamily="2" charset="0"/>
              </a:rPr>
              <a:t>মূল বৈশিষ্ট্য: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এর পেছনে সুনির্দিষ্ট অসৎ উদ্দেশ্য থাকে—যেমন কোনো ব্যক্তি, সমাজ বা রাষ্ট্রকে ক্ষতিগ্রস্ত করা, রাজনৈতিক ফায়দা হাসিল করা বা ভুয়া গুজব ছড়িয়ে বিশৃঙ্খলা তৈরি করা। </a:t>
            </a:r>
          </a:p>
          <a:p>
            <a:r>
              <a:rPr lang="bn-BD" sz="3200" b="1" dirty="0">
                <a:latin typeface="Nikosh" pitchFamily="2" charset="0"/>
                <a:cs typeface="Nikosh" pitchFamily="2" charset="0"/>
              </a:rPr>
              <a:t>উদাহরণ: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রাজনৈতিক প্রতিপক্ষকে হেয় করতে কৃত্রিম বুদ্ধিমত্তা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(</a:t>
            </a:r>
            <a:r>
              <a:rPr lang="en-SG" sz="3200" dirty="0" smtClean="0">
                <a:latin typeface="Nikosh" pitchFamily="2" charset="0"/>
                <a:cs typeface="Nikosh" pitchFamily="2" charset="0"/>
              </a:rPr>
              <a:t>AI)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ব্যবহার করে কোনো নেতার ভুয়া বা ডিপফেক (</a:t>
            </a:r>
            <a:r>
              <a:rPr lang="en-SG" sz="3200" dirty="0" err="1">
                <a:latin typeface="Nikosh" pitchFamily="2" charset="0"/>
                <a:cs typeface="Nikosh" pitchFamily="2" charset="0"/>
              </a:rPr>
              <a:t>Deepfake</a:t>
            </a:r>
            <a:r>
              <a:rPr lang="en-SG" sz="3200" dirty="0">
                <a:latin typeface="Nikosh" pitchFamily="2" charset="0"/>
                <a:cs typeface="Nikosh" pitchFamily="2" charset="0"/>
              </a:rPr>
              <a:t>)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ভিডিও তৈরি করে তা ইন্টারনেটে ছড়িয়ে দেওয়া।</a:t>
            </a:r>
          </a:p>
          <a:p>
            <a:endParaRPr lang="en-SG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797752" y="6325576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9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35400" y="622300"/>
            <a:ext cx="2590800" cy="76944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একক</a:t>
            </a:r>
            <a:r>
              <a:rPr lang="en-US" sz="4400" dirty="0" smtClean="0"/>
              <a:t> </a:t>
            </a:r>
            <a:r>
              <a:rPr lang="en-US" sz="4400" dirty="0" err="1" smtClean="0"/>
              <a:t>কাজ</a:t>
            </a:r>
            <a:endParaRPr lang="en-SG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1155700" y="2641600"/>
            <a:ext cx="767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মিসইনফরমেশন</a:t>
            </a:r>
            <a:r>
              <a:rPr lang="en-US" sz="3200" dirty="0" smtClean="0"/>
              <a:t> ও </a:t>
            </a:r>
            <a:r>
              <a:rPr lang="en-US" sz="3200" dirty="0" err="1" smtClean="0"/>
              <a:t>ডিসইনফরমেশন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বলে</a:t>
            </a:r>
            <a:r>
              <a:rPr lang="en-US" sz="3200" dirty="0" smtClean="0"/>
              <a:t>?</a:t>
            </a:r>
            <a:endParaRPr lang="en-SG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797752" y="6057057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28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1FF9B24-5416-6211-A241-1643FAEF25AC}"/>
              </a:ext>
            </a:extLst>
          </p:cNvPr>
          <p:cNvSpPr/>
          <p:nvPr/>
        </p:nvSpPr>
        <p:spPr>
          <a:xfrm>
            <a:off x="9807878" y="6179820"/>
            <a:ext cx="2271579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4268" y="438411"/>
            <a:ext cx="4997885" cy="646331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/>
              <a:t>সাইবার সিকিউরিটি কী</a:t>
            </a:r>
            <a:r>
              <a:rPr lang="en-SG" sz="3600" b="1" dirty="0"/>
              <a:t>?</a:t>
            </a:r>
            <a:endParaRPr lang="en-SG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38411" y="1678488"/>
            <a:ext cx="8016658" cy="412420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3200" b="1" dirty="0"/>
              <a:t>সাইবার সিকিউরিটি (</a:t>
            </a:r>
            <a:r>
              <a:rPr lang="en-SG" sz="3200" b="1" dirty="0"/>
              <a:t>Cyber Security)</a:t>
            </a:r>
            <a:r>
              <a:rPr lang="en-SG" sz="3200" dirty="0"/>
              <a:t> </a:t>
            </a:r>
            <a:r>
              <a:rPr lang="bn-BD" sz="3200" dirty="0"/>
              <a:t>হলো কম্পিউটার</a:t>
            </a:r>
            <a:r>
              <a:rPr lang="en-SG" sz="3200" dirty="0"/>
              <a:t>, </a:t>
            </a:r>
            <a:r>
              <a:rPr lang="bn-BD" sz="3200" dirty="0"/>
              <a:t>মোবাইল</a:t>
            </a:r>
            <a:r>
              <a:rPr lang="en-SG" sz="3200" dirty="0"/>
              <a:t>, </a:t>
            </a:r>
            <a:r>
              <a:rPr lang="bn-BD" sz="3200" dirty="0"/>
              <a:t>নেটওয়ার্ক</a:t>
            </a:r>
            <a:r>
              <a:rPr lang="en-SG" sz="3200" dirty="0"/>
              <a:t>, </a:t>
            </a:r>
            <a:r>
              <a:rPr lang="bn-BD" sz="3200" dirty="0"/>
              <a:t>সফটওয়্যার ও ডিজিটাল তথ্যকে অননুমোদিত প্রবেশ</a:t>
            </a:r>
            <a:r>
              <a:rPr lang="en-SG" sz="3200" dirty="0"/>
              <a:t>, </a:t>
            </a:r>
            <a:r>
              <a:rPr lang="bn-BD" sz="3200" dirty="0"/>
              <a:t>চুরি</a:t>
            </a:r>
            <a:r>
              <a:rPr lang="en-SG" sz="3200" dirty="0"/>
              <a:t>, </a:t>
            </a:r>
            <a:r>
              <a:rPr lang="bn-BD" sz="3200" dirty="0"/>
              <a:t>ক্ষতি ও সাইবার আক্রমণ থেকে সুরক্ষিত রাখার ব্যবস্থা।</a:t>
            </a:r>
            <a:endParaRPr lang="en-SG" sz="3200" dirty="0"/>
          </a:p>
          <a:p>
            <a:pPr algn="just"/>
            <a:r>
              <a:rPr lang="bn-BD" sz="2800" b="1" dirty="0"/>
              <a:t>সাইবার সিকিউরিটির প্রধান লক্ষ্য:</a:t>
            </a:r>
            <a:endParaRPr lang="en-SG" sz="2800" dirty="0"/>
          </a:p>
          <a:p>
            <a:pPr algn="just"/>
            <a:r>
              <a:rPr lang="bn-BD" sz="2800" b="1" dirty="0"/>
              <a:t>তথ্যের গোপনীয়তা</a:t>
            </a:r>
            <a:r>
              <a:rPr lang="en-SG" sz="2800" b="1" dirty="0"/>
              <a:t>, </a:t>
            </a:r>
            <a:r>
              <a:rPr lang="bn-BD" sz="2800" b="1" dirty="0"/>
              <a:t>সঠিকতা ও প্রাপ্যতা নিশ্চিত করা।</a:t>
            </a:r>
            <a:endParaRPr lang="en-SG" sz="28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8114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0B3B5653-B754-5B3F-28F5-539EB112F535}"/>
              </a:ext>
            </a:extLst>
          </p:cNvPr>
          <p:cNvSpPr/>
          <p:nvPr/>
        </p:nvSpPr>
        <p:spPr>
          <a:xfrm>
            <a:off x="9875272" y="6112218"/>
            <a:ext cx="2204186" cy="426849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048" y="826894"/>
            <a:ext cx="7645052" cy="707886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/>
              <a:t>সাইবার সিকিউরিটি কেন গুরুত্বপূর্ণ</a:t>
            </a:r>
            <a:r>
              <a:rPr lang="en-SG" sz="4000" b="1" dirty="0"/>
              <a:t>?</a:t>
            </a:r>
            <a:endParaRPr lang="en-SG" sz="4000" dirty="0"/>
          </a:p>
        </p:txBody>
      </p:sp>
      <p:sp>
        <p:nvSpPr>
          <p:cNvPr id="21" name="TextBox 20"/>
          <p:cNvSpPr txBox="1"/>
          <p:nvPr/>
        </p:nvSpPr>
        <p:spPr>
          <a:xfrm>
            <a:off x="613776" y="1976231"/>
            <a:ext cx="9006213" cy="38164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/>
              <a:t>সাইবার সিকিউরিটি গুরুত্বপূর্ণ কারণ:</a:t>
            </a:r>
            <a:endParaRPr lang="en-SG" sz="2800" b="1" dirty="0"/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bn-BD" sz="2800" dirty="0"/>
              <a:t>ব্যক্তিগত তথ্য সুরক্ষিত রাখে।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bn-BD" sz="2800" dirty="0"/>
              <a:t>অনলাইন ব্যাংকিং ও আর্থিক লেনদেন নিরাপদ রাখতে সাহায্য করে।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bn-BD" sz="2800" dirty="0"/>
              <a:t>সামাজিক যোগাযোগমাধ্যমের অ্যাকাউন্ট রক্ষা করে।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bn-BD" sz="2800" dirty="0"/>
              <a:t>ব্যবসা ও প্রতিষ্ঠানের গুরুত্বপূর্ণ তথ্য সুরক্ষিত রাখে।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bn-BD" sz="2800" dirty="0"/>
              <a:t>সাইবার আক্রমণের ঝুঁকি কমায়।</a:t>
            </a:r>
            <a:endParaRPr lang="en-SG" sz="2800" dirty="0"/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bn-BD" sz="2800" dirty="0"/>
              <a:t>অনলাইন জগতে নিরাপদভাবে কাজ করতে সাহায্য করে।</a:t>
            </a:r>
            <a:endParaRPr lang="en-SG" sz="28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6227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02DE816-ACDD-BE95-7557-EC817CCAC1F9}"/>
              </a:ext>
            </a:extLst>
          </p:cNvPr>
          <p:cNvSpPr/>
          <p:nvPr/>
        </p:nvSpPr>
        <p:spPr>
          <a:xfrm>
            <a:off x="9933140" y="6187193"/>
            <a:ext cx="2146318" cy="451901"/>
          </a:xfrm>
          <a:prstGeom prst="rect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502982"/>
            <a:ext cx="8521700" cy="800219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algn="just"/>
            <a:r>
              <a:rPr lang="en-US" sz="2800" dirty="0" smtClean="0"/>
              <a:t>    </a:t>
            </a:r>
            <a:r>
              <a:rPr lang="bn-BD" sz="2800" dirty="0" smtClean="0"/>
              <a:t>কীভাবে </a:t>
            </a:r>
            <a:r>
              <a:rPr lang="bn-BD" sz="2800" dirty="0"/>
              <a:t>নিজেকে সাইবার অপরাধ থেকে রক্ষা করব</a:t>
            </a:r>
            <a:r>
              <a:rPr lang="en-SG" sz="2800" dirty="0"/>
              <a:t>?</a:t>
            </a:r>
          </a:p>
          <a:p>
            <a:endParaRPr lang="en-SG" dirty="0"/>
          </a:p>
        </p:txBody>
      </p:sp>
      <p:sp>
        <p:nvSpPr>
          <p:cNvPr id="9" name="TextBox 8"/>
          <p:cNvSpPr txBox="1"/>
          <p:nvPr/>
        </p:nvSpPr>
        <p:spPr>
          <a:xfrm>
            <a:off x="513566" y="1741118"/>
            <a:ext cx="8830849" cy="443198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400" b="1" dirty="0"/>
              <a:t>কিছু গুরুত্বপূর্ণ নিয়ম: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শক্তিশালী ও আলাদা পাসওয়ার্ড ব্যবহার করতে হবে।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সম্ভব হলে </a:t>
            </a:r>
            <a:r>
              <a:rPr lang="en-SG" sz="2400" b="1" dirty="0"/>
              <a:t>Two-Factor Authentication (2FA)</a:t>
            </a:r>
            <a:r>
              <a:rPr lang="en-SG" sz="2400" dirty="0"/>
              <a:t> </a:t>
            </a:r>
            <a:r>
              <a:rPr lang="bn-BD" sz="2400" dirty="0"/>
              <a:t>চালু রাখতে হবে।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অপরিচিত লিংকে ক্লিক করা যাবে না।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en-SG" sz="2400" dirty="0" err="1"/>
              <a:t>OTP</a:t>
            </a:r>
            <a:r>
              <a:rPr lang="en-SG" sz="2400" dirty="0"/>
              <a:t>, PIN </a:t>
            </a:r>
            <a:r>
              <a:rPr lang="bn-BD" sz="2400" dirty="0"/>
              <a:t>ও পাসওয়ার্ড কারও সঙ্গে শেয়ার করা যাবে না।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সফটওয়্যার ও অপারেটিং সিস্টেম নিয়মিত আপডেট করতে হবে।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গুরুত্বপূর্ণ ডেটার ব্যাকআপ রাখতে হবে।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অপরিচিত ব্যক্তির পাঠানো ফাইল ডাউনলোড করার আগে সতর্ক হতে হবে।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q"/>
            </a:pPr>
            <a:r>
              <a:rPr lang="bn-BD" sz="2400" dirty="0"/>
              <a:t>সামাজিক যোগাযোগমাধ্যমে অতিরিক্ত ব্যক্তিগত তথ্য প্রকাশ করা উচিত নয়।</a:t>
            </a:r>
            <a:endParaRPr lang="en-SG" sz="24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621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1090" y="303135"/>
            <a:ext cx="4089748" cy="707886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ডিপফেইক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?</a:t>
            </a:r>
            <a:endParaRPr lang="en-SG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1769" y="1318022"/>
            <a:ext cx="876821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>
                <a:latin typeface="Nikosh" pitchFamily="2" charset="0"/>
                <a:cs typeface="Nikosh" pitchFamily="2" charset="0"/>
              </a:rPr>
              <a:t>ডিপফেক 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bn-BD" sz="2800" b="1" dirty="0" smtClean="0">
                <a:latin typeface="Nikosh" pitchFamily="2" charset="0"/>
                <a:cs typeface="Nikosh" pitchFamily="2" charset="0"/>
              </a:rPr>
              <a:t>ডিপফেক </a:t>
            </a:r>
            <a:r>
              <a:rPr lang="bn-BD" sz="2800" b="1" dirty="0">
                <a:latin typeface="Nikosh" pitchFamily="2" charset="0"/>
                <a:cs typeface="Nikosh" pitchFamily="2" charset="0"/>
              </a:rPr>
              <a:t>(</a:t>
            </a:r>
            <a:r>
              <a:rPr lang="en-SG" sz="2800" b="1" dirty="0" err="1">
                <a:latin typeface="Nikosh" pitchFamily="2" charset="0"/>
                <a:cs typeface="Nikosh" pitchFamily="2" charset="0"/>
              </a:rPr>
              <a:t>Deepfake</a:t>
            </a:r>
            <a:r>
              <a:rPr lang="en-SG" sz="2800" b="1" dirty="0">
                <a:latin typeface="Nikosh" pitchFamily="2" charset="0"/>
                <a:cs typeface="Nikosh" pitchFamily="2" charset="0"/>
              </a:rPr>
              <a:t>)</a:t>
            </a:r>
            <a:r>
              <a:rPr lang="en-SG" sz="2800" dirty="0"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হলো কৃত্রিম বুদ্ধিমত্তা (</a:t>
            </a:r>
            <a:r>
              <a:rPr lang="en-SG" sz="2800" dirty="0">
                <a:latin typeface="Nikosh" pitchFamily="2" charset="0"/>
                <a:cs typeface="Nikosh" pitchFamily="2" charset="0"/>
              </a:rPr>
              <a:t>AI) 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এবং ডিপ লার্নিং প্রযুক্তি ব্যবহার করে তৈরি করা নকল ছবি, ভিডিও বা অডিও, যা দেখতে বা শুনতে একদম আসল মানুষের মতো মনে হয়। </a:t>
            </a:r>
          </a:p>
          <a:p>
            <a:pPr algn="just"/>
            <a:r>
              <a:rPr lang="bn-BD" sz="2800" b="1" dirty="0">
                <a:latin typeface="Nikosh" pitchFamily="2" charset="0"/>
                <a:cs typeface="Nikosh" pitchFamily="2" charset="0"/>
              </a:rPr>
              <a:t>ডিপফেক কীভাবে কাজ করে?</a:t>
            </a:r>
          </a:p>
          <a:p>
            <a:pPr algn="just"/>
            <a:r>
              <a:rPr lang="bn-BD" sz="2800" b="1" dirty="0">
                <a:latin typeface="Nikosh" pitchFamily="2" charset="0"/>
                <a:cs typeface="Nikosh" pitchFamily="2" charset="0"/>
              </a:rPr>
              <a:t>নামের উৎপত্তি: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 ডিপ লার্নিং (</a:t>
            </a:r>
            <a:r>
              <a:rPr lang="en-SG" sz="2800" dirty="0">
                <a:latin typeface="Nikosh" pitchFamily="2" charset="0"/>
                <a:cs typeface="Nikosh" pitchFamily="2" charset="0"/>
              </a:rPr>
              <a:t>Deep Learning) 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এবং ফেইক (</a:t>
            </a:r>
            <a:r>
              <a:rPr lang="en-SG" sz="2800" dirty="0">
                <a:latin typeface="Nikosh" pitchFamily="2" charset="0"/>
                <a:cs typeface="Nikosh" pitchFamily="2" charset="0"/>
              </a:rPr>
              <a:t>Fake) 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শব্দ দুটি মিলে 'ডিপফেক' নামটি এসেছে।</a:t>
            </a:r>
          </a:p>
          <a:p>
            <a:pPr algn="just"/>
            <a:r>
              <a:rPr lang="bn-BD" sz="2800" b="1" dirty="0">
                <a:latin typeface="Nikosh" pitchFamily="2" charset="0"/>
                <a:cs typeface="Nikosh" pitchFamily="2" charset="0"/>
              </a:rPr>
              <a:t>প্রযুক্তি: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 এতে বিভিন্ন অ্যালগরিদম ও নিউরাল নেটওয়ার্ক (যেমন জেনারেটিভ অ্যাডভার্সারিয়াল নেটওয়ার্ক বা </a:t>
            </a:r>
            <a:r>
              <a:rPr lang="en-SG" sz="2800" dirty="0" err="1">
                <a:latin typeface="Nikosh" pitchFamily="2" charset="0"/>
                <a:cs typeface="Nikosh" pitchFamily="2" charset="0"/>
              </a:rPr>
              <a:t>GAN</a:t>
            </a:r>
            <a:r>
              <a:rPr lang="en-SG" sz="2800" dirty="0">
                <a:latin typeface="Nikosh" pitchFamily="2" charset="0"/>
                <a:cs typeface="Nikosh" pitchFamily="2" charset="0"/>
              </a:rPr>
              <a:t>) 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ব্যবহার করা হয়। কোনো ব্যক্তির শত শত ছবি ও কণ্ঠের নমুনা কম্পিউটারে ইনপুট দিয়ে তাকে প্রশিক্ষণ দেওয়া হয়।</a:t>
            </a:r>
          </a:p>
          <a:p>
            <a:pPr algn="just"/>
            <a:r>
              <a:rPr lang="bn-BD" sz="2800" b="1" dirty="0">
                <a:latin typeface="Nikosh" pitchFamily="2" charset="0"/>
                <a:cs typeface="Nikosh" pitchFamily="2" charset="0"/>
              </a:rPr>
              <a:t>ফলাফল:</a:t>
            </a:r>
            <a:r>
              <a:rPr lang="bn-BD" sz="2800" dirty="0">
                <a:latin typeface="Nikosh" pitchFamily="2" charset="0"/>
                <a:cs typeface="Nikosh" pitchFamily="2" charset="0"/>
              </a:rPr>
              <a:t> এর মাধ্যমে একজন মানুষকে এমন কোনো কথা বলতে বা কাজ করতে দেখা যায় যা সে বাস্তবে কখনো করেনি বা বলেনি। </a:t>
            </a:r>
          </a:p>
          <a:p>
            <a:endParaRPr lang="en-SG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797752" y="6057057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8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AB7BDEF-0DBC-6EC9-D2D7-7214D90AF4B7}"/>
              </a:ext>
            </a:extLst>
          </p:cNvPr>
          <p:cNvSpPr/>
          <p:nvPr/>
        </p:nvSpPr>
        <p:spPr>
          <a:xfrm>
            <a:off x="9920614" y="6217920"/>
            <a:ext cx="2158844" cy="295422"/>
          </a:xfrm>
          <a:prstGeom prst="rect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4607" y="252146"/>
            <a:ext cx="7590773" cy="584775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 </a:t>
            </a:r>
            <a:r>
              <a:rPr lang="bn-BD" sz="3200" b="1" dirty="0" smtClean="0"/>
              <a:t>সাইবার </a:t>
            </a:r>
            <a:r>
              <a:rPr lang="bn-BD" sz="3200" b="1" dirty="0"/>
              <a:t>অপরাধ হলে কী করণীয়</a:t>
            </a:r>
            <a:r>
              <a:rPr lang="en-SG" sz="3200" b="1" dirty="0"/>
              <a:t>?</a:t>
            </a:r>
            <a:endParaRPr lang="en-SG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438411" y="1133356"/>
            <a:ext cx="9131474" cy="572464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400" dirty="0"/>
              <a:t>সাইবার অপরাধের শিকার হলে আতঙ্কিত না হয়ে দ্রুত ব্যবস্থা নিতে হবে।</a:t>
            </a:r>
            <a:endParaRPr lang="en-SG" sz="2400" dirty="0"/>
          </a:p>
          <a:p>
            <a:pPr algn="just"/>
            <a:r>
              <a:rPr lang="bn-BD" sz="2400" b="1" dirty="0" smtClean="0"/>
              <a:t>করণীয়</a:t>
            </a:r>
            <a:r>
              <a:rPr lang="bn-BD" sz="2000" b="1" dirty="0" smtClean="0"/>
              <a:t>:</a:t>
            </a:r>
            <a:endParaRPr lang="en-US" sz="2000" b="1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800" b="1" dirty="0" err="1" smtClean="0"/>
              <a:t>পিতা-মাত</a:t>
            </a:r>
            <a:r>
              <a:rPr lang="en-US" sz="2800" b="1" dirty="0" smtClean="0"/>
              <a:t>/দ</a:t>
            </a:r>
            <a:r>
              <a:rPr lang="en-SG" sz="2400" dirty="0" err="1" smtClean="0"/>
              <a:t>ক্ষ</a:t>
            </a:r>
            <a:r>
              <a:rPr lang="en-SG" sz="2400" dirty="0" smtClean="0"/>
              <a:t> </a:t>
            </a:r>
            <a:r>
              <a:rPr lang="en-SG" sz="2400" dirty="0" err="1" smtClean="0"/>
              <a:t>শিক্ষক</a:t>
            </a:r>
            <a:r>
              <a:rPr lang="en-SG" sz="2400" dirty="0" smtClean="0"/>
              <a:t>/</a:t>
            </a:r>
            <a:r>
              <a:rPr lang="en-SG" sz="2400" dirty="0" err="1" smtClean="0"/>
              <a:t>বিশ্বস্ত্য</a:t>
            </a:r>
            <a:r>
              <a:rPr lang="en-SG" sz="2400" dirty="0" smtClean="0"/>
              <a:t>  </a:t>
            </a:r>
            <a:r>
              <a:rPr lang="en-SG" sz="2400" dirty="0" err="1" smtClean="0"/>
              <a:t>প্রযিুক্তি</a:t>
            </a:r>
            <a:r>
              <a:rPr lang="en-SG" sz="2400" dirty="0" smtClean="0"/>
              <a:t> </a:t>
            </a:r>
            <a:r>
              <a:rPr lang="en-SG" sz="2400" dirty="0" err="1" smtClean="0"/>
              <a:t>বিষয়ে</a:t>
            </a:r>
            <a:r>
              <a:rPr lang="en-SG" sz="2400" dirty="0" smtClean="0"/>
              <a:t> </a:t>
            </a:r>
            <a:r>
              <a:rPr lang="en-SG" sz="2400" dirty="0" err="1" smtClean="0"/>
              <a:t>অভিজ্ঞ</a:t>
            </a:r>
            <a:r>
              <a:rPr lang="en-SG" sz="2400" dirty="0" smtClean="0"/>
              <a:t> </a:t>
            </a:r>
            <a:r>
              <a:rPr lang="en-SG" sz="2400" dirty="0" err="1" smtClean="0"/>
              <a:t>ব্যাক্তির</a:t>
            </a:r>
            <a:r>
              <a:rPr lang="en-SG" sz="2400" dirty="0" smtClean="0"/>
              <a:t> </a:t>
            </a:r>
            <a:r>
              <a:rPr lang="en-SG" sz="2400" dirty="0" err="1" smtClean="0"/>
              <a:t>নিকট</a:t>
            </a:r>
            <a:r>
              <a:rPr lang="en-SG" sz="2400" dirty="0" smtClean="0"/>
              <a:t> </a:t>
            </a:r>
            <a:r>
              <a:rPr lang="en-SG" sz="2400" dirty="0" err="1" smtClean="0"/>
              <a:t>শেয়ার</a:t>
            </a:r>
            <a:r>
              <a:rPr lang="en-SG" sz="2400" dirty="0" smtClean="0"/>
              <a:t> </a:t>
            </a:r>
            <a:r>
              <a:rPr lang="en-SG" sz="2400" dirty="0" err="1" smtClean="0"/>
              <a:t>করা</a:t>
            </a:r>
            <a:endParaRPr lang="en-SG" sz="24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 err="1" smtClean="0"/>
              <a:t>ন্যাশনাল</a:t>
            </a:r>
            <a:r>
              <a:rPr lang="en-US" sz="2400" dirty="0" smtClean="0"/>
              <a:t> </a:t>
            </a:r>
            <a:r>
              <a:rPr lang="en-US" sz="2400" dirty="0" err="1" smtClean="0"/>
              <a:t>হেল্প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সার্ভিস</a:t>
            </a:r>
            <a:r>
              <a:rPr lang="en-US" sz="2400" dirty="0" smtClean="0"/>
              <a:t> -৯৯৯ এ </a:t>
            </a:r>
            <a:r>
              <a:rPr lang="en-US" sz="2400" dirty="0" err="1" smtClean="0"/>
              <a:t>কল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অভিযোগ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করা</a:t>
            </a:r>
            <a:endParaRPr lang="en-US" sz="24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 err="1" smtClean="0"/>
              <a:t>পাসওর্য়াড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পরিবর্তন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করা</a:t>
            </a:r>
            <a:endParaRPr lang="en-US" sz="24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 err="1" smtClean="0"/>
              <a:t>মেসেজ</a:t>
            </a:r>
            <a:r>
              <a:rPr lang="en-US" sz="2400" dirty="0" smtClean="0"/>
              <a:t>, ই-</a:t>
            </a:r>
            <a:r>
              <a:rPr lang="en-US" sz="2400" dirty="0" err="1" smtClean="0"/>
              <a:t>মেইল</a:t>
            </a:r>
            <a:r>
              <a:rPr lang="en-US" sz="2400" dirty="0" smtClean="0"/>
              <a:t> , </a:t>
            </a:r>
            <a:r>
              <a:rPr lang="en-US" sz="2400" dirty="0" err="1" smtClean="0"/>
              <a:t>লিংক</a:t>
            </a:r>
            <a:r>
              <a:rPr lang="en-US" sz="2400" dirty="0" smtClean="0"/>
              <a:t>, </a:t>
            </a:r>
            <a:r>
              <a:rPr lang="en-US" sz="2400" dirty="0" err="1" smtClean="0"/>
              <a:t>ছবিসহ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যাবতীয়</a:t>
            </a:r>
            <a:r>
              <a:rPr lang="en-US" sz="2400" dirty="0" smtClean="0"/>
              <a:t>  </a:t>
            </a:r>
            <a:r>
              <a:rPr lang="en-US" sz="2400" dirty="0" err="1" smtClean="0"/>
              <a:t>তথ্য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সংরক্ষণ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করা</a:t>
            </a:r>
            <a:endParaRPr lang="en-US" sz="24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 err="1" smtClean="0"/>
              <a:t>থানায়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সাধারণ</a:t>
            </a:r>
            <a:r>
              <a:rPr lang="en-US" sz="2400" dirty="0" smtClean="0"/>
              <a:t> </a:t>
            </a:r>
            <a:r>
              <a:rPr lang="en-US" sz="2400" dirty="0" err="1" smtClean="0"/>
              <a:t>ডায়েরী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করা</a:t>
            </a:r>
            <a:endParaRPr lang="en-US" sz="2400" dirty="0" smtClean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অপরাধীর সঙ্গে অপ্রয়োজনীয় যোগাযোগ না করাই ভালো।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সংশ্লিষ্ট প্ল্যাটফর্মে রিপোর্ট করতে হবে।</a:t>
            </a:r>
            <a:endParaRPr lang="en-SG" sz="2400" dirty="0"/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bn-BD" sz="2400" dirty="0"/>
              <a:t>গুরুতর ঘটনা হলে আইনশৃঙ্খলা রক্ষাকারী সংস্থা বা সংশ্লিষ্ট সাইবার অপরাধ কর্তৃপক্ষের কাছে অভিযোগ করতে হবে।</a:t>
            </a:r>
            <a:endParaRPr lang="en-SG" sz="2400" dirty="0"/>
          </a:p>
          <a:p>
            <a:pPr algn="just"/>
            <a:endParaRPr lang="en-US" dirty="0" smtClean="0"/>
          </a:p>
          <a:p>
            <a:pPr marL="342900" indent="-342900" algn="just">
              <a:buFont typeface="Wingdings" pitchFamily="2" charset="2"/>
              <a:buChar char="Ø"/>
            </a:pPr>
            <a:endParaRPr lang="en-US" dirty="0" smtClean="0"/>
          </a:p>
          <a:p>
            <a:pPr marL="342900" indent="-342900" algn="just">
              <a:buFont typeface="Wingdings" pitchFamily="2" charset="2"/>
              <a:buChar char="Ø"/>
            </a:pPr>
            <a:endParaRPr lang="en-SG" dirty="0" smtClean="0"/>
          </a:p>
          <a:p>
            <a:pPr marL="342900" indent="-342900" algn="just">
              <a:buFont typeface="Wingdings" pitchFamily="2" charset="2"/>
              <a:buChar char="Ø"/>
            </a:pPr>
            <a:endParaRPr lang="en-SG" sz="2000" dirty="0"/>
          </a:p>
        </p:txBody>
      </p:sp>
    </p:spTree>
    <p:extLst>
      <p:ext uri="{BB962C8B-B14F-4D97-AF65-F5344CB8AC3E}">
        <p14:creationId xmlns:p14="http://schemas.microsoft.com/office/powerpoint/2010/main" val="34562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B55B59E-F260-0E4E-EDE3-3A7757B590AE}"/>
              </a:ext>
            </a:extLst>
          </p:cNvPr>
          <p:cNvSpPr/>
          <p:nvPr/>
        </p:nvSpPr>
        <p:spPr>
          <a:xfrm>
            <a:off x="9895562" y="6318334"/>
            <a:ext cx="2183896" cy="288415"/>
          </a:xfrm>
          <a:prstGeom prst="rect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5649" y="826718"/>
            <a:ext cx="7002050" cy="523220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/>
              <a:t>শিক্ষার্থীদের জন্য বিশেষ সতর্কতা</a:t>
            </a:r>
            <a:endParaRPr lang="en-SG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26093" y="1728592"/>
            <a:ext cx="8780745" cy="332398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শিক্ষার্থীরা সামাজিক যোগাযোগমাধ্যম ও অনলাইন শিক্ষার ক্ষেত্রে কিছু বিষয় মনে রাখতে </a:t>
            </a:r>
            <a:r>
              <a:rPr lang="en-US" sz="2400" b="1" dirty="0" err="1" smtClean="0"/>
              <a:t>হবে</a:t>
            </a:r>
            <a:r>
              <a:rPr lang="bn-BD" sz="2400" b="1" dirty="0" smtClean="0"/>
              <a:t>:</a:t>
            </a:r>
            <a:endParaRPr lang="en-SG" sz="2400" b="1" dirty="0" smtClean="0"/>
          </a:p>
          <a:p>
            <a:pPr marL="342900" lvl="0" indent="-342900">
              <a:buFont typeface="Wingdings" pitchFamily="2" charset="2"/>
              <a:buChar char="§"/>
            </a:pPr>
            <a:r>
              <a:rPr lang="bn-BD" sz="2400" dirty="0" smtClean="0"/>
              <a:t>অপরিচিত </a:t>
            </a:r>
            <a:r>
              <a:rPr lang="bn-BD" sz="2400" dirty="0"/>
              <a:t>ব্যক্তিকে ব্যক্তিগত তথ্য দেওয়া যাবে না।</a:t>
            </a:r>
            <a:endParaRPr lang="en-SG" sz="2400" dirty="0"/>
          </a:p>
          <a:p>
            <a:pPr marL="342900" lvl="0" indent="-342900">
              <a:buFont typeface="Wingdings" pitchFamily="2" charset="2"/>
              <a:buChar char="§"/>
            </a:pPr>
            <a:r>
              <a:rPr lang="bn-BD" sz="2400" dirty="0"/>
              <a:t>নিজের ছবি বা ব্যক্তিগত তথ্য প্রকাশের ক্ষেত্রে সতর্ক থাকতে হবে।</a:t>
            </a:r>
            <a:endParaRPr lang="en-SG" sz="2400" dirty="0"/>
          </a:p>
          <a:p>
            <a:pPr marL="342900" lvl="0" indent="-342900">
              <a:buFont typeface="Wingdings" pitchFamily="2" charset="2"/>
              <a:buChar char="§"/>
            </a:pPr>
            <a:r>
              <a:rPr lang="bn-BD" sz="2400" dirty="0"/>
              <a:t>অনলাইন গেম বা সোশ্যাল মিডিয়ার ভুয়া লিংক এড়িয়ে চলতে হবে।</a:t>
            </a:r>
            <a:endParaRPr lang="en-SG" sz="2400" dirty="0"/>
          </a:p>
          <a:p>
            <a:pPr marL="342900" lvl="0" indent="-342900">
              <a:buFont typeface="Wingdings" pitchFamily="2" charset="2"/>
              <a:buChar char="§"/>
            </a:pPr>
            <a:r>
              <a:rPr lang="bn-BD" sz="2400" dirty="0"/>
              <a:t>অনলাইনে কেউ হুমকি বা হয়রানি করলে বিশ্বাসযোগ্য অভিভাবক/শিক্ষককে জানাতে হবে।</a:t>
            </a:r>
            <a:endParaRPr lang="en-SG" sz="2400" dirty="0"/>
          </a:p>
          <a:p>
            <a:pPr marL="342900" lvl="0" indent="-342900">
              <a:buFont typeface="Wingdings" pitchFamily="2" charset="2"/>
              <a:buChar char="§"/>
            </a:pPr>
            <a:r>
              <a:rPr lang="bn-BD" sz="2400" dirty="0"/>
              <a:t>অন্যের অ্যাকাউন্টে অনুমতি ছাড়া প্রবেশের চেষ্টা করা যাবে না।</a:t>
            </a:r>
            <a:endParaRPr lang="en-SG" sz="24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4859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5300" y="825500"/>
            <a:ext cx="3454400" cy="76944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দলীয়</a:t>
            </a:r>
            <a:r>
              <a:rPr lang="en-US" sz="4400" dirty="0" smtClean="0"/>
              <a:t> </a:t>
            </a:r>
            <a:r>
              <a:rPr lang="en-US" sz="4400" dirty="0" err="1" smtClean="0"/>
              <a:t>কাজ</a:t>
            </a:r>
            <a:endParaRPr lang="en-SG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1174750" y="2903041"/>
            <a:ext cx="7804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dirty="0" err="1" smtClean="0"/>
              <a:t>ডিপফেইক</a:t>
            </a:r>
            <a:r>
              <a:rPr lang="en-US" sz="3200" dirty="0" smtClean="0"/>
              <a:t> </a:t>
            </a:r>
            <a:r>
              <a:rPr lang="en-US" sz="3200" dirty="0" err="1" smtClean="0"/>
              <a:t>কি</a:t>
            </a:r>
            <a:r>
              <a:rPr lang="en-US" sz="3200" dirty="0" smtClean="0"/>
              <a:t>? </a:t>
            </a:r>
            <a:r>
              <a:rPr lang="en-US" sz="3200" dirty="0" err="1" smtClean="0"/>
              <a:t>ব্যাখ্যা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কর</a:t>
            </a:r>
            <a:r>
              <a:rPr lang="en-US" sz="3200" dirty="0" smtClean="0"/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3200" dirty="0" err="1" smtClean="0"/>
              <a:t>কিভাবে</a:t>
            </a:r>
            <a:r>
              <a:rPr lang="en-US" sz="3200" dirty="0" smtClean="0"/>
              <a:t> </a:t>
            </a:r>
            <a:r>
              <a:rPr lang="en-US" sz="3200" dirty="0" err="1" smtClean="0"/>
              <a:t>আমরা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নিজেকে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নিরাপদ</a:t>
            </a:r>
            <a:r>
              <a:rPr lang="en-US" sz="3200" dirty="0" smtClean="0"/>
              <a:t> </a:t>
            </a:r>
            <a:r>
              <a:rPr lang="en-US" sz="3200" dirty="0" err="1" smtClean="0"/>
              <a:t>রাখতে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পারি</a:t>
            </a:r>
            <a:r>
              <a:rPr lang="en-US" sz="3200" dirty="0" smtClean="0"/>
              <a:t>? </a:t>
            </a:r>
            <a:endParaRPr lang="en-SG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6C0E8DE-6D84-3253-8CA6-230D2203586B}"/>
              </a:ext>
            </a:extLst>
          </p:cNvPr>
          <p:cNvSpPr/>
          <p:nvPr/>
        </p:nvSpPr>
        <p:spPr>
          <a:xfrm>
            <a:off x="9797752" y="6044357"/>
            <a:ext cx="2281706" cy="295422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মোঃ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আবু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বকর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সিদ্দিক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86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79C1F68-04B8-802C-DB52-8F3E618F14C7}"/>
              </a:ext>
            </a:extLst>
          </p:cNvPr>
          <p:cNvSpPr/>
          <p:nvPr/>
        </p:nvSpPr>
        <p:spPr>
          <a:xfrm>
            <a:off x="9856766" y="6327531"/>
            <a:ext cx="2133792" cy="295422"/>
          </a:xfrm>
          <a:prstGeom prst="rect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15441" y="826717"/>
            <a:ext cx="6087649" cy="584775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/>
              <a:t>সাইবার নিরাপত্তার সহজ সূত্র</a:t>
            </a:r>
            <a:endParaRPr lang="en-SG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526094" y="2029216"/>
            <a:ext cx="8091814" cy="295465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/>
              <a:t>“</a:t>
            </a:r>
            <a:r>
              <a:rPr lang="bn-BD" sz="2800" b="1" dirty="0"/>
              <a:t>সচেতন থাকুন</a:t>
            </a:r>
            <a:r>
              <a:rPr lang="en-SG" sz="2800" b="1" dirty="0"/>
              <a:t>, </a:t>
            </a:r>
            <a:r>
              <a:rPr lang="bn-BD" sz="2800" b="1" dirty="0"/>
              <a:t>নিরাপদ থাকুন</a:t>
            </a:r>
            <a:r>
              <a:rPr lang="en-SG" sz="2800" b="1" dirty="0"/>
              <a:t>”</a:t>
            </a:r>
            <a:endParaRPr lang="en-SG" sz="2800" dirty="0"/>
          </a:p>
          <a:p>
            <a:endParaRPr lang="en-SG" sz="2000" b="1" dirty="0" smtClean="0"/>
          </a:p>
          <a:p>
            <a:r>
              <a:rPr lang="en-SG" sz="2400" b="1" dirty="0" smtClean="0"/>
              <a:t>Think </a:t>
            </a:r>
            <a:r>
              <a:rPr lang="en-SG" sz="2400" b="1" dirty="0"/>
              <a:t>→ Check → </a:t>
            </a:r>
            <a:r>
              <a:rPr lang="en-SG" sz="2400" b="1" dirty="0" smtClean="0"/>
              <a:t>Protect</a:t>
            </a:r>
          </a:p>
          <a:p>
            <a:endParaRPr lang="en-SG" sz="2400" dirty="0"/>
          </a:p>
          <a:p>
            <a:pPr lvl="0"/>
            <a:r>
              <a:rPr lang="en-SG" sz="2400" b="1" dirty="0"/>
              <a:t>Think:</a:t>
            </a:r>
            <a:r>
              <a:rPr lang="en-SG" sz="2400" dirty="0"/>
              <a:t> </a:t>
            </a:r>
            <a:r>
              <a:rPr lang="bn-BD" sz="2400" dirty="0"/>
              <a:t>কোনো লিংক বা মেসেজ পাওয়ার পর চিন্তা করুন।</a:t>
            </a:r>
            <a:endParaRPr lang="en-SG" sz="2400" dirty="0"/>
          </a:p>
          <a:p>
            <a:pPr lvl="0"/>
            <a:r>
              <a:rPr lang="en-SG" sz="2400" b="1" dirty="0"/>
              <a:t>Check:</a:t>
            </a:r>
            <a:r>
              <a:rPr lang="en-SG" sz="2400" dirty="0"/>
              <a:t> </a:t>
            </a:r>
            <a:r>
              <a:rPr lang="bn-BD" sz="2400" dirty="0"/>
              <a:t>প্রেরক ও তথ্যের সত্যতা যাচাই করুন।</a:t>
            </a:r>
            <a:endParaRPr lang="en-SG" sz="2400" dirty="0"/>
          </a:p>
          <a:p>
            <a:pPr lvl="0"/>
            <a:r>
              <a:rPr lang="en-SG" sz="2400" b="1" dirty="0"/>
              <a:t>Protect:</a:t>
            </a:r>
            <a:r>
              <a:rPr lang="en-SG" sz="2400" dirty="0"/>
              <a:t> </a:t>
            </a:r>
            <a:r>
              <a:rPr lang="bn-BD" sz="2400" dirty="0"/>
              <a:t>পাসওয়ার্ড</a:t>
            </a:r>
            <a:r>
              <a:rPr lang="en-SG" sz="2400" dirty="0"/>
              <a:t>, 2FA </a:t>
            </a:r>
            <a:r>
              <a:rPr lang="bn-BD" sz="2400" dirty="0"/>
              <a:t>ও নিরাপত্তা ব্যবস্থা ব্যবহার করুন।</a:t>
            </a:r>
            <a:endParaRPr lang="en-SG" sz="24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0626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9B6146A-2A42-AA3B-6F5F-E07ABA02C620}"/>
              </a:ext>
            </a:extLst>
          </p:cNvPr>
          <p:cNvSpPr/>
          <p:nvPr/>
        </p:nvSpPr>
        <p:spPr>
          <a:xfrm>
            <a:off x="9872182" y="6200140"/>
            <a:ext cx="2207276" cy="295422"/>
          </a:xfrm>
          <a:prstGeom prst="rect">
            <a:avLst/>
          </a:prstGeom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53435" y="663879"/>
            <a:ext cx="4910203" cy="523220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/>
              <a:t>সাইবার অপরাধের প্রভাব</a:t>
            </a:r>
            <a:endParaRPr lang="en-SG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88515" y="1929008"/>
            <a:ext cx="81794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400" b="1" dirty="0"/>
              <a:t>সাইবার অপরাধের কারণে হতে পারে:</a:t>
            </a:r>
            <a:endParaRPr lang="en-SG" sz="2400" b="1" dirty="0"/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bn-BD" sz="2400" dirty="0"/>
              <a:t>আর্থিক ক্ষতি</a:t>
            </a:r>
            <a:endParaRPr lang="en-SG" sz="2400" dirty="0"/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bn-BD" sz="2400" dirty="0"/>
              <a:t>ব্যক্তিগত তথ্য ফাঁস</a:t>
            </a:r>
            <a:endParaRPr lang="en-SG" sz="2400" dirty="0"/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bn-BD" sz="2400" dirty="0"/>
              <a:t>মানসিক চাপ ও হয়রানি</a:t>
            </a:r>
            <a:endParaRPr lang="en-SG" sz="2400" dirty="0"/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bn-BD" sz="2400" dirty="0"/>
              <a:t>প্রতিষ্ঠানের গুরুত্বপূর্ণ তথ্য হারানো</a:t>
            </a:r>
            <a:endParaRPr lang="en-SG" sz="2400" dirty="0"/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bn-BD" sz="2400" dirty="0"/>
              <a:t>সুনাম ক্ষতিগ্রস্ত হওয়া</a:t>
            </a:r>
            <a:endParaRPr lang="en-SG" sz="2400" dirty="0"/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bn-BD" sz="2400" dirty="0"/>
              <a:t>ব্যবসায়িক কার্যক্রম ব্যাহত হওয়া</a:t>
            </a:r>
            <a:endParaRPr lang="en-SG" sz="2400" dirty="0"/>
          </a:p>
          <a:p>
            <a:pPr algn="just"/>
            <a:r>
              <a:rPr lang="bn-BD" sz="2400" dirty="0"/>
              <a:t>তাই ব্যক্তি থেকে শুরু করে প্রতিষ্ঠান</a:t>
            </a:r>
            <a:r>
              <a:rPr lang="en-SG" sz="2400" dirty="0"/>
              <a:t>—</a:t>
            </a:r>
            <a:r>
              <a:rPr lang="bn-BD" sz="2400" dirty="0"/>
              <a:t>সবারই সাইবার নিরাপত্তার বিষয়ে সচেতন হওয়া প্রয়োজন।</a:t>
            </a:r>
            <a:endParaRPr lang="en-SG" sz="24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2835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2E321AC-0010-F282-552D-158301576878}"/>
              </a:ext>
            </a:extLst>
          </p:cNvPr>
          <p:cNvSpPr/>
          <p:nvPr/>
        </p:nvSpPr>
        <p:spPr>
          <a:xfrm>
            <a:off x="9695145" y="6256605"/>
            <a:ext cx="2271579" cy="400929"/>
          </a:xfrm>
          <a:prstGeom prst="rect">
            <a:avLst/>
          </a:prstGeom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</a:rPr>
              <a:t>মোঃ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আবু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বকর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5973" y="390221"/>
            <a:ext cx="4634630" cy="646331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/>
              <a:t>আমাদের করণীয়</a:t>
            </a:r>
            <a:endParaRPr lang="en-SG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31210" y="1447104"/>
            <a:ext cx="9144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b="1" dirty="0"/>
              <a:t>একটি নিরাপদ ডিজিটাল পরিবেশ তৈরির জন্য আমাদের:</a:t>
            </a:r>
            <a:endParaRPr lang="en-SG" sz="3200" b="1" dirty="0"/>
          </a:p>
          <a:p>
            <a:pPr algn="just"/>
            <a:r>
              <a:rPr lang="bn-BD" sz="2800" b="1" dirty="0"/>
              <a:t>সচেতন হতে হবে </a:t>
            </a:r>
            <a:r>
              <a:rPr lang="en-SG" sz="2800" b="1" dirty="0"/>
              <a:t>→ </a:t>
            </a:r>
            <a:r>
              <a:rPr lang="bn-BD" sz="2800" b="1" dirty="0"/>
              <a:t>সতর্ক থাকতে হবে </a:t>
            </a:r>
            <a:r>
              <a:rPr lang="en-SG" sz="2800" b="1" dirty="0"/>
              <a:t>→ </a:t>
            </a:r>
            <a:r>
              <a:rPr lang="bn-BD" sz="2800" b="1" dirty="0"/>
              <a:t>নিরাপত্তা ব্যবস্থা গ্রহণ করতে হবে </a:t>
            </a:r>
            <a:r>
              <a:rPr lang="en-SG" sz="2800" b="1" dirty="0"/>
              <a:t>→ </a:t>
            </a:r>
            <a:r>
              <a:rPr lang="bn-BD" sz="2800" b="1" dirty="0"/>
              <a:t>অপরাধ হলে দ্রুত রিপোর্ট করতে হবে।</a:t>
            </a:r>
            <a:endParaRPr lang="en-SG" sz="2800" dirty="0"/>
          </a:p>
          <a:p>
            <a:pPr algn="just"/>
            <a:r>
              <a:rPr lang="bn-BD" sz="2800" dirty="0"/>
              <a:t>সাইবার নিরাপত্তা শুধু প্রযুক্তিবিদদের দায়িত্ব নয়</a:t>
            </a:r>
            <a:r>
              <a:rPr lang="en-SG" sz="2800" dirty="0"/>
              <a:t>; </a:t>
            </a:r>
            <a:r>
              <a:rPr lang="bn-BD" sz="2800" b="1" dirty="0"/>
              <a:t>প্রত্যেক ইন্টারনেট ব্যবহারকারীর দায়িত্ব।</a:t>
            </a:r>
            <a:endParaRPr lang="en-SG" sz="2800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9480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4088" y="2357851"/>
            <a:ext cx="866801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/>
              <a:t>প্রযুক্তি আমাদের জীবনকে সহজ করেছে</a:t>
            </a:r>
            <a:r>
              <a:rPr lang="en-SG" sz="2800" dirty="0"/>
              <a:t>, </a:t>
            </a:r>
            <a:r>
              <a:rPr lang="bn-BD" sz="2800" dirty="0"/>
              <a:t>কিন্তু এর সঙ্গে নতুন ধরনের ঝুঁকিও তৈরি হয়েছে।</a:t>
            </a:r>
            <a:endParaRPr lang="en-SG" sz="2800" dirty="0"/>
          </a:p>
          <a:p>
            <a:pPr algn="just"/>
            <a:r>
              <a:rPr lang="bn-BD" sz="2800" dirty="0"/>
              <a:t>সাইবার অপরাধ প্রতিরোধের সবচেয়ে গুরুত্বপূর্ণ হাতিয়ার হলো </a:t>
            </a:r>
            <a:r>
              <a:rPr lang="bn-BD" sz="2800" b="1" dirty="0"/>
              <a:t>সচেতনতা ও সতর্কতা</a:t>
            </a:r>
            <a:r>
              <a:rPr lang="hi-IN" sz="2800" dirty="0"/>
              <a:t>।</a:t>
            </a:r>
            <a:endParaRPr lang="en-SG" sz="2800" dirty="0"/>
          </a:p>
          <a:p>
            <a:pPr algn="just"/>
            <a:r>
              <a:rPr lang="bn-BD" sz="2800" b="1" dirty="0"/>
              <a:t>মনে রাখুন:</a:t>
            </a:r>
            <a:endParaRPr lang="en-SG" sz="2800" dirty="0"/>
          </a:p>
          <a:p>
            <a:pPr algn="just"/>
            <a:r>
              <a:rPr lang="en-SG" sz="2800" b="1" dirty="0"/>
              <a:t>“</a:t>
            </a:r>
            <a:r>
              <a:rPr lang="bn-BD" sz="2800" b="1" dirty="0"/>
              <a:t>ক্লিক করার আগে ভাবুন</a:t>
            </a:r>
            <a:r>
              <a:rPr lang="en-SG" sz="2800" b="1" dirty="0"/>
              <a:t>, </a:t>
            </a:r>
            <a:r>
              <a:rPr lang="bn-BD" sz="2800" b="1" dirty="0"/>
              <a:t>তথ্য দেওয়ার আগে যাচাই করুন এবং অনলাইনে সবসময় নিরাপদ থাকুন।</a:t>
            </a:r>
            <a:r>
              <a:rPr lang="en-SG" b="1" dirty="0"/>
              <a:t>”</a:t>
            </a:r>
            <a:endParaRPr lang="en-SG" dirty="0"/>
          </a:p>
          <a:p>
            <a:endParaRPr lang="en-SG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633906" y="6119832"/>
            <a:ext cx="2334209" cy="400833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5700" y="609600"/>
            <a:ext cx="4406900" cy="76944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আমাদের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যা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জানা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উচিত</a:t>
            </a:r>
            <a:endParaRPr lang="en-SG" sz="4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9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3019" y="1916482"/>
            <a:ext cx="5887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1" dirty="0" err="1" smtClean="0"/>
              <a:t>ধন্যবাদ</a:t>
            </a:r>
            <a:endParaRPr lang="en-SG" b="1" i="1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60E914E-CF88-420D-ED0A-15BBD77F1FF6}"/>
              </a:ext>
            </a:extLst>
          </p:cNvPr>
          <p:cNvSpPr/>
          <p:nvPr/>
        </p:nvSpPr>
        <p:spPr>
          <a:xfrm>
            <a:off x="9532307" y="6163675"/>
            <a:ext cx="2334209" cy="40083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আবু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বকর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সিদ্দিক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2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491</TotalTime>
  <Words>1383</Words>
  <Application>Microsoft Office PowerPoint</Application>
  <PresentationFormat>Custom</PresentationFormat>
  <Paragraphs>190</Paragraphs>
  <Slides>27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Facet</vt:lpstr>
      <vt:lpstr>PowerPoint Presentation</vt:lpstr>
      <vt:lpstr>PowerPoint Presentation</vt:lpstr>
      <vt:lpstr>পাঠ পরিচিতি</vt:lpstr>
      <vt:lpstr>নিচের ছবিগুলো লক্ষ্য করি সবাই</vt:lpstr>
      <vt:lpstr>তাহলে আজকের পাঠ শিরনাম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Sankar Bairagi</dc:creator>
  <cp:lastModifiedBy>HP</cp:lastModifiedBy>
  <cp:revision>70</cp:revision>
  <dcterms:created xsi:type="dcterms:W3CDTF">2025-07-19T07:39:12Z</dcterms:created>
  <dcterms:modified xsi:type="dcterms:W3CDTF">2026-09-18T00:59:45Z</dcterms:modified>
</cp:coreProperties>
</file>