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1"/>
  </p:sldMasterIdLst>
  <p:notesMasterIdLst>
    <p:notesMasterId r:id="rId30"/>
  </p:notesMasterIdLst>
  <p:sldIdLst>
    <p:sldId id="269" r:id="rId2"/>
    <p:sldId id="270" r:id="rId3"/>
    <p:sldId id="271" r:id="rId4"/>
    <p:sldId id="326" r:id="rId5"/>
    <p:sldId id="291" r:id="rId6"/>
    <p:sldId id="303" r:id="rId7"/>
    <p:sldId id="305" r:id="rId8"/>
    <p:sldId id="304" r:id="rId9"/>
    <p:sldId id="272" r:id="rId10"/>
    <p:sldId id="275" r:id="rId11"/>
    <p:sldId id="309" r:id="rId12"/>
    <p:sldId id="316" r:id="rId13"/>
    <p:sldId id="317" r:id="rId14"/>
    <p:sldId id="318" r:id="rId15"/>
    <p:sldId id="319" r:id="rId16"/>
    <p:sldId id="320" r:id="rId17"/>
    <p:sldId id="322" r:id="rId18"/>
    <p:sldId id="290" r:id="rId19"/>
    <p:sldId id="323" r:id="rId20"/>
    <p:sldId id="325" r:id="rId21"/>
    <p:sldId id="324" r:id="rId22"/>
    <p:sldId id="328" r:id="rId23"/>
    <p:sldId id="327" r:id="rId24"/>
    <p:sldId id="300" r:id="rId25"/>
    <p:sldId id="311" r:id="rId26"/>
    <p:sldId id="312" r:id="rId27"/>
    <p:sldId id="315" r:id="rId28"/>
    <p:sldId id="329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82" autoAdjust="0"/>
    <p:restoredTop sz="86819" autoAdjust="0"/>
  </p:normalViewPr>
  <p:slideViewPr>
    <p:cSldViewPr>
      <p:cViewPr varScale="1">
        <p:scale>
          <a:sx n="63" d="100"/>
          <a:sy n="63" d="100"/>
        </p:scale>
        <p:origin x="1584" y="66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Relationship Id="rId4" Type="http://schemas.microsoft.com/office/2007/relationships/hdphoto" Target="../media/hdphoto2.wdp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microsoft.com/office/2007/relationships/hdphoto" Target="../media/hdphoto2.wdp"/><Relationship Id="rId1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A046201-5C4D-445E-BF0B-5C6D2B0A1945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19050">
          <a:solidFill>
            <a:schemeClr val="tx1"/>
          </a:solidFill>
        </a:ln>
      </dgm:spPr>
      <dgm:t>
        <a:bodyPr/>
        <a:lstStyle/>
        <a:p>
          <a:endParaRPr lang="en-US" sz="3400" b="0" dirty="0">
            <a:latin typeface="NikoshBAN" pitchFamily="2" charset="0"/>
            <a:cs typeface="NikoshBAN" pitchFamily="2" charset="0"/>
          </a:endParaRPr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bn-BD" sz="36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বাংলাদেশের জনসংখ্যানীতির উদ্দেশ্যসমূহ  ব্যাখ্যা করতে পারবে</a:t>
          </a:r>
          <a:r>
            <a:rPr lang="en-US" sz="36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;</a:t>
          </a:r>
          <a:endParaRPr lang="en-US" sz="36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D1776C8F-2B10-4075-8DF7-7F65AB725ED5}">
      <dgm:prSet phldrT="[Text]" custT="1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19050">
          <a:solidFill>
            <a:schemeClr val="tx1"/>
          </a:solidFill>
        </a:ln>
      </dgm:spPr>
      <dgm:t>
        <a:bodyPr/>
        <a:lstStyle/>
        <a:p>
          <a:endParaRPr lang="en-US" sz="3400" b="0" dirty="0">
            <a:latin typeface="NikoshBAN" pitchFamily="2" charset="0"/>
            <a:cs typeface="NikoshBAN" pitchFamily="2" charset="0"/>
          </a:endParaRPr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6BE4E373-0656-4EDC-821E-BE09C952B1F6}">
      <dgm:prSet phldrT="[Text]" custT="1"/>
      <dgm:spPr/>
      <dgm:t>
        <a:bodyPr/>
        <a:lstStyle/>
        <a:p>
          <a:pPr algn="just"/>
          <a:r>
            <a:rPr lang="bn-BD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জনসংখ্যা নিয়ন্ত্রণে সরকারের উদ্যোগ বর্ণনা করতে পারবে।</a:t>
          </a:r>
          <a:endParaRPr lang="en-US" sz="3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74EE5CD8-078F-4590-BF9C-A341A294A016}">
      <dgm:prSet phldrT="[Text]" custT="1"/>
      <dgm:spPr>
        <a:blipFill rotWithShape="0">
          <a:blip xmlns:r="http://schemas.openxmlformats.org/officeDocument/2006/relationships"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19050">
          <a:solidFill>
            <a:schemeClr val="tx1"/>
          </a:solidFill>
        </a:ln>
      </dgm:spPr>
      <dgm:t>
        <a:bodyPr/>
        <a:lstStyle/>
        <a:p>
          <a:endParaRPr lang="en-US" sz="3400" b="0" dirty="0">
            <a:latin typeface="NikoshBAN" pitchFamily="2" charset="0"/>
            <a:cs typeface="NikoshBAN" pitchFamily="2" charset="0"/>
          </a:endParaRPr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bn-BD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জনসংখ্যানীতি</a:t>
          </a:r>
          <a:r>
            <a:rPr lang="en-US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র </a:t>
          </a:r>
          <a:r>
            <a:rPr lang="en-US" sz="3400" b="0" dirty="0" err="1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ধারণা</a:t>
          </a:r>
          <a:r>
            <a:rPr lang="en-US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</a:t>
          </a:r>
          <a:r>
            <a:rPr lang="en-US" sz="3400" b="0" dirty="0" err="1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ব্যাখ্যা</a:t>
          </a:r>
          <a:r>
            <a:rPr lang="en-US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</a:t>
          </a:r>
          <a:r>
            <a:rPr lang="en-US" sz="3400" b="0" dirty="0" err="1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করতে</a:t>
          </a:r>
          <a:r>
            <a:rPr lang="en-US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</a:t>
          </a:r>
          <a:r>
            <a:rPr lang="bn-BD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পারবে</a:t>
          </a:r>
          <a:r>
            <a:rPr lang="en-US" sz="3400" b="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;</a:t>
          </a:r>
          <a:endParaRPr lang="en-US" sz="34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400" b="0">
            <a:latin typeface="NikoshBAN" pitchFamily="2" charset="0"/>
            <a:cs typeface="NikoshBAN" pitchFamily="2" charset="0"/>
          </a:endParaRPr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</dgm:pt>
    <dgm:pt modelId="{C4407577-18A2-46E0-8805-2838042EB67A}" type="pres">
      <dgm:prSet presAssocID="{74EE5CD8-078F-4590-BF9C-A341A294A016}" presName="linNode" presStyleCnt="0"/>
      <dgm:spPr/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</dgm:pt>
    <dgm:pt modelId="{AB8574CC-D4F2-4555-AEE3-F4EE58B11D03}" type="pres">
      <dgm:prSet presAssocID="{CF9FB981-E6ED-4440-AC98-4E4E2ABA2C55}" presName="sp" presStyleCnt="0"/>
      <dgm:spPr/>
    </dgm:pt>
    <dgm:pt modelId="{85B8F607-FDD8-476A-ADBE-E1250824F294}" type="pres">
      <dgm:prSet presAssocID="{AA046201-5C4D-445E-BF0B-5C6D2B0A1945}" presName="linNode" presStyleCnt="0"/>
      <dgm:spPr/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37A5355-225B-4C6F-AED7-6C620F99EECC}" type="pres">
      <dgm:prSet presAssocID="{AA046201-5C4D-445E-BF0B-5C6D2B0A1945}" presName="descendantText" presStyleLbl="alignAccFollowNode1" presStyleIdx="1" presStyleCnt="3" custScaleX="259632" custScaleY="101445">
        <dgm:presLayoutVars>
          <dgm:bulletEnabled val="1"/>
        </dgm:presLayoutVars>
      </dgm:prSet>
      <dgm:spPr>
        <a:prstGeom prst="rect">
          <a:avLst/>
        </a:prstGeom>
      </dgm:spPr>
    </dgm:pt>
    <dgm:pt modelId="{5ACAA866-A8A8-4183-97B5-CEEAB1525C60}" type="pres">
      <dgm:prSet presAssocID="{40767EFF-7D52-4469-ACEE-7D28E67337E2}" presName="sp" presStyleCnt="0"/>
      <dgm:spPr/>
    </dgm:pt>
    <dgm:pt modelId="{477213BE-9E91-4950-8451-7F60796F47F4}" type="pres">
      <dgm:prSet presAssocID="{D1776C8F-2B10-4075-8DF7-7F65AB725ED5}" presName="linNode" presStyleCnt="0"/>
      <dgm:spPr/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</dgm:pt>
  </dgm:ptLst>
  <dgm:cxnLst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2456D72E-E4B0-42F7-9BDD-C1629F4D7856}" type="presOf" srcId="{F6FEADD9-F67D-41F5-BA4C-3C84956E7F46}" destId="{AAE7A1E6-6847-453D-B55B-8A82BF138C1D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0271A668-0EBB-4542-967E-6B2FD6A61115}" type="presOf" srcId="{1E4D3931-0DBD-4211-A24A-6AF364284B1E}" destId="{D54B1729-BC98-42C1-9C6C-D65DCBA4358F}" srcOrd="0" destOrd="0" presId="urn:microsoft.com/office/officeart/2005/8/layout/vList5"/>
    <dgm:cxn modelId="{A3F01A54-1562-43DB-951C-589915AD9643}" type="presOf" srcId="{C59269D0-92A5-481C-BA64-727AFB0DD545}" destId="{B37A5355-225B-4C6F-AED7-6C620F99EECC}" srcOrd="0" destOrd="0" presId="urn:microsoft.com/office/officeart/2005/8/layout/vList5"/>
    <dgm:cxn modelId="{780CD57F-147A-4DD2-93F2-A823777CCA0C}" type="presOf" srcId="{6BE4E373-0656-4EDC-821E-BE09C952B1F6}" destId="{C7C3E6FD-D83F-4BDA-907E-B5EE041DA931}" srcOrd="0" destOrd="0" presId="urn:microsoft.com/office/officeart/2005/8/layout/vList5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2042AEC7-28C1-49B5-8B86-16661584E11D}" type="presOf" srcId="{D1776C8F-2B10-4075-8DF7-7F65AB725ED5}" destId="{F5034101-5B7D-4FE7-B47A-5A48CF39606B}" srcOrd="0" destOrd="0" presId="urn:microsoft.com/office/officeart/2005/8/layout/vList5"/>
    <dgm:cxn modelId="{8615EFCB-FBF0-4BD3-82A8-055C48620B32}" type="presOf" srcId="{74EE5CD8-078F-4590-BF9C-A341A294A016}" destId="{7E429971-BC57-430F-BB25-C0574E5E39E3}" srcOrd="0" destOrd="0" presId="urn:microsoft.com/office/officeart/2005/8/layout/vList5"/>
    <dgm:cxn modelId="{7FBFEFD3-94CC-46DE-9343-D7B388871897}" type="presOf" srcId="{AA046201-5C4D-445E-BF0B-5C6D2B0A1945}" destId="{C04276DC-EE64-470A-B8BC-09067B8045FA}" srcOrd="0" destOrd="0" presId="urn:microsoft.com/office/officeart/2005/8/layout/vList5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DF10B24B-6301-4C2A-8F9F-E9A2FF0CA8BE}" type="presParOf" srcId="{AAE7A1E6-6847-453D-B55B-8A82BF138C1D}" destId="{C4407577-18A2-46E0-8805-2838042EB67A}" srcOrd="0" destOrd="0" presId="urn:microsoft.com/office/officeart/2005/8/layout/vList5"/>
    <dgm:cxn modelId="{DFECAFD9-9282-4652-A617-504618D1290E}" type="presParOf" srcId="{C4407577-18A2-46E0-8805-2838042EB67A}" destId="{7E429971-BC57-430F-BB25-C0574E5E39E3}" srcOrd="0" destOrd="0" presId="urn:microsoft.com/office/officeart/2005/8/layout/vList5"/>
    <dgm:cxn modelId="{E1BC290E-F7BF-4A67-A771-1D6027F2F422}" type="presParOf" srcId="{C4407577-18A2-46E0-8805-2838042EB67A}" destId="{D54B1729-BC98-42C1-9C6C-D65DCBA4358F}" srcOrd="1" destOrd="0" presId="urn:microsoft.com/office/officeart/2005/8/layout/vList5"/>
    <dgm:cxn modelId="{032440A6-C936-4B61-997F-E08DA7B94059}" type="presParOf" srcId="{AAE7A1E6-6847-453D-B55B-8A82BF138C1D}" destId="{AB8574CC-D4F2-4555-AEE3-F4EE58B11D03}" srcOrd="1" destOrd="0" presId="urn:microsoft.com/office/officeart/2005/8/layout/vList5"/>
    <dgm:cxn modelId="{979E56C1-A23B-4323-AFFE-D96D9B7753D5}" type="presParOf" srcId="{AAE7A1E6-6847-453D-B55B-8A82BF138C1D}" destId="{85B8F607-FDD8-476A-ADBE-E1250824F294}" srcOrd="2" destOrd="0" presId="urn:microsoft.com/office/officeart/2005/8/layout/vList5"/>
    <dgm:cxn modelId="{6A30C31F-E856-4337-B757-E82552892542}" type="presParOf" srcId="{85B8F607-FDD8-476A-ADBE-E1250824F294}" destId="{C04276DC-EE64-470A-B8BC-09067B8045FA}" srcOrd="0" destOrd="0" presId="urn:microsoft.com/office/officeart/2005/8/layout/vList5"/>
    <dgm:cxn modelId="{19CC42B6-B4AB-4158-9A82-29ECD3AC2B95}" type="presParOf" srcId="{85B8F607-FDD8-476A-ADBE-E1250824F294}" destId="{B37A5355-225B-4C6F-AED7-6C620F99EECC}" srcOrd="1" destOrd="0" presId="urn:microsoft.com/office/officeart/2005/8/layout/vList5"/>
    <dgm:cxn modelId="{B0B466EF-3B5A-40B6-960D-7E88415EC57E}" type="presParOf" srcId="{AAE7A1E6-6847-453D-B55B-8A82BF138C1D}" destId="{5ACAA866-A8A8-4183-97B5-CEEAB1525C60}" srcOrd="3" destOrd="0" presId="urn:microsoft.com/office/officeart/2005/8/layout/vList5"/>
    <dgm:cxn modelId="{3047A76A-6A2F-4716-9691-F57A040BBA78}" type="presParOf" srcId="{AAE7A1E6-6847-453D-B55B-8A82BF138C1D}" destId="{477213BE-9E91-4950-8451-7F60796F47F4}" srcOrd="4" destOrd="0" presId="urn:microsoft.com/office/officeart/2005/8/layout/vList5"/>
    <dgm:cxn modelId="{8B23E66E-FF7B-4148-A0E3-88E18DC74648}" type="presParOf" srcId="{477213BE-9E91-4950-8451-7F60796F47F4}" destId="{F5034101-5B7D-4FE7-B47A-5A48CF39606B}" srcOrd="0" destOrd="0" presId="urn:microsoft.com/office/officeart/2005/8/layout/vList5"/>
    <dgm:cxn modelId="{24FCA595-CBCC-40CA-BDA5-0C3263A29666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4382978" y="-2724639"/>
          <a:ext cx="1198364" cy="6951773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n-BD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জনসংখ্যানীতি</a:t>
          </a:r>
          <a:r>
            <a:rPr lang="en-US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র </a:t>
          </a:r>
          <a:r>
            <a:rPr lang="en-US" sz="3400" b="0" kern="1200" dirty="0" err="1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ধারণা</a:t>
          </a:r>
          <a:r>
            <a:rPr lang="en-US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</a:t>
          </a:r>
          <a:r>
            <a:rPr lang="en-US" sz="3400" b="0" kern="1200" dirty="0" err="1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ব্যাখ্যা</a:t>
          </a:r>
          <a:r>
            <a:rPr lang="en-US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</a:t>
          </a:r>
          <a:r>
            <a:rPr lang="en-US" sz="3400" b="0" kern="1200" dirty="0" err="1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করতে</a:t>
          </a:r>
          <a:r>
            <a:rPr lang="en-US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</a:t>
          </a:r>
          <a:r>
            <a:rPr lang="bn-BD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 পারবে</a:t>
          </a:r>
          <a:r>
            <a:rPr lang="en-US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;</a:t>
          </a:r>
          <a:endParaRPr lang="en-US" sz="3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 rot="-5400000">
        <a:off x="1506274" y="152065"/>
        <a:ext cx="6951773" cy="1198364"/>
      </dsp:txXfrm>
    </dsp:sp>
    <dsp:sp modelId="{7E429971-BC57-430F-BB25-C0574E5E39E3}">
      <dsp:nvSpPr>
        <dsp:cNvPr id="0" name=""/>
        <dsp:cNvSpPr/>
      </dsp:nvSpPr>
      <dsp:spPr>
        <a:xfrm>
          <a:off x="152" y="0"/>
          <a:ext cx="1506121" cy="1497955"/>
        </a:xfrm>
        <a:prstGeom prst="roundRect">
          <a:avLst/>
        </a:prstGeom>
        <a:blipFill rotWithShape="0">
          <a:blip xmlns:r="http://schemas.openxmlformats.org/officeDocument/2006/relationships"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a:blipFill>
        <a:ln w="19050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b="0" kern="1200" dirty="0">
            <a:latin typeface="NikoshBAN" pitchFamily="2" charset="0"/>
            <a:cs typeface="NikoshBAN" pitchFamily="2" charset="0"/>
          </a:endParaRPr>
        </a:p>
      </dsp:txBody>
      <dsp:txXfrm>
        <a:off x="73276" y="73124"/>
        <a:ext cx="1359873" cy="1351707"/>
      </dsp:txXfrm>
    </dsp:sp>
    <dsp:sp modelId="{B37A5355-225B-4C6F-AED7-6C620F99EECC}">
      <dsp:nvSpPr>
        <dsp:cNvPr id="0" name=""/>
        <dsp:cNvSpPr/>
      </dsp:nvSpPr>
      <dsp:spPr>
        <a:xfrm rot="5400000">
          <a:off x="4374320" y="-1151786"/>
          <a:ext cx="1215680" cy="6951773"/>
        </a:xfrm>
        <a:prstGeom prst="rect">
          <a:avLst/>
        </a:prstGeom>
        <a:solidFill>
          <a:schemeClr val="accent3">
            <a:tint val="40000"/>
            <a:alpha val="90000"/>
            <a:hueOff val="5358427"/>
            <a:satOff val="-6896"/>
            <a:lumOff val="-537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5358427"/>
              <a:satOff val="-6896"/>
              <a:lumOff val="-537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600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n-BD" sz="36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বাংলাদেশের জনসংখ্যানীতির উদ্দেশ্যসমূহ  ব্যাখ্যা করতে পারবে</a:t>
          </a:r>
          <a:r>
            <a:rPr lang="en-US" sz="36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;</a:t>
          </a:r>
          <a:endParaRPr lang="en-US" sz="36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 rot="-5400000">
        <a:off x="1506274" y="1716260"/>
        <a:ext cx="6951773" cy="1215680"/>
      </dsp:txXfrm>
    </dsp:sp>
    <dsp:sp modelId="{C04276DC-EE64-470A-B8BC-09067B8045FA}">
      <dsp:nvSpPr>
        <dsp:cNvPr id="0" name=""/>
        <dsp:cNvSpPr/>
      </dsp:nvSpPr>
      <dsp:spPr>
        <a:xfrm>
          <a:off x="152" y="1575122"/>
          <a:ext cx="1506121" cy="1497955"/>
        </a:xfrm>
        <a:prstGeom prst="roundRect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9050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b="0" kern="1200" dirty="0">
            <a:latin typeface="NikoshBAN" pitchFamily="2" charset="0"/>
            <a:cs typeface="NikoshBAN" pitchFamily="2" charset="0"/>
          </a:endParaRPr>
        </a:p>
      </dsp:txBody>
      <dsp:txXfrm>
        <a:off x="73276" y="1648246"/>
        <a:ext cx="1359873" cy="1351707"/>
      </dsp:txXfrm>
    </dsp:sp>
    <dsp:sp modelId="{C7C3E6FD-D83F-4BDA-907E-B5EE041DA931}">
      <dsp:nvSpPr>
        <dsp:cNvPr id="0" name=""/>
        <dsp:cNvSpPr/>
      </dsp:nvSpPr>
      <dsp:spPr>
        <a:xfrm rot="5400000">
          <a:off x="4382978" y="421065"/>
          <a:ext cx="1198364" cy="6951773"/>
        </a:xfrm>
        <a:prstGeom prst="rect">
          <a:avLst/>
        </a:prstGeom>
        <a:solidFill>
          <a:schemeClr val="accent3">
            <a:tint val="40000"/>
            <a:alpha val="90000"/>
            <a:hueOff val="10716854"/>
            <a:satOff val="-13793"/>
            <a:lumOff val="-1075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10716854"/>
              <a:satOff val="-13793"/>
              <a:lumOff val="-1075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just" defTabSz="1511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bn-BD" sz="3400" b="0" kern="1200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rPr>
            <a:t>জনসংখ্যা নিয়ন্ত্রণে সরকারের উদ্যোগ বর্ণনা করতে পারবে।</a:t>
          </a:r>
          <a:endParaRPr lang="en-US" sz="3400" b="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ikoshBAN" pitchFamily="2" charset="0"/>
            <a:cs typeface="NikoshBAN" pitchFamily="2" charset="0"/>
          </a:endParaRPr>
        </a:p>
      </dsp:txBody>
      <dsp:txXfrm rot="-5400000">
        <a:off x="1506274" y="3297769"/>
        <a:ext cx="6951773" cy="1198364"/>
      </dsp:txXfrm>
    </dsp:sp>
    <dsp:sp modelId="{F5034101-5B7D-4FE7-B47A-5A48CF39606B}">
      <dsp:nvSpPr>
        <dsp:cNvPr id="0" name=""/>
        <dsp:cNvSpPr/>
      </dsp:nvSpPr>
      <dsp:spPr>
        <a:xfrm>
          <a:off x="152" y="3147975"/>
          <a:ext cx="1506121" cy="1497955"/>
        </a:xfrm>
        <a:prstGeom prst="roundRect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9050">
          <a:solidFill>
            <a:schemeClr val="tx1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9540" tIns="64770" rIns="129540" bIns="6477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400" b="0" kern="1200" dirty="0">
            <a:latin typeface="NikoshBAN" pitchFamily="2" charset="0"/>
            <a:cs typeface="NikoshBAN" pitchFamily="2" charset="0"/>
          </a:endParaRPr>
        </a:p>
      </dsp:txBody>
      <dsp:txXfrm>
        <a:off x="73276" y="3221099"/>
        <a:ext cx="1359873" cy="135170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F678D0-C88F-494A-8051-A5C796CF711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F5EAB0-6DA5-4812-B02C-925E907C94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6814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1861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শিক্ষার্থীদের ছবিটি</a:t>
            </a:r>
            <a:r>
              <a:rPr lang="bn-BD" sz="1200" baseline="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দেখিয়ে চিন্তা করে ছবিটি সম্পর্কে মন্তব্য করতে বলা যেতে পারে-</a:t>
            </a:r>
            <a:r>
              <a:rPr lang="en-US" sz="1200" baseline="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1200" baseline="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ছবিটিতে পৃথিবীর ভারসাম্যের অধিক জনসংখ্যা দেখা যাচ্ছে।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506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মাঝখানে কোন</a:t>
            </a:r>
            <a:r>
              <a:rPr lang="bn-BD" sz="1200" baseline="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দেশের মানচিত্র? চারপাশে এরা কারা? ইত্যাদি প্রশ্নের মাধ্যমে বাংলাদেশ ও বাংলাদেশের জনসংখ্যার বোঝানো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11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এই</a:t>
            </a:r>
            <a:r>
              <a:rPr lang="bn-BD" baseline="0" dirty="0"/>
              <a:t> ছবিগুলোতে কী দেখা যাচ্ছে? ছবিতে বাংলাদেশের কোন দিকটি ফুটে উঠেছে? তাহলে কী এই বিশাল জনসংখ্যা নিয়ন্ত্রণ করা প্রয়োজন? ইত্যাদি প্রশ্নের মাধ্যমে 'বাংলাদেশের জনসংখ্যানীতি' পাঠ ঘোষণা করা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1962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এই</a:t>
            </a:r>
            <a:r>
              <a:rPr lang="bn-BD" baseline="0" dirty="0"/>
              <a:t> স্লাইডটি </a:t>
            </a:r>
            <a:r>
              <a:rPr lang="bn-BD" dirty="0"/>
              <a:t>শ্রেণিকক্ষে</a:t>
            </a:r>
            <a:r>
              <a:rPr lang="bn-BD" baseline="0" dirty="0"/>
              <a:t> উপস্থাপনের সময় প্রয়োজন না হলে হাইড রাখা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135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শিক্ষার্থীদের ছক দু'টি দেখিয়ে দু'টি দেশের মাথাপিছু আয়</a:t>
            </a:r>
            <a:r>
              <a:rPr lang="bn-BD" sz="1200" baseline="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ও জনসংখ্যার তুলনা করে ছক দু'টি বিশ্লেষণ করতে বলা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911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শিক্ষক</a:t>
            </a:r>
            <a:r>
              <a:rPr lang="bn-BD" baseline="0" dirty="0"/>
              <a:t> ছবি দেখিয়ে জনসংখ্যানীতি বলতে কী বোঝায় তা শিক্ষার্থীদের কাছ থেকে জানার চেষ্টা করবে- তারপর তিনি বর্ণনা করবেন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শিক্ষক ছবি দুটো</a:t>
            </a:r>
            <a:r>
              <a:rPr lang="bn-BD" baseline="0" dirty="0"/>
              <a:t> দেখানোর আগে শুধু টেক্সটি দেখিয়ে শিক্ষার্থীদের কাছে জানতে চাইতে পারেন- জনসংখ্যানীতির লক্ষ্য বা্ উদ্দেশ্যগুলো কী হওয়া প্রয়োজন? তারপর </a:t>
            </a:r>
            <a:r>
              <a:rPr lang="bn-BD" dirty="0"/>
              <a:t>ধারাবাহিকভাবে স্লাইডগুলো</a:t>
            </a:r>
            <a:r>
              <a:rPr lang="bn-BD" baseline="0" dirty="0"/>
              <a:t> উপস্থাপন করবেন এবং লক্ষ্য গুলো বর্ণনা করতে পারেন-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3331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ছবিগুলো</a:t>
            </a:r>
            <a:r>
              <a:rPr lang="bn-BD" baseline="0" dirty="0"/>
              <a:t> দেখিযে পরিবার পরিকল্পনা ও প্রজনন স্বাস্থ্যসেবা সম্পর্কে আলোচনা করা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ছবিগুলো</a:t>
            </a:r>
            <a:r>
              <a:rPr lang="bn-BD" baseline="0" dirty="0"/>
              <a:t> উপস্থাপন করে কী দেখা যাচ্ছে? এভাবে প্রশ্ন-উত্তরের মাধ্যমে উপস্থাপন করা </a:t>
            </a:r>
            <a:r>
              <a:rPr lang="bn-BD" baseline="0"/>
              <a:t>যেতে পারে-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ছবিগুলো</a:t>
            </a:r>
            <a:r>
              <a:rPr lang="bn-BD" baseline="0" dirty="0"/>
              <a:t> দেখিযে সংশ্লিষ্ট বিষয় সম্পর্কে আলোচনা করা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ছবিগুলো</a:t>
            </a:r>
            <a:r>
              <a:rPr lang="bn-BD" baseline="0" dirty="0"/>
              <a:t> দেখিযে সংশ্লিষ্ট বিষয় সম্পর্কে আলোচনা করা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ছবিগুলো</a:t>
            </a:r>
            <a:r>
              <a:rPr lang="bn-BD" baseline="0" dirty="0"/>
              <a:t> দেখিযে সংশ্লিষ্ট বিষয় সম্পর্কে আলোচনা করা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ছবিগুলো</a:t>
            </a:r>
            <a:r>
              <a:rPr lang="bn-BD" baseline="0" dirty="0"/>
              <a:t> দেখিযে সংশ্লিষ্ট বিষয় সম্পর্কে আলোচনা করা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5AFCBE-79C4-495F-9EE9-9ABFDDC879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772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২/৩টি</a:t>
            </a:r>
            <a:r>
              <a:rPr lang="bn-BD" baseline="0" dirty="0"/>
              <a:t> জোড়ার কাজ উপস্থাপন করে অন্যদেরকে তাদের খাতায় মিলে যাওয়া পয়েন্টগুলো টিক চিহ্ন দিতে বলা যেতে পারে- এরপর কারো কাছে নতুন কোন পয়েন্ট্ আছে কিনা জানতে চাওয়া যেতে পারে- আশা করি এতে সময় নিয়ন্ত্রন করা সম্ভব হবে।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6047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ধারাবাহিকভাবে ছবি গুলো</a:t>
            </a:r>
            <a:r>
              <a:rPr lang="bn-BD" baseline="0" dirty="0"/>
              <a:t> দেখাবেন এবং জনসংখ্যা নিয়ন্ত্রণে সরকারের উদ্যোগগুলো বর্ণনা করতে পারেন-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39692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ধারাবাহিকভাবে ছবি গুলো</a:t>
            </a:r>
            <a:r>
              <a:rPr lang="bn-BD" baseline="0" dirty="0"/>
              <a:t> দেখাবেন এবং জনসংখ্যা নিয়ন্ত্রণে সরকারের উদ্যোগগুলো বর্ণনা করতে পারেন-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0874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ধারাবাহিকভাবে ছবি গুলো</a:t>
            </a:r>
            <a:r>
              <a:rPr lang="bn-BD" baseline="0" dirty="0"/>
              <a:t> দেখাবেন এবং জনসংখ্যা নিয়ন্ত্রণে সরকারের উদ্যোগগুলো বর্ণনা করতে পারেন-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7787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ধারাবাহিকভাবে ছবি গুলো</a:t>
            </a:r>
            <a:r>
              <a:rPr lang="bn-BD" baseline="0" dirty="0"/>
              <a:t> দেখাবেন এবং জনসংখ্যা নিয়ন্ত্রণে সরকারের উদ্যোগগুলো বর্ণনা করতে পারেন-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2041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/>
              <a:t>ধারাবাহিকভাবে ছবি গুলো</a:t>
            </a:r>
            <a:r>
              <a:rPr lang="bn-BD" baseline="0" dirty="0"/>
              <a:t> দেখাবেন এবং জনসংখ্যা নিয়ন্ত্রণে সরকারের উদ্যোগগুলো বর্ণনা করতে পারেন-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815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dirty="0"/>
              <a:t>শ্রেণিতে</a:t>
            </a:r>
            <a:r>
              <a:rPr lang="bn-BD" baseline="0" dirty="0"/>
              <a:t> প্রয়োজনীয় সংখ্যক দল গঠন করে দলনেতা কর্তৃক উপস্থাপন করে বোর্ডে লেখানো যেতে পারে-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5352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/>
              <a:t>প্রশ্ন-উত্তর</a:t>
            </a:r>
            <a:r>
              <a:rPr lang="bn-BD" sz="1200" baseline="0" dirty="0"/>
              <a:t> বা লেখার মাধ্যমে মূল্যায়ন করা যেতে পারে-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6091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BD" sz="1200" dirty="0"/>
              <a:t>বাড়ির কাজ</a:t>
            </a:r>
            <a:r>
              <a:rPr lang="bn-BD" sz="1200" baseline="0" dirty="0"/>
              <a:t> হিসেবে দেয়া বিষয়টি বিশ্লেষণ করে শিক্ষার্থীদের স্পস্ট ধারণা দেয়া যেতে পারে- যা শিক্ষার্থীদের সঠিক উত্তর লিখতে সহায়তা করবে।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F5EAB0-6DA5-4812-B02C-925E907C94C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71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6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839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35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487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933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2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42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3220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61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780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2383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537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9455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ame 39"/>
          <p:cNvSpPr/>
          <p:nvPr userDrawn="1"/>
        </p:nvSpPr>
        <p:spPr>
          <a:xfrm>
            <a:off x="152400" y="152400"/>
            <a:ext cx="8839200" cy="6553200"/>
          </a:xfrm>
          <a:prstGeom prst="frame">
            <a:avLst>
              <a:gd name="adj1" fmla="val 2664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1" name="Frame 40"/>
          <p:cNvSpPr/>
          <p:nvPr userDrawn="1"/>
        </p:nvSpPr>
        <p:spPr>
          <a:xfrm>
            <a:off x="0" y="0"/>
            <a:ext cx="9155752" cy="6858000"/>
          </a:xfrm>
          <a:prstGeom prst="frame">
            <a:avLst>
              <a:gd name="adj1" fmla="val 2664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718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2664"/>
            </a:avLst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7875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3BED0A-5F1E-4C71-A854-B8A294358841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3F91E-BE3D-4635-AB76-5D462B4A0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9267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mahadulislam1979@gmail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0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1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4.jpeg"/><Relationship Id="rId4" Type="http://schemas.microsoft.com/office/2007/relationships/hdphoto" Target="../media/hdphoto3.wdp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914400" y="2667000"/>
            <a:ext cx="7307705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bn-BD" sz="3200" dirty="0">
                <a:latin typeface="NikoshBAN" pitchFamily="2" charset="0"/>
                <a:cs typeface="NikoshBAN" pitchFamily="2" charset="0"/>
              </a:rPr>
              <a:t>পাঠটি শ্রেণিকক্ষে উপস্থাপনের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পরামর্শ ও দিক-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Slide Note 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 দেয়া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bn-BD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উপস্থাপনের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পূর্বে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সম্মানিত শিক্ষকগণ </a:t>
            </a:r>
            <a:r>
              <a:rPr lang="en-US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'</a:t>
            </a:r>
            <a:r>
              <a:rPr lang="en-US" sz="32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স্লাইড-নোটগুলো</a:t>
            </a:r>
            <a:r>
              <a:rPr lang="bn-BD" sz="3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'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দেখে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পাঠ্য বইয়ের সাথে মিলিয়ে নিতে পারেন এবং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F</a:t>
            </a:r>
            <a:r>
              <a:rPr lang="en-US" sz="3200" dirty="0"/>
              <a:t>5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চেপে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পাঠটি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উপস্থাপন শুরু করতে পারেন।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পাশাপাশি শিক্ষকের নিজস্ব চিন্তা-চেতনা কন্টেন্টকে আরো বেশী ফলপ্রস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ূ</a:t>
            </a:r>
            <a:r>
              <a:rPr lang="bn-BD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করবে আশা করি...</a:t>
            </a:r>
            <a:endParaRPr lang="en-US" sz="3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1" y="838200"/>
            <a:ext cx="7307705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এই স্লাইডটি সম্মানিত শিক্ষকবৃন্দের জন্য।</a:t>
            </a:r>
          </a:p>
          <a:p>
            <a:pPr algn="ctr"/>
            <a:r>
              <a:rPr lang="bn-BD" sz="4000" dirty="0">
                <a:latin typeface="NikoshBAN" pitchFamily="2" charset="0"/>
                <a:cs typeface="NikoshBAN" pitchFamily="2" charset="0"/>
              </a:rPr>
              <a:t>তাই স্লাইডটি হাইড অবস্থায় আছে।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06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All Competition Content\Model Content BOBP_Six\Class Seven\1\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050" y="323850"/>
            <a:ext cx="7315200" cy="62420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9214" y="304800"/>
            <a:ext cx="1151277" cy="61247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9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</a:t>
            </a:r>
          </a:p>
          <a:p>
            <a:pPr algn="ctr"/>
            <a:r>
              <a:rPr lang="bn-BD" sz="9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</a:p>
          <a:p>
            <a:pPr algn="ctr"/>
            <a:r>
              <a:rPr lang="bn-BD" sz="9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</a:p>
          <a:p>
            <a:pPr algn="ctr"/>
            <a:r>
              <a:rPr lang="bn-BD" sz="98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9800" b="1" dirty="0">
              <a:ln w="31550" cmpd="sng">
                <a:gradFill>
                  <a:gsLst>
                    <a:gs pos="25000">
                      <a:schemeClr val="accent1">
                        <a:shade val="25000"/>
                        <a:satMod val="190000"/>
                      </a:schemeClr>
                    </a:gs>
                    <a:gs pos="80000">
                      <a:schemeClr val="accent1">
                        <a:tint val="75000"/>
                        <a:satMod val="19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FFFF"/>
              </a:solidFill>
              <a:effectLst>
                <a:outerShdw blurRad="41275" dist="12700" dir="120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211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241761" y="295870"/>
            <a:ext cx="20088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5400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2" name="Content Placeholder 4"/>
          <p:cNvSpPr txBox="1">
            <a:spLocks/>
          </p:cNvSpPr>
          <p:nvPr/>
        </p:nvSpPr>
        <p:spPr>
          <a:xfrm>
            <a:off x="533400" y="3352800"/>
            <a:ext cx="3962400" cy="29718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6576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7724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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3657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50876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-32004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Char char="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14884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46888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78892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108960" indent="-274320" algn="l" defTabSz="914400" rtl="0" eaLnBrk="1" latinLnBrk="0" hangingPunct="1">
              <a:spcBef>
                <a:spcPts val="400"/>
              </a:spcBef>
              <a:buClr>
                <a:schemeClr val="accent1"/>
              </a:buClr>
              <a:buFont typeface="Wingdings" pitchFamily="2" charset="2"/>
              <a:buChar char="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itchFamily="2" charset="2"/>
              <a:buNone/>
            </a:pPr>
            <a:r>
              <a:rPr lang="bn-BD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মো. </a:t>
            </a:r>
            <a:r>
              <a:rPr lang="en-US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মেহেদুল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শিক্ষক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মাহমুদপুর</a:t>
            </a:r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বি,এল</a:t>
            </a:r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উচ্চ বিদ্যালয়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ক্ষেতলাল</a:t>
            </a:r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জয়পুরহাট</a:t>
            </a:r>
            <a:r>
              <a:rPr lang="en-US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marL="0" indent="0" algn="ctr">
              <a:buFont typeface="Wingdings" pitchFamily="2" charset="2"/>
              <a:buNone/>
            </a:pPr>
            <a:r>
              <a:rPr lang="en-US" sz="1800" dirty="0">
                <a:latin typeface="NikoshBAN" pitchFamily="2" charset="0"/>
                <a:cs typeface="NikoshBAN" pitchFamily="2" charset="0"/>
                <a:hlinkClick r:id="rId3"/>
              </a:rPr>
              <a:t>mahadulislam1979@gmail.com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  <a:p>
            <a:pPr marL="0" indent="0" algn="ctr">
              <a:buFont typeface="Wingdings" pitchFamily="2" charset="2"/>
              <a:buNone/>
            </a:pPr>
            <a:r>
              <a:rPr lang="en-US" sz="1800" dirty="0">
                <a:latin typeface="NikoshBAN" pitchFamily="2" charset="0"/>
                <a:cs typeface="NikoshBAN" pitchFamily="2" charset="0"/>
              </a:rPr>
              <a:t>01725998477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753428" y="5812975"/>
            <a:ext cx="38122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 : ৭, পাঠ: ১-২, সময়: ৫০ মিনিট</a:t>
            </a:r>
            <a:endParaRPr lang="en-US" sz="24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76800" y="1204232"/>
            <a:ext cx="4038600" cy="5120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TextBox 7"/>
          <p:cNvSpPr txBox="1"/>
          <p:nvPr/>
        </p:nvSpPr>
        <p:spPr>
          <a:xfrm>
            <a:off x="4923294" y="5851903"/>
            <a:ext cx="3962400" cy="40011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000" b="1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 : ৯, পাঠ: ১-২, সময়: ৫০ মিনিট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F354D-E2E5-CF46-1760-F4CE9B6163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838200"/>
            <a:ext cx="2590799" cy="2362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84716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All Competition Content\Model Content BOBP_Six\Class Seven\1\123.jpe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890920"/>
            <a:ext cx="4572000" cy="5023884"/>
          </a:xfrm>
          <a:prstGeom prst="rect">
            <a:avLst/>
          </a:prstGeom>
          <a:noFill/>
          <a:ln w="57150">
            <a:solidFill>
              <a:srgbClr val="00B0F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10678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All Competition Content\Model Content BOBP_Six\Class Seven\1\Bangladesh-Map-People-144930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06" t="10913" r="8241" b="9577"/>
          <a:stretch/>
        </p:blipFill>
        <p:spPr bwMode="auto">
          <a:xfrm>
            <a:off x="1295400" y="304800"/>
            <a:ext cx="6400800" cy="6069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6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2062" y="349468"/>
            <a:ext cx="4153738" cy="274319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4800" y="3372362"/>
            <a:ext cx="4680358" cy="3104638"/>
          </a:xfrm>
          <a:prstGeom prst="rect">
            <a:avLst/>
          </a:prstGeom>
          <a:noFill/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244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86962" y="2299594"/>
            <a:ext cx="8533188" cy="3267192"/>
            <a:chOff x="286962" y="2299594"/>
            <a:chExt cx="8533188" cy="3267192"/>
          </a:xfrm>
        </p:grpSpPr>
        <p:sp>
          <p:nvSpPr>
            <p:cNvPr id="8" name="Hexagon 7"/>
            <p:cNvSpPr/>
            <p:nvPr/>
          </p:nvSpPr>
          <p:spPr>
            <a:xfrm>
              <a:off x="286962" y="2299594"/>
              <a:ext cx="3656388" cy="3263006"/>
            </a:xfrm>
            <a:prstGeom prst="hexagon">
              <a:avLst>
                <a:gd name="adj" fmla="val 14445"/>
                <a:gd name="vf" fmla="val 115470"/>
              </a:avLst>
            </a:prstGeom>
            <a:blipFill rotWithShape="0">
              <a:blip r:embed="rId2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rightnessContrast bright="40000"/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a:blipFill>
            <a:ln>
              <a:solidFill>
                <a:schemeClr val="tx1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8"/>
            <p:cNvGrpSpPr/>
            <p:nvPr/>
          </p:nvGrpSpPr>
          <p:grpSpPr>
            <a:xfrm>
              <a:off x="4068030" y="2299594"/>
              <a:ext cx="4752120" cy="3267192"/>
              <a:chOff x="3858480" y="1791594"/>
              <a:chExt cx="4752120" cy="3267192"/>
            </a:xfrm>
          </p:grpSpPr>
          <p:sp>
            <p:nvSpPr>
              <p:cNvPr id="10" name="Pentagon 9"/>
              <p:cNvSpPr/>
              <p:nvPr/>
            </p:nvSpPr>
            <p:spPr>
              <a:xfrm rot="10800000">
                <a:off x="3858480" y="1791594"/>
                <a:ext cx="4752120" cy="3267192"/>
              </a:xfrm>
              <a:prstGeom prst="homePlate">
                <a:avLst>
                  <a:gd name="adj" fmla="val 18666"/>
                </a:avLst>
              </a:prstGeom>
              <a:ln/>
            </p:spPr>
            <p:style>
              <a:lnRef idx="3">
                <a:schemeClr val="lt1"/>
              </a:lnRef>
              <a:fillRef idx="1">
                <a:schemeClr val="accent1"/>
              </a:fillRef>
              <a:effectRef idx="1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279900" y="2468940"/>
                <a:ext cx="4330700" cy="212365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bn-BD" sz="6600" b="1" dirty="0">
                    <a:ln w="18415" cmpd="sng">
                      <a:solidFill>
                        <a:srgbClr val="FFFFFF"/>
                      </a:solidFill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NikoshBAN" pitchFamily="2" charset="0"/>
                    <a:cs typeface="NikoshBAN" pitchFamily="2" charset="0"/>
                  </a:rPr>
                  <a:t>বাংলাদেশের জনসংখ্যানীতি</a:t>
                </a:r>
                <a:endParaRPr lang="en-US" sz="6600" b="1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1720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/>
          <p:cNvSpPr txBox="1">
            <a:spLocks/>
          </p:cNvSpPr>
          <p:nvPr/>
        </p:nvSpPr>
        <p:spPr>
          <a:xfrm>
            <a:off x="381000" y="990600"/>
            <a:ext cx="8458200" cy="6858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lang="en-US" sz="4400" kern="1200" dirty="0" smtClean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dirty="0">
                <a:latin typeface="NikoshBAN" pitchFamily="2" charset="0"/>
                <a:cs typeface="NikoshBAN" pitchFamily="2" charset="0"/>
              </a:rPr>
              <a:t>এই পাঠ শেষে শিক্ষার্থীরা..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.</a:t>
            </a:r>
            <a:endParaRPr lang="bn-BD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115524291"/>
              </p:ext>
            </p:extLst>
          </p:nvPr>
        </p:nvGraphicFramePr>
        <p:xfrm>
          <a:off x="381000" y="1828800"/>
          <a:ext cx="8458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3116094" y="285750"/>
            <a:ext cx="2446506" cy="533400"/>
          </a:xfrm>
          <a:prstGeom prst="roundRect">
            <a:avLst>
              <a:gd name="adj" fmla="val 50000"/>
            </a:avLst>
          </a:prstGeom>
          <a:gradFill>
            <a:gsLst>
              <a:gs pos="0">
                <a:srgbClr val="DDEBCF"/>
              </a:gs>
              <a:gs pos="50000">
                <a:srgbClr val="9CB86E"/>
              </a:gs>
              <a:gs pos="100000">
                <a:srgbClr val="156B13"/>
              </a:gs>
            </a:gsLst>
            <a:lin ang="16200000" scaled="0"/>
          </a:gradFill>
          <a:ln>
            <a:solidFill>
              <a:srgbClr val="02070A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bn-BD" sz="36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238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7E429971-BC57-430F-BB25-C0574E5E39E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D54B1729-BC98-42C1-9C6C-D65DCBA435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graphicEl>
                                              <a:dgm id="{C04276DC-EE64-470A-B8BC-09067B8045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B37A5355-225B-4C6F-AED7-6C620F99EE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graphicEl>
                                              <a:dgm id="{F5034101-5B7D-4FE7-B47A-5A48CF3960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C7C3E6FD-D83F-4BDA-907E-B5EE041DA9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1158045"/>
              </p:ext>
            </p:extLst>
          </p:nvPr>
        </p:nvGraphicFramePr>
        <p:xfrm>
          <a:off x="1524000" y="1092200"/>
          <a:ext cx="6324601" cy="1406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439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20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0330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411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Country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40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America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43234.45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43952.44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44440.16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45341.73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45863.02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112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Bangladesh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513.77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530.1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568.73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597.02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effectLst/>
                        </a:rPr>
                        <a:t>625.34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2396348" y="457200"/>
            <a:ext cx="440088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b="1" dirty="0"/>
              <a:t>GDP - Per Capita (PPP) (US$)</a:t>
            </a:r>
          </a:p>
        </p:txBody>
      </p:sp>
      <p:sp>
        <p:nvSpPr>
          <p:cNvPr id="4" name="Rectangle 3"/>
          <p:cNvSpPr/>
          <p:nvPr/>
        </p:nvSpPr>
        <p:spPr>
          <a:xfrm>
            <a:off x="3733800" y="2895600"/>
            <a:ext cx="18074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/>
              <a:t>Population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6834032"/>
              </p:ext>
            </p:extLst>
          </p:nvPr>
        </p:nvGraphicFramePr>
        <p:xfrm>
          <a:off x="412530" y="3481050"/>
          <a:ext cx="8305801" cy="17005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86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99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816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5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6685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Country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2014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America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310,232,900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313,232,000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313,847,500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315091138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318,892,103</a:t>
                      </a:r>
                      <a:endParaRPr lang="en-US" dirty="0">
                        <a:effectLst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85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Bangladesh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156,118,500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158,570,500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effectLst/>
                        </a:rPr>
                        <a:t>161,083,800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effectLst/>
                        </a:rPr>
                        <a:t>163,245,800</a:t>
                      </a: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dirty="0"/>
                        <a:t>166,280,712</a:t>
                      </a:r>
                      <a:endParaRPr lang="en-US" dirty="0">
                        <a:effectLst/>
                      </a:endParaRPr>
                    </a:p>
                  </a:txBody>
                  <a:tcPr marL="28575" marR="28575" marT="28575" marB="2857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0468" y="6119656"/>
            <a:ext cx="8001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1400" b="1" dirty="0"/>
              <a:t>সূত্র: </a:t>
            </a:r>
            <a:r>
              <a:rPr lang="en-US" sz="1400" b="1" dirty="0"/>
              <a:t>http://www.tradingeconomics.com/bangladesh/gdp-per-capita</a:t>
            </a:r>
          </a:p>
          <a:p>
            <a:r>
              <a:rPr lang="en-US" sz="1400" b="1" dirty="0"/>
              <a:t>       http://www.indexmundi.com/united_states/population.html</a:t>
            </a:r>
          </a:p>
        </p:txBody>
      </p:sp>
    </p:spTree>
    <p:extLst>
      <p:ext uri="{BB962C8B-B14F-4D97-AF65-F5344CB8AC3E}">
        <p14:creationId xmlns:p14="http://schemas.microsoft.com/office/powerpoint/2010/main" val="139472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391150"/>
            <a:ext cx="85344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6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দেশের জনসংখ্যা বিষয়ে জাতীয় পর্যায়ে যে পরিকল্পনা গ্রহণ করা হয় তাকেই জনসংখ্যানীতি বলা হয়।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5" descr="D:\All Competition Content\Model Content BOBP_Six\Class Seven\1\2222233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68019"/>
            <a:ext cx="3415990" cy="45822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20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10100" y="1050929"/>
            <a:ext cx="4210050" cy="26066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048000"/>
            <a:ext cx="3954756" cy="26303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Rectangle 1"/>
          <p:cNvSpPr/>
          <p:nvPr/>
        </p:nvSpPr>
        <p:spPr>
          <a:xfrm rot="20690122">
            <a:off x="295290" y="382848"/>
            <a:ext cx="4546509" cy="109258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>
                <a:gd name="adj" fmla="val 28879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BD" sz="5400" b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bn-BD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নীতির লক্ষ্য বা উদ্দেশ্য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90778" y="5943600"/>
            <a:ext cx="8529372" cy="5847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bn-BD" sz="3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১. স্বাস্থ্য ও পরিবার কল্যাণ সেবা পৌঁছে দেওয়া।</a:t>
            </a:r>
            <a:endParaRPr lang="en-US" sz="32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146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678269"/>
            <a:ext cx="85344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২.</a:t>
            </a:r>
            <a:r>
              <a:rPr lang="en-US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পরিবার পরিকল্পনা কর্মসূচি ও প্রজনন স্বাস্থ্যসেবা জোরদার</a:t>
            </a:r>
            <a:r>
              <a:rPr lang="en-US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3200" b="1" kern="1100" dirty="0" err="1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করা</a:t>
            </a:r>
            <a:r>
              <a:rPr lang="en-US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85876"/>
            <a:ext cx="3962400" cy="2971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99" b="13442"/>
          <a:stretch/>
        </p:blipFill>
        <p:spPr bwMode="auto">
          <a:xfrm>
            <a:off x="4485531" y="2895600"/>
            <a:ext cx="4335276" cy="263659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395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791200"/>
            <a:ext cx="8534400" cy="646331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৩. শিশু ও নারীর অপুষ্টির হার কমিয়ে আনা।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813" y="533400"/>
            <a:ext cx="3901440" cy="2743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1" y="2331796"/>
            <a:ext cx="4267198" cy="320039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0304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334000"/>
            <a:ext cx="85344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/>
            <a:r>
              <a:rPr lang="bn-BD" sz="36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৪. ইউনিয়ন পর্যায়ে স্বাস্থ্যসেবার ব্যবস্থা ও প্রয়োজনীয় ঔষধের সরবরাহ নিশ্চিত করা।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799" y="381000"/>
            <a:ext cx="4135273" cy="2743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15188" y="2362200"/>
            <a:ext cx="4124011" cy="275836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7267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334000"/>
            <a:ext cx="8534400" cy="1200329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68325" indent="-568325" algn="just"/>
            <a:r>
              <a:rPr lang="bn-BD" sz="36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৫. প্রাথমিক স্বাস্থ্য সম্প্রসারণের মাধ্যমে সকলের কাছে স্বাস্থ্যসেবা পৌঁছে দেওয়া</a:t>
            </a:r>
            <a:r>
              <a:rPr lang="en-US" sz="36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en-US" sz="36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0" y="381000"/>
            <a:ext cx="4135271" cy="27432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2548295"/>
            <a:ext cx="4267200" cy="2386175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8332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816025"/>
            <a:ext cx="85344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৬. দরিদ্র ও বিশেষ চাহিদা</a:t>
            </a:r>
            <a:r>
              <a:rPr lang="en-US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bn-BD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সম্পন্ন মানুষের স্বাস্থ্যসেবার ব্যবস্থা করা।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43" y="381000"/>
            <a:ext cx="4003922" cy="29718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0" y="2438398"/>
            <a:ext cx="4267200" cy="3200402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1156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extBox 49"/>
          <p:cNvSpPr txBox="1"/>
          <p:nvPr/>
        </p:nvSpPr>
        <p:spPr>
          <a:xfrm>
            <a:off x="304800" y="5816025"/>
            <a:ext cx="85344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kern="11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৭. দেশের প্রবীণ জনগোষ্ঠীর নিরাপত্তা ও স্বাস্থ্যসেবার ব্যবস্থা করা।</a:t>
            </a:r>
            <a:endParaRPr lang="en-US" sz="3200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943" y="517578"/>
            <a:ext cx="4003922" cy="269864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0" r="5789"/>
          <a:stretch/>
        </p:blipFill>
        <p:spPr bwMode="auto">
          <a:xfrm>
            <a:off x="4572000" y="2487681"/>
            <a:ext cx="4267200" cy="322495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332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81000" y="4826833"/>
            <a:ext cx="8458200" cy="1421567"/>
          </a:xfrm>
          <a:prstGeom prst="roundRect">
            <a:avLst>
              <a:gd name="adj" fmla="val 0"/>
            </a:avLst>
          </a:prstGeom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000" b="1" dirty="0">
                <a:ln w="1905"/>
                <a:solidFill>
                  <a:schemeClr val="tx1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 আর্থ-সামাজিক উন্নয়নে জনসংখ্যানীতি কী ভূমিকা পালন করে?</a:t>
            </a:r>
            <a:endParaRPr lang="bn-BD" sz="4000" b="1" dirty="0">
              <a:solidFill>
                <a:schemeClr val="tx1"/>
              </a:solidFill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75292" y="230647"/>
            <a:ext cx="8458200" cy="836154"/>
            <a:chOff x="275292" y="230647"/>
            <a:chExt cx="8458200" cy="836154"/>
          </a:xfrm>
        </p:grpSpPr>
        <p:sp>
          <p:nvSpPr>
            <p:cNvPr id="4" name="Rounded Rectangle 3"/>
            <p:cNvSpPr/>
            <p:nvPr/>
          </p:nvSpPr>
          <p:spPr>
            <a:xfrm>
              <a:off x="275292" y="230647"/>
              <a:ext cx="8458200" cy="836154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rgbClr val="DDEBCF"/>
                </a:gs>
                <a:gs pos="50000">
                  <a:srgbClr val="9CB86E"/>
                </a:gs>
                <a:gs pos="100000">
                  <a:srgbClr val="156B13"/>
                </a:gs>
              </a:gsLst>
              <a:lin ang="16200000" scaled="0"/>
            </a:gradFill>
            <a:ln>
              <a:solidFill>
                <a:schemeClr val="tx1"/>
              </a:solidFill>
            </a:ln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bn-BD" sz="5400" dirty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NikoshBAN" pitchFamily="2" charset="0"/>
                  <a:cs typeface="NikoshBAN" pitchFamily="2" charset="0"/>
                </a:rPr>
                <a:t>জোড়ায় কাজ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024668" y="594852"/>
              <a:ext cx="1708824" cy="46166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bn-BD" sz="2400" dirty="0">
                  <a:latin typeface="NikoshBAN" pitchFamily="2" charset="0"/>
                  <a:cs typeface="NikoshBAN" pitchFamily="2" charset="0"/>
                </a:rPr>
                <a:t>সময়: ৭ মিনিট</a:t>
              </a:r>
              <a:endParaRPr lang="en-US" sz="2400" dirty="0">
                <a:latin typeface="NikoshBAN" pitchFamily="2" charset="0"/>
                <a:cs typeface="NikoshBAN" pitchFamily="2" charset="0"/>
              </a:endParaRPr>
            </a:p>
          </p:txBody>
        </p:sp>
      </p:grpSp>
      <p:pic>
        <p:nvPicPr>
          <p:cNvPr id="3075" name="Picture 3" descr="C:\Documents and Settings\Delower\Desktop\Final\5\Pic\rm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585834"/>
            <a:ext cx="4567626" cy="26813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619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00562"/>
            <a:ext cx="2971800" cy="3478790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81000" y="5334000"/>
            <a:ext cx="8305800" cy="120032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/>
            <a:r>
              <a:rPr lang="bn-BD" sz="3600" dirty="0">
                <a:latin typeface="NikoshBAN" pitchFamily="2" charset="0"/>
                <a:cs typeface="NikoshBAN" pitchFamily="2" charset="0"/>
              </a:rPr>
              <a:t>১. ২০১৫ সালের মধ্যে সবার জন্য শিক্ষা নিশ্চিত করতে  প্রাথমিক ও গণশিক্ষাকে অগ্রাধিকার প্রদান।</a:t>
            </a:r>
          </a:p>
        </p:txBody>
      </p:sp>
      <p:sp>
        <p:nvSpPr>
          <p:cNvPr id="5" name="Rectangle 4"/>
          <p:cNvSpPr/>
          <p:nvPr/>
        </p:nvSpPr>
        <p:spPr>
          <a:xfrm rot="21266175">
            <a:off x="266098" y="173940"/>
            <a:ext cx="5209887" cy="1026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>
                <a:gd name="adj" fmla="val 19728"/>
              </a:avLst>
            </a:prstTxWarp>
            <a:spAutoFit/>
          </a:bodyPr>
          <a:lstStyle/>
          <a:p>
            <a:pPr algn="ctr"/>
            <a:r>
              <a:rPr lang="bn-BD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জনসংখ্যা নিয়ন্ত্রণে সরকারি উদ্যোগ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1624390"/>
            <a:ext cx="4648200" cy="3404810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6848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04850" y="5448121"/>
            <a:ext cx="835815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 algn="just"/>
            <a:r>
              <a:rPr lang="bn-BD" sz="3200" dirty="0">
                <a:latin typeface="NikoshBAN" pitchFamily="2" charset="0"/>
                <a:cs typeface="NikoshBAN" pitchFamily="2" charset="0"/>
              </a:rPr>
              <a:t>২. মাধ্যমিক স্তর পর্যন্ত বিনামূল্যে পাঠ্যবই সরবরাহ এবং দ্বাদশ শ্রেণি পর্যন্ত মেয়েদের উপবৃত্তি প্রদান।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8292" y="381000"/>
            <a:ext cx="3388508" cy="405765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6750" y="361950"/>
            <a:ext cx="3366646" cy="4057650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7739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48941" y="2634145"/>
            <a:ext cx="3714059" cy="2642526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002" y="381000"/>
            <a:ext cx="4478598" cy="3124200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0050" y="5486221"/>
            <a:ext cx="8362950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just"/>
            <a:r>
              <a:rPr lang="bn-BD" sz="3200" dirty="0">
                <a:latin typeface="NikoshBAN" pitchFamily="2" charset="0"/>
                <a:cs typeface="NikoshBAN" pitchFamily="2" charset="0"/>
              </a:rPr>
              <a:t>৩. নাগরিক চিকিৎসা সেবা নিশ্চিত করতে স্বাস্থ্য ও পরিবার কল্যাণ কার্যক্রম চালু।</a:t>
            </a:r>
          </a:p>
        </p:txBody>
      </p:sp>
    </p:spTree>
    <p:extLst>
      <p:ext uri="{BB962C8B-B14F-4D97-AF65-F5344CB8AC3E}">
        <p14:creationId xmlns:p14="http://schemas.microsoft.com/office/powerpoint/2010/main" val="3079384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35015" y="536882"/>
            <a:ext cx="6232585" cy="4187518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5410021"/>
            <a:ext cx="71628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NikoshBAN" pitchFamily="2" charset="0"/>
                <a:cs typeface="NikoshBAN" pitchFamily="2" charset="0"/>
              </a:rPr>
              <a:t>৪. বিয়ে রেজিস্ট্রেশনের উপর জোর প্রদান।</a:t>
            </a:r>
          </a:p>
        </p:txBody>
      </p:sp>
    </p:spTree>
    <p:extLst>
      <p:ext uri="{BB962C8B-B14F-4D97-AF65-F5344CB8AC3E}">
        <p14:creationId xmlns:p14="http://schemas.microsoft.com/office/powerpoint/2010/main" val="372628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19650" y="3054350"/>
            <a:ext cx="3962400" cy="2641600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10247" y="5877580"/>
            <a:ext cx="8528954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000" dirty="0">
                <a:latin typeface="NikoshBAN" pitchFamily="2" charset="0"/>
                <a:cs typeface="NikoshBAN" pitchFamily="2" charset="0"/>
              </a:rPr>
              <a:t>৫. আয়বৃদ্ধিমূলক কর্মসূচিতে নারীদের অংশগ্রহণের উপর গুরুত্ব আরোপ।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0247" y="361950"/>
            <a:ext cx="4264477" cy="2878523"/>
          </a:xfrm>
          <a:prstGeom prst="rect">
            <a:avLst/>
          </a:prstGeom>
          <a:noFill/>
          <a:ln w="28575">
            <a:solidFill>
              <a:schemeClr val="bg2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409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66700" y="304800"/>
            <a:ext cx="8610600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</a:t>
            </a:r>
            <a:endParaRPr lang="en-US" sz="40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6700" y="5181600"/>
            <a:ext cx="8610600" cy="132343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bn-BD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আয়বৃদ্ধিমূলক কর্মকাণ্ডে নারীর অংশগ্রহণ জনসংখ্যা নিয়ন্ত্রণে ভূমিকা রাখে- যুক্তি দাও।</a:t>
            </a:r>
            <a:endParaRPr lang="en-US" sz="4000" b="1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122" name="Picture 2" descr="C:\Documents and Settings\Delower\Desktop\5\Garment-workers-fin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500" y="1219200"/>
            <a:ext cx="6286500" cy="381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35030" y="516022"/>
            <a:ext cx="170882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সময়: ৮ মিনিট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536690"/>
      </p:ext>
    </p:extLst>
  </p:cSld>
  <p:clrMapOvr>
    <a:masterClrMapping/>
  </p:clrMapOvr>
  <p:transition spd="slow">
    <p:randomBar dir="vert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All Competition Content\Model Content BOBP_Six\Class Seven\1\121126121350-05-bangladesh-1126-horizontal-gallery.jpg"/>
          <p:cNvPicPr>
            <a:picLocks noChangeAspect="1" noChangeArrowheads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31" y="1178242"/>
            <a:ext cx="8472156" cy="5374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1"/>
          <p:cNvSpPr/>
          <p:nvPr/>
        </p:nvSpPr>
        <p:spPr>
          <a:xfrm>
            <a:off x="291531" y="303575"/>
            <a:ext cx="8547669" cy="810603"/>
          </a:xfrm>
          <a:custGeom>
            <a:avLst/>
            <a:gdLst>
              <a:gd name="connsiteX0" fmla="*/ 0 w 8350996"/>
              <a:gd name="connsiteY0" fmla="*/ 73994 h 739937"/>
              <a:gd name="connsiteX1" fmla="*/ 73994 w 8350996"/>
              <a:gd name="connsiteY1" fmla="*/ 0 h 739937"/>
              <a:gd name="connsiteX2" fmla="*/ 8277002 w 8350996"/>
              <a:gd name="connsiteY2" fmla="*/ 0 h 739937"/>
              <a:gd name="connsiteX3" fmla="*/ 8350996 w 8350996"/>
              <a:gd name="connsiteY3" fmla="*/ 73994 h 739937"/>
              <a:gd name="connsiteX4" fmla="*/ 8350996 w 8350996"/>
              <a:gd name="connsiteY4" fmla="*/ 665943 h 739937"/>
              <a:gd name="connsiteX5" fmla="*/ 8277002 w 8350996"/>
              <a:gd name="connsiteY5" fmla="*/ 739937 h 739937"/>
              <a:gd name="connsiteX6" fmla="*/ 73994 w 8350996"/>
              <a:gd name="connsiteY6" fmla="*/ 739937 h 739937"/>
              <a:gd name="connsiteX7" fmla="*/ 0 w 8350996"/>
              <a:gd name="connsiteY7" fmla="*/ 665943 h 739937"/>
              <a:gd name="connsiteX8" fmla="*/ 0 w 8350996"/>
              <a:gd name="connsiteY8" fmla="*/ 73994 h 7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50996" h="739937">
                <a:moveTo>
                  <a:pt x="0" y="73994"/>
                </a:moveTo>
                <a:cubicBezTo>
                  <a:pt x="0" y="33128"/>
                  <a:pt x="33128" y="0"/>
                  <a:pt x="73994" y="0"/>
                </a:cubicBezTo>
                <a:lnTo>
                  <a:pt x="8277002" y="0"/>
                </a:lnTo>
                <a:cubicBezTo>
                  <a:pt x="8317868" y="0"/>
                  <a:pt x="8350996" y="33128"/>
                  <a:pt x="8350996" y="73994"/>
                </a:cubicBezTo>
                <a:lnTo>
                  <a:pt x="8350996" y="665943"/>
                </a:lnTo>
                <a:cubicBezTo>
                  <a:pt x="8350996" y="706809"/>
                  <a:pt x="8317868" y="739937"/>
                  <a:pt x="8277002" y="739937"/>
                </a:cubicBezTo>
                <a:lnTo>
                  <a:pt x="73994" y="739937"/>
                </a:lnTo>
                <a:cubicBezTo>
                  <a:pt x="33128" y="739937"/>
                  <a:pt x="0" y="706809"/>
                  <a:pt x="0" y="665943"/>
                </a:cubicBezTo>
                <a:lnTo>
                  <a:pt x="0" y="73994"/>
                </a:lnTo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24542" tIns="90252" rIns="124542" bIns="90252" numCol="1" spcCol="1270" anchor="ctr" anchorCtr="0">
            <a:noAutofit/>
          </a:bodyPr>
          <a:lstStyle/>
          <a:p>
            <a:pPr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66800" y="1307279"/>
            <a:ext cx="1240603" cy="1218740"/>
          </a:xfrm>
          <a:prstGeom prst="roundRect">
            <a:avLst>
              <a:gd name="adj" fmla="val 16670"/>
            </a:avLst>
          </a:prstGeom>
          <a:blipFill>
            <a:blip r:embed="rId4"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4" name="Freeform 3"/>
          <p:cNvSpPr/>
          <p:nvPr/>
        </p:nvSpPr>
        <p:spPr>
          <a:xfrm>
            <a:off x="2582961" y="1510608"/>
            <a:ext cx="6215967" cy="953216"/>
          </a:xfrm>
          <a:custGeom>
            <a:avLst/>
            <a:gdLst>
              <a:gd name="connsiteX0" fmla="*/ 0 w 5224110"/>
              <a:gd name="connsiteY0" fmla="*/ 158901 h 953216"/>
              <a:gd name="connsiteX1" fmla="*/ 158901 w 5224110"/>
              <a:gd name="connsiteY1" fmla="*/ 0 h 953216"/>
              <a:gd name="connsiteX2" fmla="*/ 5065209 w 5224110"/>
              <a:gd name="connsiteY2" fmla="*/ 0 h 953216"/>
              <a:gd name="connsiteX3" fmla="*/ 5224110 w 5224110"/>
              <a:gd name="connsiteY3" fmla="*/ 158901 h 953216"/>
              <a:gd name="connsiteX4" fmla="*/ 5224110 w 5224110"/>
              <a:gd name="connsiteY4" fmla="*/ 794315 h 953216"/>
              <a:gd name="connsiteX5" fmla="*/ 5065209 w 5224110"/>
              <a:gd name="connsiteY5" fmla="*/ 953216 h 953216"/>
              <a:gd name="connsiteX6" fmla="*/ 158901 w 5224110"/>
              <a:gd name="connsiteY6" fmla="*/ 953216 h 953216"/>
              <a:gd name="connsiteX7" fmla="*/ 0 w 5224110"/>
              <a:gd name="connsiteY7" fmla="*/ 794315 h 953216"/>
              <a:gd name="connsiteX8" fmla="*/ 0 w 5224110"/>
              <a:gd name="connsiteY8" fmla="*/ 158901 h 953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4110" h="953216">
                <a:moveTo>
                  <a:pt x="0" y="158901"/>
                </a:moveTo>
                <a:cubicBezTo>
                  <a:pt x="0" y="71142"/>
                  <a:pt x="71142" y="0"/>
                  <a:pt x="158901" y="0"/>
                </a:cubicBezTo>
                <a:lnTo>
                  <a:pt x="5065209" y="0"/>
                </a:lnTo>
                <a:cubicBezTo>
                  <a:pt x="5152968" y="0"/>
                  <a:pt x="5224110" y="71142"/>
                  <a:pt x="5224110" y="158901"/>
                </a:cubicBezTo>
                <a:lnTo>
                  <a:pt x="5224110" y="794315"/>
                </a:lnTo>
                <a:cubicBezTo>
                  <a:pt x="5224110" y="882074"/>
                  <a:pt x="5152968" y="953216"/>
                  <a:pt x="5065209" y="953216"/>
                </a:cubicBezTo>
                <a:lnTo>
                  <a:pt x="158901" y="953216"/>
                </a:lnTo>
                <a:cubicBezTo>
                  <a:pt x="71142" y="953216"/>
                  <a:pt x="0" y="882074"/>
                  <a:pt x="0" y="794315"/>
                </a:cubicBezTo>
                <a:lnTo>
                  <a:pt x="0" y="158901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274125" tIns="274125" rIns="274125" bIns="274125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dirty="0"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 প্রতি বর্গ কি.মি. কতজন লোক বাস করে?</a:t>
            </a:r>
            <a:endParaRPr lang="en-US" sz="2800" b="0" kern="1200" dirty="0">
              <a:solidFill>
                <a:schemeClr val="tx1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66800" y="2654753"/>
            <a:ext cx="1240603" cy="1218740"/>
          </a:xfrm>
          <a:prstGeom prst="roundRect">
            <a:avLst>
              <a:gd name="adj" fmla="val 16670"/>
            </a:avLst>
          </a:prstGeom>
          <a:blipFill>
            <a:blip r:embed="rId5"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5"/>
          <p:cNvSpPr/>
          <p:nvPr/>
        </p:nvSpPr>
        <p:spPr>
          <a:xfrm>
            <a:off x="2547719" y="2795211"/>
            <a:ext cx="6215967" cy="937822"/>
          </a:xfrm>
          <a:custGeom>
            <a:avLst/>
            <a:gdLst>
              <a:gd name="connsiteX0" fmla="*/ 0 w 5224110"/>
              <a:gd name="connsiteY0" fmla="*/ 156335 h 937822"/>
              <a:gd name="connsiteX1" fmla="*/ 156335 w 5224110"/>
              <a:gd name="connsiteY1" fmla="*/ 0 h 937822"/>
              <a:gd name="connsiteX2" fmla="*/ 5067775 w 5224110"/>
              <a:gd name="connsiteY2" fmla="*/ 0 h 937822"/>
              <a:gd name="connsiteX3" fmla="*/ 5224110 w 5224110"/>
              <a:gd name="connsiteY3" fmla="*/ 156335 h 937822"/>
              <a:gd name="connsiteX4" fmla="*/ 5224110 w 5224110"/>
              <a:gd name="connsiteY4" fmla="*/ 781487 h 937822"/>
              <a:gd name="connsiteX5" fmla="*/ 5067775 w 5224110"/>
              <a:gd name="connsiteY5" fmla="*/ 937822 h 937822"/>
              <a:gd name="connsiteX6" fmla="*/ 156335 w 5224110"/>
              <a:gd name="connsiteY6" fmla="*/ 937822 h 937822"/>
              <a:gd name="connsiteX7" fmla="*/ 0 w 5224110"/>
              <a:gd name="connsiteY7" fmla="*/ 781487 h 937822"/>
              <a:gd name="connsiteX8" fmla="*/ 0 w 5224110"/>
              <a:gd name="connsiteY8" fmla="*/ 156335 h 9378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4110" h="937822">
                <a:moveTo>
                  <a:pt x="0" y="156335"/>
                </a:moveTo>
                <a:cubicBezTo>
                  <a:pt x="0" y="69994"/>
                  <a:pt x="69994" y="0"/>
                  <a:pt x="156335" y="0"/>
                </a:cubicBezTo>
                <a:lnTo>
                  <a:pt x="5067775" y="0"/>
                </a:lnTo>
                <a:cubicBezTo>
                  <a:pt x="5154116" y="0"/>
                  <a:pt x="5224110" y="69994"/>
                  <a:pt x="5224110" y="156335"/>
                </a:cubicBezTo>
                <a:lnTo>
                  <a:pt x="5224110" y="781487"/>
                </a:lnTo>
                <a:cubicBezTo>
                  <a:pt x="5224110" y="867828"/>
                  <a:pt x="5154116" y="937822"/>
                  <a:pt x="5067775" y="937822"/>
                </a:cubicBezTo>
                <a:lnTo>
                  <a:pt x="156335" y="937822"/>
                </a:lnTo>
                <a:cubicBezTo>
                  <a:pt x="69994" y="937822"/>
                  <a:pt x="0" y="867828"/>
                  <a:pt x="0" y="781487"/>
                </a:cubicBezTo>
                <a:lnTo>
                  <a:pt x="0" y="156335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273373" tIns="273373" rIns="273373" bIns="273373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b="0" kern="1200" dirty="0"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বিয়ের সময় কোথায় নিবন্ধীকরণ করতে হয়?</a:t>
            </a:r>
            <a:endParaRPr lang="en-US" sz="2800" b="0" kern="1200" dirty="0">
              <a:solidFill>
                <a:schemeClr val="tx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66800" y="3986986"/>
            <a:ext cx="1240603" cy="1218740"/>
          </a:xfrm>
          <a:prstGeom prst="roundRect">
            <a:avLst>
              <a:gd name="adj" fmla="val 16670"/>
            </a:avLst>
          </a:prstGeom>
          <a:blipFill>
            <a:blip r:embed="rId6"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7"/>
          <p:cNvSpPr/>
          <p:nvPr/>
        </p:nvSpPr>
        <p:spPr>
          <a:xfrm>
            <a:off x="2547719" y="4135491"/>
            <a:ext cx="6215967" cy="921730"/>
          </a:xfrm>
          <a:custGeom>
            <a:avLst/>
            <a:gdLst>
              <a:gd name="connsiteX0" fmla="*/ 0 w 5224110"/>
              <a:gd name="connsiteY0" fmla="*/ 153652 h 921730"/>
              <a:gd name="connsiteX1" fmla="*/ 153652 w 5224110"/>
              <a:gd name="connsiteY1" fmla="*/ 0 h 921730"/>
              <a:gd name="connsiteX2" fmla="*/ 5070458 w 5224110"/>
              <a:gd name="connsiteY2" fmla="*/ 0 h 921730"/>
              <a:gd name="connsiteX3" fmla="*/ 5224110 w 5224110"/>
              <a:gd name="connsiteY3" fmla="*/ 153652 h 921730"/>
              <a:gd name="connsiteX4" fmla="*/ 5224110 w 5224110"/>
              <a:gd name="connsiteY4" fmla="*/ 768078 h 921730"/>
              <a:gd name="connsiteX5" fmla="*/ 5070458 w 5224110"/>
              <a:gd name="connsiteY5" fmla="*/ 921730 h 921730"/>
              <a:gd name="connsiteX6" fmla="*/ 153652 w 5224110"/>
              <a:gd name="connsiteY6" fmla="*/ 921730 h 921730"/>
              <a:gd name="connsiteX7" fmla="*/ 0 w 5224110"/>
              <a:gd name="connsiteY7" fmla="*/ 768078 h 921730"/>
              <a:gd name="connsiteX8" fmla="*/ 0 w 5224110"/>
              <a:gd name="connsiteY8" fmla="*/ 153652 h 921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4110" h="921730">
                <a:moveTo>
                  <a:pt x="0" y="153652"/>
                </a:moveTo>
                <a:cubicBezTo>
                  <a:pt x="0" y="68792"/>
                  <a:pt x="68792" y="0"/>
                  <a:pt x="153652" y="0"/>
                </a:cubicBezTo>
                <a:lnTo>
                  <a:pt x="5070458" y="0"/>
                </a:lnTo>
                <a:cubicBezTo>
                  <a:pt x="5155318" y="0"/>
                  <a:pt x="5224110" y="68792"/>
                  <a:pt x="5224110" y="153652"/>
                </a:cubicBezTo>
                <a:lnTo>
                  <a:pt x="5224110" y="768078"/>
                </a:lnTo>
                <a:cubicBezTo>
                  <a:pt x="5224110" y="852938"/>
                  <a:pt x="5155318" y="921730"/>
                  <a:pt x="5070458" y="921730"/>
                </a:cubicBezTo>
                <a:lnTo>
                  <a:pt x="153652" y="921730"/>
                </a:lnTo>
                <a:cubicBezTo>
                  <a:pt x="68792" y="921730"/>
                  <a:pt x="0" y="852938"/>
                  <a:pt x="0" y="768078"/>
                </a:cubicBezTo>
                <a:lnTo>
                  <a:pt x="0" y="153652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272587" tIns="272587" rIns="272587" bIns="272587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dirty="0"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একটি দেশের ভবিষ্যৎ উন্নতি কিসের উপর নির্ভর করে?</a:t>
            </a:r>
            <a:endParaRPr lang="en-US" sz="2800" b="0" kern="1200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66800" y="5334460"/>
            <a:ext cx="1240603" cy="1218740"/>
          </a:xfrm>
          <a:prstGeom prst="roundRect">
            <a:avLst>
              <a:gd name="adj" fmla="val 16670"/>
            </a:avLst>
          </a:prstGeom>
          <a:blipFill>
            <a:blip r:embed="rId7"/>
            <a:stretch>
              <a:fillRect/>
            </a:stretch>
          </a:blipFill>
          <a:ln w="12700">
            <a:solidFill>
              <a:schemeClr val="tx1"/>
            </a:solidFill>
          </a:ln>
        </p:spPr>
        <p:style>
          <a:lnRef idx="3">
            <a:scrgbClr r="0" g="0" b="0"/>
          </a:lnRef>
          <a:fillRef idx="1">
            <a:scrgbClr r="0" g="0" b="0"/>
          </a:fillRef>
          <a:effectRef idx="1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9"/>
          <p:cNvSpPr/>
          <p:nvPr/>
        </p:nvSpPr>
        <p:spPr>
          <a:xfrm>
            <a:off x="2547719" y="5334000"/>
            <a:ext cx="6215967" cy="1142540"/>
          </a:xfrm>
          <a:custGeom>
            <a:avLst/>
            <a:gdLst>
              <a:gd name="connsiteX0" fmla="*/ 0 w 5224110"/>
              <a:gd name="connsiteY0" fmla="*/ 203164 h 1218740"/>
              <a:gd name="connsiteX1" fmla="*/ 203164 w 5224110"/>
              <a:gd name="connsiteY1" fmla="*/ 0 h 1218740"/>
              <a:gd name="connsiteX2" fmla="*/ 5020946 w 5224110"/>
              <a:gd name="connsiteY2" fmla="*/ 0 h 1218740"/>
              <a:gd name="connsiteX3" fmla="*/ 5224110 w 5224110"/>
              <a:gd name="connsiteY3" fmla="*/ 203164 h 1218740"/>
              <a:gd name="connsiteX4" fmla="*/ 5224110 w 5224110"/>
              <a:gd name="connsiteY4" fmla="*/ 1015576 h 1218740"/>
              <a:gd name="connsiteX5" fmla="*/ 5020946 w 5224110"/>
              <a:gd name="connsiteY5" fmla="*/ 1218740 h 1218740"/>
              <a:gd name="connsiteX6" fmla="*/ 203164 w 5224110"/>
              <a:gd name="connsiteY6" fmla="*/ 1218740 h 1218740"/>
              <a:gd name="connsiteX7" fmla="*/ 0 w 5224110"/>
              <a:gd name="connsiteY7" fmla="*/ 1015576 h 1218740"/>
              <a:gd name="connsiteX8" fmla="*/ 0 w 5224110"/>
              <a:gd name="connsiteY8" fmla="*/ 203164 h 1218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224110" h="1218740">
                <a:moveTo>
                  <a:pt x="0" y="203164"/>
                </a:moveTo>
                <a:cubicBezTo>
                  <a:pt x="0" y="90960"/>
                  <a:pt x="90960" y="0"/>
                  <a:pt x="203164" y="0"/>
                </a:cubicBezTo>
                <a:lnTo>
                  <a:pt x="5020946" y="0"/>
                </a:lnTo>
                <a:cubicBezTo>
                  <a:pt x="5133150" y="0"/>
                  <a:pt x="5224110" y="90960"/>
                  <a:pt x="5224110" y="203164"/>
                </a:cubicBezTo>
                <a:lnTo>
                  <a:pt x="5224110" y="1015576"/>
                </a:lnTo>
                <a:cubicBezTo>
                  <a:pt x="5224110" y="1127780"/>
                  <a:pt x="5133150" y="1218740"/>
                  <a:pt x="5020946" y="1218740"/>
                </a:cubicBezTo>
                <a:lnTo>
                  <a:pt x="203164" y="1218740"/>
                </a:lnTo>
                <a:cubicBezTo>
                  <a:pt x="90960" y="1218740"/>
                  <a:pt x="0" y="1127780"/>
                  <a:pt x="0" y="1015576"/>
                </a:cubicBezTo>
                <a:lnTo>
                  <a:pt x="0" y="203164"/>
                </a:lnTo>
                <a:close/>
              </a:path>
            </a:pathLst>
          </a:cu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spcFirstLastPara="0" vert="horz" wrap="square" lIns="287089" tIns="287089" rIns="287089" bIns="287089" numCol="1" spcCol="1270" anchor="ctr" anchorCtr="0">
            <a:noAutofit/>
          </a:bodyPr>
          <a:lstStyle/>
          <a:p>
            <a:pPr lvl="0" algn="l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800" b="0" kern="1200" dirty="0">
                <a:solidFill>
                  <a:schemeClr val="tx1"/>
                </a:solidFill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NikoshBAN" pitchFamily="2" charset="0"/>
                <a:cs typeface="NikoshBAN" pitchFamily="2" charset="0"/>
              </a:rPr>
              <a:t>জনসংখ্যা নিয়ন্ত্রণে সরকারের একটি উদ্যোগ উল্লেখ কর।</a:t>
            </a:r>
            <a:endParaRPr lang="en-US" sz="2800" b="0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75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/>
          <p:nvPr/>
        </p:nvSpPr>
        <p:spPr>
          <a:xfrm>
            <a:off x="1493078" y="455594"/>
            <a:ext cx="7275177" cy="810603"/>
          </a:xfrm>
          <a:custGeom>
            <a:avLst/>
            <a:gdLst>
              <a:gd name="connsiteX0" fmla="*/ 0 w 8350996"/>
              <a:gd name="connsiteY0" fmla="*/ 73994 h 739937"/>
              <a:gd name="connsiteX1" fmla="*/ 73994 w 8350996"/>
              <a:gd name="connsiteY1" fmla="*/ 0 h 739937"/>
              <a:gd name="connsiteX2" fmla="*/ 8277002 w 8350996"/>
              <a:gd name="connsiteY2" fmla="*/ 0 h 739937"/>
              <a:gd name="connsiteX3" fmla="*/ 8350996 w 8350996"/>
              <a:gd name="connsiteY3" fmla="*/ 73994 h 739937"/>
              <a:gd name="connsiteX4" fmla="*/ 8350996 w 8350996"/>
              <a:gd name="connsiteY4" fmla="*/ 665943 h 739937"/>
              <a:gd name="connsiteX5" fmla="*/ 8277002 w 8350996"/>
              <a:gd name="connsiteY5" fmla="*/ 739937 h 739937"/>
              <a:gd name="connsiteX6" fmla="*/ 73994 w 8350996"/>
              <a:gd name="connsiteY6" fmla="*/ 739937 h 739937"/>
              <a:gd name="connsiteX7" fmla="*/ 0 w 8350996"/>
              <a:gd name="connsiteY7" fmla="*/ 665943 h 739937"/>
              <a:gd name="connsiteX8" fmla="*/ 0 w 8350996"/>
              <a:gd name="connsiteY8" fmla="*/ 73994 h 739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50996" h="739937">
                <a:moveTo>
                  <a:pt x="0" y="73994"/>
                </a:moveTo>
                <a:cubicBezTo>
                  <a:pt x="0" y="33128"/>
                  <a:pt x="33128" y="0"/>
                  <a:pt x="73994" y="0"/>
                </a:cubicBezTo>
                <a:lnTo>
                  <a:pt x="8277002" y="0"/>
                </a:lnTo>
                <a:cubicBezTo>
                  <a:pt x="8317868" y="0"/>
                  <a:pt x="8350996" y="33128"/>
                  <a:pt x="8350996" y="73994"/>
                </a:cubicBezTo>
                <a:lnTo>
                  <a:pt x="8350996" y="665943"/>
                </a:lnTo>
                <a:cubicBezTo>
                  <a:pt x="8350996" y="706809"/>
                  <a:pt x="8317868" y="739937"/>
                  <a:pt x="8277002" y="739937"/>
                </a:cubicBezTo>
                <a:lnTo>
                  <a:pt x="73994" y="739937"/>
                </a:lnTo>
                <a:cubicBezTo>
                  <a:pt x="33128" y="739937"/>
                  <a:pt x="0" y="706809"/>
                  <a:pt x="0" y="665943"/>
                </a:cubicBezTo>
                <a:lnTo>
                  <a:pt x="0" y="73994"/>
                </a:lnTo>
                <a:close/>
              </a:path>
            </a:pathLst>
          </a:cu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0" vert="horz" wrap="square" lIns="124542" tIns="90252" rIns="124542" bIns="90252" numCol="1" spcCol="1270" anchor="ctr" anchorCtr="0">
            <a:noAutofit/>
          </a:bodyPr>
          <a:lstStyle/>
          <a:p>
            <a:pPr lvl="0" algn="ctr" defTabSz="2400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2692" y="209307"/>
            <a:ext cx="1760569" cy="1372497"/>
            <a:chOff x="3352800" y="762000"/>
            <a:chExt cx="3581400" cy="3017520"/>
          </a:xfrm>
        </p:grpSpPr>
        <p:pic>
          <p:nvPicPr>
            <p:cNvPr id="6" name="Picture 5" descr="home-icon.jpg"/>
            <p:cNvPicPr>
              <a:picLocks noChangeAspect="1"/>
            </p:cNvPicPr>
            <p:nvPr/>
          </p:nvPicPr>
          <p:blipFill>
            <a:blip r:embed="rId3">
              <a:lum bright="40000" contrast="-4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52800" y="762000"/>
              <a:ext cx="3581400" cy="2865120"/>
            </a:xfrm>
            <a:prstGeom prst="ellipse">
              <a:avLst/>
            </a:prstGeom>
            <a:ln w="34925">
              <a:solidFill>
                <a:schemeClr val="tx1"/>
              </a:solidFill>
            </a:ln>
            <a:effectLst>
              <a:softEdge rad="112500"/>
            </a:effectLst>
          </p:spPr>
        </p:pic>
        <p:sp>
          <p:nvSpPr>
            <p:cNvPr id="7" name="Oval 6"/>
            <p:cNvSpPr/>
            <p:nvPr/>
          </p:nvSpPr>
          <p:spPr>
            <a:xfrm>
              <a:off x="3581400" y="762000"/>
              <a:ext cx="3352800" cy="3017520"/>
            </a:xfrm>
            <a:prstGeom prst="ellipse">
              <a:avLst/>
            </a:prstGeom>
            <a:noFill/>
            <a:ln w="412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533400" y="5257800"/>
            <a:ext cx="8234856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জনসংখ্যাকে জনসম্পদে রূপান্ত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কৌশল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কী কী -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  <a:endParaRPr lang="bn-BD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098" name="Picture 2" descr="D:\All Competition Content\Model Content BOBP\Model Content 2nd Round Delower\fish_88888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2743" y="1438275"/>
            <a:ext cx="5461440" cy="3590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740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75482" y="401122"/>
            <a:ext cx="8703524" cy="3485078"/>
          </a:xfrm>
          <a:prstGeom prst="rect">
            <a:avLst/>
          </a:prstGeom>
          <a:noFill/>
        </p:spPr>
        <p:txBody>
          <a:bodyPr wrap="square" rtlCol="0">
            <a:prstTxWarp prst="textArchUpPour">
              <a:avLst/>
            </a:prstTxWarp>
            <a:spAutoFit/>
          </a:bodyPr>
          <a:lstStyle/>
          <a:p>
            <a:pPr algn="ctr"/>
            <a:r>
              <a:rPr lang="bn-BD" sz="1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chemeClr val="accent3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NikoshBAN" pitchFamily="2" charset="0"/>
                <a:ea typeface="Segoe UI" pitchFamily="34" charset="0"/>
                <a:cs typeface="NikoshBAN" pitchFamily="2" charset="0"/>
              </a:rPr>
              <a:t>ধন্যবাদ</a:t>
            </a:r>
            <a:endParaRPr lang="en-US" sz="1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chemeClr val="accent3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NikoshBAN" pitchFamily="2" charset="0"/>
              <a:ea typeface="Segoe UI" pitchFamily="34" charset="0"/>
              <a:cs typeface="NikoshBAN" pitchFamily="2" charset="0"/>
            </a:endParaRPr>
          </a:p>
        </p:txBody>
      </p:sp>
      <p:pic>
        <p:nvPicPr>
          <p:cNvPr id="3074" name="Picture 2" descr="C:\Documents and Settings\Delower\Desktop\5\batik-painting-DU02_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1447800"/>
            <a:ext cx="6350000" cy="4854575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3553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62200" y="33782"/>
            <a:ext cx="4343400" cy="1240972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/>
            </a:prstTxWarp>
            <a:spAutoFit/>
          </a:bodyPr>
          <a:lstStyle/>
          <a:p>
            <a:r>
              <a:rPr lang="bn-IN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3196" y="3844162"/>
            <a:ext cx="8516004" cy="95410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28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কন্টেন্ট সম্পাদক হিসেবে যাঁদের নির্দেশনা, পরামর্শ ও তত্ত্বাবধানে এই মডেল কন্টেন্ট সমৃদ্ধ হয়েছে</a:t>
            </a:r>
            <a:r>
              <a:rPr lang="en-US" sz="2800" dirty="0">
                <a:solidFill>
                  <a:srgbClr val="002060"/>
                </a:solidFill>
                <a:latin typeface="Nikosh" pitchFamily="2" charset="0"/>
                <a:cs typeface="Nikosh" pitchFamily="2" charset="0"/>
              </a:rPr>
              <a:t>-</a:t>
            </a:r>
            <a:endParaRPr lang="bn-BD" sz="2800" dirty="0">
              <a:solidFill>
                <a:srgbClr val="002060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3196" y="1552902"/>
            <a:ext cx="8516004" cy="1200329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শিক্ষা মন্ত্রণালয়, মাউশি, এনসিটিবি ও</a:t>
            </a:r>
            <a:r>
              <a:rPr lang="en-U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en-US" sz="3600" b="1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এটুআই</a:t>
            </a:r>
            <a:r>
              <a:rPr lang="en-US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 </a:t>
            </a:r>
            <a:r>
              <a:rPr lang="bn-IN" sz="3600" b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-এর </a:t>
            </a:r>
            <a:r>
              <a:rPr lang="bn-IN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Nikosh" pitchFamily="2" charset="0"/>
                <a:cs typeface="Nikosh" pitchFamily="2" charset="0"/>
              </a:rPr>
              <a:t>সংশ্লিষ্ট কর্মকর্তাবৃন্দ </a:t>
            </a:r>
            <a:endParaRPr lang="en-US" sz="36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196" y="2947471"/>
            <a:ext cx="8516004" cy="707886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>
                <a:solidFill>
                  <a:srgbClr val="005426"/>
                </a:solidFill>
                <a:latin typeface="Nikosh" pitchFamily="2" charset="0"/>
                <a:cs typeface="Nikosh" pitchFamily="2" charset="0"/>
              </a:rPr>
              <a:t>এবং   </a:t>
            </a:r>
            <a:endParaRPr lang="en-US" sz="4000" dirty="0">
              <a:solidFill>
                <a:srgbClr val="005426"/>
              </a:solidFill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12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1403</TotalTime>
  <Words>878</Words>
  <Application>Microsoft Office PowerPoint</Application>
  <PresentationFormat>On-screen Show (4:3)</PresentationFormat>
  <Paragraphs>139</Paragraphs>
  <Slides>28</Slides>
  <Notes>23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Nikosh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ismail - [2010]</dc:creator>
  <cp:lastModifiedBy>Mehedul</cp:lastModifiedBy>
  <cp:revision>204</cp:revision>
  <dcterms:created xsi:type="dcterms:W3CDTF">2014-12-02T17:30:43Z</dcterms:created>
  <dcterms:modified xsi:type="dcterms:W3CDTF">2026-09-18T02:16:12Z</dcterms:modified>
</cp:coreProperties>
</file>