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59" r:id="rId5"/>
    <p:sldId id="260" r:id="rId6"/>
    <p:sldId id="261" r:id="rId7"/>
    <p:sldId id="264" r:id="rId8"/>
    <p:sldId id="262" r:id="rId9"/>
    <p:sldId id="263" r:id="rId10"/>
    <p:sldId id="273" r:id="rId11"/>
    <p:sldId id="339" r:id="rId12"/>
    <p:sldId id="265" r:id="rId13"/>
    <p:sldId id="340" r:id="rId14"/>
    <p:sldId id="341" r:id="rId15"/>
    <p:sldId id="342" r:id="rId16"/>
    <p:sldId id="268" r:id="rId17"/>
    <p:sldId id="344" r:id="rId18"/>
    <p:sldId id="272" r:id="rId19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>
      <p:cViewPr varScale="1">
        <p:scale>
          <a:sx n="67" d="100"/>
          <a:sy n="67" d="100"/>
        </p:scale>
        <p:origin x="568" y="40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CCD6F0D2-F4FC-48BC-B64D-40224075477B}"/>
              </a:ext>
            </a:extLst>
          </p:cNvPr>
          <p:cNvSpPr txBox="1">
            <a:spLocks/>
          </p:cNvSpPr>
          <p:nvPr userDrawn="1"/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EE06849-5269-4666-9B59-E56B9D48BC9E}"/>
              </a:ext>
            </a:extLst>
          </p:cNvPr>
          <p:cNvSpPr txBox="1">
            <a:spLocks/>
          </p:cNvSpPr>
          <p:nvPr userDrawn="1"/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AED1C4-8D6E-4770-B92E-150905B0A0F5}"/>
              </a:ext>
            </a:extLst>
          </p:cNvPr>
          <p:cNvSpPr/>
          <p:nvPr userDrawn="1"/>
        </p:nvSpPr>
        <p:spPr>
          <a:xfrm>
            <a:off x="0" y="-168086"/>
            <a:ext cx="12233948" cy="7026085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877292-9FC9-4EB8-B6A3-13AE3A0B5D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92" b="100000" l="0" r="92202">
                        <a14:foregroundMark x1="39450" y1="65368" x2="39450" y2="65368"/>
                        <a14:foregroundMark x1="29358" y1="43723" x2="29358" y2="43723"/>
                        <a14:foregroundMark x1="10092" y1="47619" x2="10092" y2="47619"/>
                        <a14:foregroundMark x1="58257" y1="68831" x2="58257" y2="68831"/>
                        <a14:foregroundMark x1="18807" y1="80519" x2="18807" y2="80519"/>
                        <a14:foregroundMark x1="15596" y1="70996" x2="15596" y2="70996"/>
                        <a14:foregroundMark x1="33486" y1="87879" x2="33486" y2="87879"/>
                        <a14:foregroundMark x1="28899" y1="86580" x2="28899" y2="86580"/>
                        <a14:foregroundMark x1="28440" y1="89610" x2="28440" y2="89610"/>
                        <a14:foregroundMark x1="10550" y1="88312" x2="10550" y2="88312"/>
                        <a14:foregroundMark x1="12385" y1="67100" x2="12385" y2="67100"/>
                        <a14:foregroundMark x1="13303" y1="26840" x2="13303" y2="26840"/>
                        <a14:foregroundMark x1="11468" y1="14719" x2="11468" y2="14719"/>
                        <a14:foregroundMark x1="74771" y1="89610" x2="74771" y2="89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4" t="10677" r="9350" b="3579"/>
          <a:stretch/>
        </p:blipFill>
        <p:spPr>
          <a:xfrm rot="5400000">
            <a:off x="66141" y="-194470"/>
            <a:ext cx="1754299" cy="18865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872309-B37C-4D04-8E8A-2CC2B0E4E8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13"/>
          <a:stretch/>
        </p:blipFill>
        <p:spPr>
          <a:xfrm>
            <a:off x="117609" y="6324600"/>
            <a:ext cx="11998730" cy="5290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D3D745-59C5-4581-9443-550C8C7DE6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92" b="100000" l="0" r="92202">
                        <a14:foregroundMark x1="39450" y1="65368" x2="39450" y2="65368"/>
                        <a14:foregroundMark x1="29358" y1="43723" x2="29358" y2="43723"/>
                        <a14:foregroundMark x1="10092" y1="47619" x2="10092" y2="47619"/>
                        <a14:foregroundMark x1="58257" y1="68831" x2="58257" y2="68831"/>
                        <a14:foregroundMark x1="18807" y1="80519" x2="18807" y2="80519"/>
                        <a14:foregroundMark x1="15596" y1="70996" x2="15596" y2="70996"/>
                        <a14:foregroundMark x1="33486" y1="87879" x2="33486" y2="87879"/>
                        <a14:foregroundMark x1="28899" y1="86580" x2="28899" y2="86580"/>
                        <a14:foregroundMark x1="28440" y1="89610" x2="28440" y2="89610"/>
                        <a14:foregroundMark x1="10550" y1="88312" x2="10550" y2="88312"/>
                        <a14:foregroundMark x1="12385" y1="67100" x2="12385" y2="67100"/>
                        <a14:foregroundMark x1="13303" y1="26840" x2="13303" y2="26840"/>
                        <a14:foregroundMark x1="11468" y1="14719" x2="11468" y2="14719"/>
                        <a14:foregroundMark x1="74771" y1="89610" x2="74771" y2="89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4" t="10677" r="9350" b="3579"/>
          <a:stretch/>
        </p:blipFill>
        <p:spPr>
          <a:xfrm rot="5400000" flipV="1">
            <a:off x="10448402" y="-204702"/>
            <a:ext cx="1754299" cy="18865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F14496-1A7B-4534-8EBC-46137A256740}"/>
              </a:ext>
            </a:extLst>
          </p:cNvPr>
          <p:cNvSpPr txBox="1"/>
          <p:nvPr userDrawn="1"/>
        </p:nvSpPr>
        <p:spPr>
          <a:xfrm>
            <a:off x="9490285" y="6474776"/>
            <a:ext cx="2844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Harlow Solid Italic" panose="04030604020F02020D02" pitchFamily="82" charset="0"/>
              </a:rPr>
              <a:t>Mobile- 01721242319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2B77AF-DC64-41DE-8821-81DD581689C1}"/>
              </a:ext>
            </a:extLst>
          </p:cNvPr>
          <p:cNvSpPr txBox="1"/>
          <p:nvPr userDrawn="1"/>
        </p:nvSpPr>
        <p:spPr>
          <a:xfrm>
            <a:off x="25478" y="6474776"/>
            <a:ext cx="3226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Harlow Solid Italic" panose="04030604020F02020D02" pitchFamily="82" charset="0"/>
              </a:rPr>
              <a:t>Mohammad </a:t>
            </a:r>
            <a:r>
              <a:rPr lang="en-US" dirty="0" err="1">
                <a:solidFill>
                  <a:srgbClr val="7030A0"/>
                </a:solidFill>
                <a:latin typeface="Harlow Solid Italic" panose="04030604020F02020D02" pitchFamily="82" charset="0"/>
              </a:rPr>
              <a:t>Moniruzzaman</a:t>
            </a:r>
            <a:endParaRPr lang="en-US" dirty="0">
              <a:solidFill>
                <a:srgbClr val="7030A0"/>
              </a:solidFill>
              <a:latin typeface="Harlow Solid Italic" panose="04030604020F02020D02" pitchFamily="82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B84D7F3-5055-4ECB-A09F-7A2FF851F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-196197"/>
            <a:ext cx="12190413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81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CD849F-F864-4BA7-9F65-2A9D8DD47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7" y="-112543"/>
            <a:ext cx="12163863" cy="67878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C886E7-CF1F-4D8F-9AA0-DCDC59B1429B}"/>
              </a:ext>
            </a:extLst>
          </p:cNvPr>
          <p:cNvSpPr txBox="1"/>
          <p:nvPr/>
        </p:nvSpPr>
        <p:spPr>
          <a:xfrm>
            <a:off x="4266645" y="2209800"/>
            <a:ext cx="223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D36ABC-7B11-4D94-B9C0-0C015B015BF8}"/>
              </a:ext>
            </a:extLst>
          </p:cNvPr>
          <p:cNvSpPr txBox="1"/>
          <p:nvPr/>
        </p:nvSpPr>
        <p:spPr>
          <a:xfrm>
            <a:off x="8431702" y="2819401"/>
            <a:ext cx="23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6A521-4FAC-4263-B097-F1822E454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646" y="182740"/>
            <a:ext cx="10437812" cy="7289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94158E-0D0B-49DE-B07D-1E3D2F85343B}"/>
              </a:ext>
            </a:extLst>
          </p:cNvPr>
          <p:cNvSpPr txBox="1"/>
          <p:nvPr/>
        </p:nvSpPr>
        <p:spPr>
          <a:xfrm>
            <a:off x="386041" y="1424970"/>
            <a:ext cx="11134179" cy="13234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স্বাগতম</a:t>
            </a:r>
            <a:endParaRPr lang="en-US" sz="9600" b="1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971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3CF8D6-D19E-4580-B8DB-25904A5FE5B8}"/>
              </a:ext>
            </a:extLst>
          </p:cNvPr>
          <p:cNvSpPr txBox="1"/>
          <p:nvPr/>
        </p:nvSpPr>
        <p:spPr>
          <a:xfrm>
            <a:off x="8431702" y="2819401"/>
            <a:ext cx="23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1D6446-9B07-4493-AB03-571E65C52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123" y="221462"/>
            <a:ext cx="3243353" cy="6706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1ECEFE-8A09-477F-85CB-F8215CC58C27}"/>
              </a:ext>
            </a:extLst>
          </p:cNvPr>
          <p:cNvSpPr txBox="1"/>
          <p:nvPr/>
        </p:nvSpPr>
        <p:spPr>
          <a:xfrm>
            <a:off x="236137" y="3717225"/>
            <a:ext cx="639883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মোহাম্মদ</a:t>
            </a:r>
            <a:r>
              <a:rPr lang="en-US" sz="36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মনিরুজ্জামান</a:t>
            </a:r>
            <a:endParaRPr lang="en-US" sz="36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রাজারচর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মোল্যাকান্দি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শিবচর,মাদারীপুর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মোবাইল:01721242319</a:t>
            </a:r>
          </a:p>
          <a:p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Email: mztutul2006@gmail.com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17C88AB-41B9-4F5C-AB70-9470D737A185}"/>
              </a:ext>
            </a:extLst>
          </p:cNvPr>
          <p:cNvGrpSpPr/>
          <p:nvPr/>
        </p:nvGrpSpPr>
        <p:grpSpPr>
          <a:xfrm>
            <a:off x="5968288" y="1828800"/>
            <a:ext cx="527021" cy="4605282"/>
            <a:chOff x="6788179" y="1941341"/>
            <a:chExt cx="1065299" cy="29823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8252E1A-F133-42B6-868F-3A9E6CFD3B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0" t="67328" r="20510" b="651"/>
            <a:stretch/>
          </p:blipFill>
          <p:spPr>
            <a:xfrm rot="16200000">
              <a:off x="6079889" y="3150106"/>
              <a:ext cx="2982353" cy="56482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5B76ED5-C8BB-4158-835E-E1D814D281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0" t="67328" r="20510" b="651"/>
            <a:stretch/>
          </p:blipFill>
          <p:spPr>
            <a:xfrm rot="16200000" flipV="1">
              <a:off x="5648315" y="3081205"/>
              <a:ext cx="2982353" cy="702626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2" y="563996"/>
            <a:ext cx="2657442" cy="29017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DD4BB20-D4B9-4AB0-A4D8-74BF76F9414C}"/>
              </a:ext>
            </a:extLst>
          </p:cNvPr>
          <p:cNvSpPr/>
          <p:nvPr/>
        </p:nvSpPr>
        <p:spPr>
          <a:xfrm>
            <a:off x="6742903" y="3886200"/>
            <a:ext cx="4913759" cy="2308324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পঞ্চম</a:t>
            </a:r>
            <a:endParaRPr lang="bn-BD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প্রাথমিক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গণিত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: ৮ (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পরিমাপ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bn-BD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40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মিনিট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112B8A-94FF-4B69-925F-875F62FFCF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4242" y="663476"/>
            <a:ext cx="2333956" cy="307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8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9901862-FBDB-4263-823F-81C4D2F9470D}"/>
              </a:ext>
            </a:extLst>
          </p:cNvPr>
          <p:cNvSpPr/>
          <p:nvPr/>
        </p:nvSpPr>
        <p:spPr>
          <a:xfrm>
            <a:off x="2568646" y="1057076"/>
            <a:ext cx="8097766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	</a:t>
            </a:r>
            <a:endParaRPr lang="bn-BD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DCBB58-CB14-44E1-BE38-7944AF0338E5}"/>
              </a:ext>
            </a:extLst>
          </p:cNvPr>
          <p:cNvSpPr/>
          <p:nvPr/>
        </p:nvSpPr>
        <p:spPr>
          <a:xfrm>
            <a:off x="1065212" y="2321004"/>
            <a:ext cx="8991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ওজন</a:t>
            </a:r>
            <a:r>
              <a:rPr lang="en-US" sz="6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পরিমাপ</a:t>
            </a:r>
            <a:endParaRPr lang="en-US" sz="6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75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4511" y="2286000"/>
            <a:ext cx="114569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৭.২.২ 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মেট্রিক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ওজন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পরিমাপের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এককসমূহ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60800" y="857071"/>
            <a:ext cx="2995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15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8012" y="1981200"/>
            <a:ext cx="9677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বাজার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চিনি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চাল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ডাল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কিনলে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দোকানদার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মেপে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দেয়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529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6812" y="14478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ওজন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পরিমাপের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18659" y="26670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ওজন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পরিমাপের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গ্রাম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2012" y="1409700"/>
            <a:ext cx="6248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গ্রামের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চেয়ে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জিনিস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পরিমাপ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করব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60612" y="35814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গ্রামকে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এককে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করব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328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989012" y="3254514"/>
            <a:ext cx="103632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89012" y="2644914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716212" y="2644914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443412" y="2644914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170612" y="2644914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897812" y="2644914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625012" y="2644914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1352212" y="2644914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804725" y="3352800"/>
            <a:ext cx="800219" cy="82463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r"/>
            <a:r>
              <a:rPr lang="en-US" sz="40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গ্রাম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37012" y="3352800"/>
            <a:ext cx="800219" cy="162794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r"/>
            <a:r>
              <a:rPr lang="en-US" sz="4000" dirty="0" err="1">
                <a:latin typeface="NikoshBAN" pitchFamily="2" charset="0"/>
                <a:cs typeface="NikoshBAN" pitchFamily="2" charset="0"/>
              </a:rPr>
              <a:t>ডেসি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গ্রাম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16102" y="3352800"/>
            <a:ext cx="800219" cy="171582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r"/>
            <a:r>
              <a:rPr lang="en-US" sz="4000" dirty="0" err="1">
                <a:latin typeface="NikoshBAN" pitchFamily="2" charset="0"/>
                <a:cs typeface="NikoshBAN" pitchFamily="2" charset="0"/>
              </a:rPr>
              <a:t>সেন্টি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গ্রাম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0615" y="3352800"/>
            <a:ext cx="800219" cy="171582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r"/>
            <a:r>
              <a:rPr lang="en-US" sz="4000" dirty="0" err="1">
                <a:latin typeface="NikoshBAN" pitchFamily="2" charset="0"/>
                <a:cs typeface="NikoshBAN" pitchFamily="2" charset="0"/>
              </a:rPr>
              <a:t>মিলি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গ্রাম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03993" y="3352800"/>
            <a:ext cx="800219" cy="171913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r"/>
            <a:r>
              <a:rPr lang="en-US" sz="4000" dirty="0" err="1">
                <a:latin typeface="NikoshBAN" pitchFamily="2" charset="0"/>
                <a:cs typeface="NikoshBAN" pitchFamily="2" charset="0"/>
              </a:rPr>
              <a:t>ডেকা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গ্রাম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11501" y="3352800"/>
            <a:ext cx="800219" cy="186822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r"/>
            <a:r>
              <a:rPr lang="en-US" sz="4000" dirty="0" err="1">
                <a:latin typeface="NikoshBAN" pitchFamily="2" charset="0"/>
                <a:cs typeface="NikoshBAN" pitchFamily="2" charset="0"/>
              </a:rPr>
              <a:t>হেক্টো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গ্রাম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932993" y="3352800"/>
            <a:ext cx="800219" cy="186822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r"/>
            <a:r>
              <a:rPr lang="en-US" sz="4000" dirty="0" err="1">
                <a:latin typeface="NikoshBAN" pitchFamily="2" charset="0"/>
                <a:cs typeface="NikoshBAN" pitchFamily="2" charset="0"/>
              </a:rPr>
              <a:t>কিলো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গ্রাম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15613" y="2749659"/>
            <a:ext cx="17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মিগ্রা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সেগ্রা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42813" y="2721715"/>
            <a:ext cx="17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সেগ্রা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ডেগ্রা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43412" y="2719774"/>
            <a:ext cx="17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ডেগ্রা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গ্রাম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57014" y="2719774"/>
            <a:ext cx="1747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গ্রাম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ডেকাগ্রা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47012" y="2731487"/>
            <a:ext cx="1819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ডেকাগ্রা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হেগ্রা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611610" y="2749659"/>
            <a:ext cx="17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হেগ্রা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কিগ্রা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2817812" y="2590800"/>
            <a:ext cx="3124200" cy="0"/>
          </a:xfrm>
          <a:prstGeom prst="straightConnector1">
            <a:avLst/>
          </a:prstGeom>
          <a:ln w="28575"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656012" y="2190690"/>
            <a:ext cx="17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সেগ্রা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গ্রাম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1389121" y="2133600"/>
            <a:ext cx="4705291" cy="0"/>
          </a:xfrm>
          <a:prstGeom prst="straightConnector1">
            <a:avLst/>
          </a:prstGeom>
          <a:ln w="28575"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891466" y="1733490"/>
            <a:ext cx="20599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১০০০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মিগ্রাম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গ্রাম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6303903" y="2609910"/>
            <a:ext cx="3124200" cy="0"/>
          </a:xfrm>
          <a:prstGeom prst="straightConnector1">
            <a:avLst/>
          </a:prstGeom>
          <a:ln w="28575"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142103" y="2209800"/>
            <a:ext cx="2152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গ্রাম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১হেক্টো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গ্রাম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6418321" y="2152710"/>
            <a:ext cx="4705291" cy="0"/>
          </a:xfrm>
          <a:prstGeom prst="straightConnector1">
            <a:avLst/>
          </a:prstGeom>
          <a:ln w="28575"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380411" y="1752600"/>
            <a:ext cx="2419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১০০০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গ্রাম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১কিগ্রা (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কেজি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)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06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30" grpId="0"/>
      <p:bldP spid="32" grpId="0"/>
      <p:bldP spid="35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0612" y="29817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ওজন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পরিমাপের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এককগুলোর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ছক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: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4212" y="838200"/>
            <a:ext cx="10820400" cy="541020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49764" y="848692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ওজন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সমূহ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: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674813" y="1556578"/>
            <a:ext cx="0" cy="156762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6612" y="1616489"/>
            <a:ext cx="800219" cy="838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বড়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27213" y="1447800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কিলোগ্রাম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কিগ্রা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/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কেজি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)  = ১০০০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গ্রাম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64964" y="3873036"/>
            <a:ext cx="3344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ডেসিগ্রা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= 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গ্রা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35564" y="2590799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ডেকাগ্রাম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ডেকাগ্রা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) =    ১০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গ্রাম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74812" y="3215882"/>
            <a:ext cx="8763000" cy="64633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গ্রাম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গ্রা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) =     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গ্রাম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/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গ্রা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rot="10800000" flipV="1">
            <a:off x="1598614" y="4071178"/>
            <a:ext cx="0" cy="156762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36612" y="4435889"/>
            <a:ext cx="800219" cy="838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ছোট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751012" y="3810000"/>
                <a:ext cx="6505092" cy="737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১ 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ডেসিগ্রাম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(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ডেসিগ্রা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)  = ০.১ 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গ্রা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/>
                            <a:cs typeface="NikoshBAN" pitchFamily="2" charset="0"/>
                          </a:rPr>
                          <m:t>১০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b="1" dirty="0">
                    <a:latin typeface="NikoshBAN" pitchFamily="2" charset="0"/>
                    <a:cs typeface="NikoshBAN" pitchFamily="2" charset="0"/>
                  </a:rPr>
                  <a:t>গ্রাম</a:t>
                </a:r>
                <a:r>
                  <a:rPr lang="en-US" sz="36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1012" y="3810000"/>
                <a:ext cx="6505092" cy="737125"/>
              </a:xfrm>
              <a:prstGeom prst="rect">
                <a:avLst/>
              </a:prstGeom>
              <a:blipFill>
                <a:blip r:embed="rId2"/>
                <a:stretch>
                  <a:fillRect l="-2812" t="-4959" b="-25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827212" y="2020669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হেক্টোগ্রাম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হেগ্রা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)  =   ১০০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গ্রাম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464964" y="4624631"/>
            <a:ext cx="3344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১০০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সেগ্রা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= 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গ্রা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751012" y="4561595"/>
                <a:ext cx="6505092" cy="737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১ 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সেন্টিগ্রাম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(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সেমি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)  = ০.০১ 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গ্রা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/>
                            <a:cs typeface="NikoshBAN" pitchFamily="2" charset="0"/>
                          </a:rPr>
                          <m:t>১০০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b="1" dirty="0">
                    <a:latin typeface="NikoshBAN" pitchFamily="2" charset="0"/>
                    <a:cs typeface="NikoshBAN" pitchFamily="2" charset="0"/>
                  </a:rPr>
                  <a:t>গ্রাম</a:t>
                </a:r>
                <a:r>
                  <a:rPr lang="en-US" sz="36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1012" y="4561595"/>
                <a:ext cx="6505092" cy="737125"/>
              </a:xfrm>
              <a:prstGeom prst="rect">
                <a:avLst/>
              </a:prstGeom>
              <a:blipFill>
                <a:blip r:embed="rId3"/>
                <a:stretch>
                  <a:fillRect l="-2812" t="-4959" b="-25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8464964" y="5373469"/>
            <a:ext cx="3344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১০০০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মিগ্রা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= 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গ্রা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636831" y="5310433"/>
                <a:ext cx="6743580" cy="737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১ 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মিলিগ্রাম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(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মিমি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) = ০.০০১ 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গ্রা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/>
                            <a:cs typeface="NikoshBAN" pitchFamily="2" charset="0"/>
                          </a:rPr>
                          <m:t>১০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itchFamily="2" charset="0"/>
                          </a:rPr>
                          <m:t>০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/>
                            <a:cs typeface="NikoshBAN" pitchFamily="2" charset="0"/>
                          </a:rPr>
                          <m:t>০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b="1" dirty="0">
                    <a:latin typeface="NikoshBAN" pitchFamily="2" charset="0"/>
                    <a:cs typeface="NikoshBAN" pitchFamily="2" charset="0"/>
                  </a:rPr>
                  <a:t>গ্রাম</a:t>
                </a:r>
                <a:r>
                  <a:rPr lang="en-US" sz="36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6831" y="5310433"/>
                <a:ext cx="6743580" cy="737125"/>
              </a:xfrm>
              <a:prstGeom prst="rect">
                <a:avLst/>
              </a:prstGeom>
              <a:blipFill>
                <a:blip r:embed="rId4"/>
                <a:stretch>
                  <a:fillRect l="-2803" t="-4959" b="-25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/>
          <p:cNvCxnSpPr/>
          <p:nvPr/>
        </p:nvCxnSpPr>
        <p:spPr>
          <a:xfrm>
            <a:off x="8256104" y="4045489"/>
            <a:ext cx="0" cy="174571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059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7" grpId="0"/>
      <p:bldP spid="9" grpId="0"/>
      <p:bldP spid="12" grpId="0"/>
      <p:bldP spid="13" grpId="0"/>
      <p:bldP spid="15" grpId="0" animBg="1"/>
      <p:bldP spid="17" grpId="0"/>
      <p:bldP spid="18" grpId="0"/>
      <p:bldP spid="20" grpId="0"/>
      <p:bldP spid="21" grpId="0"/>
      <p:bldP spid="22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8212" y="544555"/>
            <a:ext cx="8000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ওজন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পরিমাপের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এককগুলো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: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4212" y="1524000"/>
            <a:ext cx="10820400" cy="342900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475416" y="1752600"/>
            <a:ext cx="495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হেক্টোগ্রাম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= ১০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ডেকাগ্রাম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4212" y="1752600"/>
            <a:ext cx="5229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কিলোগ্রাম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= ১০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হেক্টোগ্রাম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86154" y="2678776"/>
            <a:ext cx="4537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গ্রাম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= ১০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ডেসিগ্রাম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4212" y="2678776"/>
            <a:ext cx="5029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ডেকাগ্রাম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= ১০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গ্রাম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67318" y="3604953"/>
            <a:ext cx="5013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সেন্টিগ্রাম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= ১০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মিলিগ্রাম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8528" y="3604953"/>
            <a:ext cx="5229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ডেসিগ্রাম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= ১০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সেন্টিগ্রাম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6" name="Straight Connector 25"/>
          <p:cNvCxnSpPr>
            <a:cxnSpLocks/>
          </p:cNvCxnSpPr>
          <p:nvPr/>
        </p:nvCxnSpPr>
        <p:spPr>
          <a:xfrm>
            <a:off x="6094412" y="1861159"/>
            <a:ext cx="0" cy="263464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36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2" grpId="0"/>
      <p:bldP spid="18" grpId="0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81689AB1-D694-4528-BBB8-0A3A29649D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6" t="9119" r="15030" b="9118"/>
          <a:stretch/>
        </p:blipFill>
        <p:spPr>
          <a:xfrm>
            <a:off x="9599612" y="1892934"/>
            <a:ext cx="1315748" cy="36000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5EBDFE-19C6-487B-B5AE-24ABBF5DFC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>
            <a:off x="455612" y="881464"/>
            <a:ext cx="1315749" cy="311629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1C9B910-2648-4403-A1D5-785B802BF062}"/>
              </a:ext>
            </a:extLst>
          </p:cNvPr>
          <p:cNvSpPr txBox="1"/>
          <p:nvPr/>
        </p:nvSpPr>
        <p:spPr>
          <a:xfrm flipH="1">
            <a:off x="2326296" y="1302256"/>
            <a:ext cx="5444515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ঠিক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পারছি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CF6089-3A81-4C94-B067-0573B8B4E9EF}"/>
              </a:ext>
            </a:extLst>
          </p:cNvPr>
          <p:cNvSpPr txBox="1"/>
          <p:nvPr/>
        </p:nvSpPr>
        <p:spPr>
          <a:xfrm flipH="1">
            <a:off x="2436812" y="2457779"/>
            <a:ext cx="6934200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একটু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খেয়াল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দেখ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এগুলো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আগের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দৈর্ঘ্যের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এককের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মতোই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কিলো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হেক্টো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ডেকা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…..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শুধু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মিটারের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জায়গায়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গ্রাম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দেওয়া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আছে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40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st3.depositphotos.com/12925738/16311/v/950/depositphotos_163113186-stock-illustration-illustration-of-pair-of-little.jpg">
            <a:extLst>
              <a:ext uri="{FF2B5EF4-FFF2-40B4-BE49-F238E27FC236}">
                <a16:creationId xmlns:a16="http://schemas.microsoft.com/office/drawing/2014/main" id="{A098ED87-C4BA-48AC-8CE4-5B7C9A6C5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2" y="-23774"/>
            <a:ext cx="1600200" cy="1159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144CFC-62DA-4C91-AE62-A47115458364}"/>
              </a:ext>
            </a:extLst>
          </p:cNvPr>
          <p:cNvSpPr txBox="1"/>
          <p:nvPr/>
        </p:nvSpPr>
        <p:spPr>
          <a:xfrm>
            <a:off x="5103812" y="345861"/>
            <a:ext cx="3581400" cy="646331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en-US" sz="4800" dirty="0" err="1">
                <a:ln w="12700">
                  <a:solidFill>
                    <a:schemeClr val="tx1"/>
                  </a:solidFill>
                </a:ln>
                <a:latin typeface="Kalpurush" panose="02000600000000000000" pitchFamily="2" charset="0"/>
                <a:cs typeface="Kalpurush" panose="02000600000000000000" pitchFamily="2" charset="0"/>
              </a:rPr>
              <a:t>জোড়ায়</a:t>
            </a:r>
            <a:r>
              <a:rPr lang="en-US" sz="4800" dirty="0">
                <a:ln w="12700">
                  <a:solidFill>
                    <a:schemeClr val="tx1"/>
                  </a:solidFill>
                </a:ln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>
                <a:ln w="12700">
                  <a:solidFill>
                    <a:schemeClr val="tx1"/>
                  </a:solidFill>
                </a:ln>
                <a:latin typeface="Kalpurush" panose="02000600000000000000" pitchFamily="2" charset="0"/>
                <a:cs typeface="Kalpurush" panose="02000600000000000000" pitchFamily="2" charset="0"/>
              </a:rPr>
              <a:t>কাজ</a:t>
            </a:r>
            <a:endParaRPr lang="en-US" sz="4800" dirty="0">
              <a:ln w="12700">
                <a:solidFill>
                  <a:schemeClr val="tx1"/>
                </a:solidFill>
              </a:ln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0412" y="1135731"/>
            <a:ext cx="115062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পাশাপাশি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দু’জন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C425BF3-1343-46DF-BC06-18572EC22966}"/>
              </a:ext>
            </a:extLst>
          </p:cNvPr>
          <p:cNvSpPr/>
          <p:nvPr/>
        </p:nvSpPr>
        <p:spPr>
          <a:xfrm>
            <a:off x="341312" y="1674674"/>
            <a:ext cx="11506200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just"/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জনির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বাবা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বাজার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আসলেন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প্রতিটি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জিনিসের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পরিমান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তালিকায়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জনি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জিনিসগুলোর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তালিকায়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দেয়া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96509BC-1B45-4F73-BDD9-6C473DD45FD0}"/>
              </a:ext>
            </a:extLst>
          </p:cNvPr>
          <p:cNvGrpSpPr/>
          <p:nvPr/>
        </p:nvGrpSpPr>
        <p:grpSpPr>
          <a:xfrm>
            <a:off x="455612" y="2941567"/>
            <a:ext cx="11391900" cy="3352800"/>
            <a:chOff x="341312" y="2971800"/>
            <a:chExt cx="11391900" cy="33528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69DB6B8-81F4-42B8-BB80-528FFF8C99AA}"/>
                </a:ext>
              </a:extLst>
            </p:cNvPr>
            <p:cNvGrpSpPr/>
            <p:nvPr/>
          </p:nvGrpSpPr>
          <p:grpSpPr>
            <a:xfrm>
              <a:off x="341312" y="2971800"/>
              <a:ext cx="11391900" cy="3352800"/>
              <a:chOff x="341312" y="2971800"/>
              <a:chExt cx="11391900" cy="335280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5B3A4A3F-C1FB-46D8-B701-736C100DC76D}"/>
                  </a:ext>
                </a:extLst>
              </p:cNvPr>
              <p:cNvCxnSpPr/>
              <p:nvPr/>
            </p:nvCxnSpPr>
            <p:spPr>
              <a:xfrm>
                <a:off x="341312" y="2971800"/>
                <a:ext cx="11391900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89406CCB-63D6-4091-9A26-1802C06D81C7}"/>
                  </a:ext>
                </a:extLst>
              </p:cNvPr>
              <p:cNvCxnSpPr/>
              <p:nvPr/>
            </p:nvCxnSpPr>
            <p:spPr>
              <a:xfrm>
                <a:off x="341312" y="3530600"/>
                <a:ext cx="11391900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AEF9F8C1-7635-4EE8-B7DB-DA5B96CC4B56}"/>
                  </a:ext>
                </a:extLst>
              </p:cNvPr>
              <p:cNvCxnSpPr/>
              <p:nvPr/>
            </p:nvCxnSpPr>
            <p:spPr>
              <a:xfrm>
                <a:off x="341312" y="4089400"/>
                <a:ext cx="11391900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045711A5-A932-4A1C-AC93-9EE9131A1A18}"/>
                  </a:ext>
                </a:extLst>
              </p:cNvPr>
              <p:cNvCxnSpPr/>
              <p:nvPr/>
            </p:nvCxnSpPr>
            <p:spPr>
              <a:xfrm>
                <a:off x="341312" y="4648200"/>
                <a:ext cx="11391900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79AB641B-2159-43DF-B7DF-51568BB800E3}"/>
                  </a:ext>
                </a:extLst>
              </p:cNvPr>
              <p:cNvCxnSpPr/>
              <p:nvPr/>
            </p:nvCxnSpPr>
            <p:spPr>
              <a:xfrm>
                <a:off x="341312" y="5207000"/>
                <a:ext cx="11391900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A264AEAA-161C-48DF-9911-0368088071AC}"/>
                  </a:ext>
                </a:extLst>
              </p:cNvPr>
              <p:cNvCxnSpPr/>
              <p:nvPr/>
            </p:nvCxnSpPr>
            <p:spPr>
              <a:xfrm>
                <a:off x="341312" y="5765800"/>
                <a:ext cx="11391900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633524CA-2A5A-4ED4-BB5C-5613D3A71C69}"/>
                  </a:ext>
                </a:extLst>
              </p:cNvPr>
              <p:cNvCxnSpPr/>
              <p:nvPr/>
            </p:nvCxnSpPr>
            <p:spPr>
              <a:xfrm>
                <a:off x="341312" y="6324600"/>
                <a:ext cx="11391900" cy="0"/>
              </a:xfrm>
              <a:prstGeom prst="line">
                <a:avLst/>
              </a:prstGeom>
              <a:ln w="3810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7F01C0FC-727E-47BB-88DE-59DE40E51C2D}"/>
                  </a:ext>
                </a:extLst>
              </p:cNvPr>
              <p:cNvCxnSpPr/>
              <p:nvPr/>
            </p:nvCxnSpPr>
            <p:spPr>
              <a:xfrm>
                <a:off x="341312" y="2971800"/>
                <a:ext cx="0" cy="335280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AC2E1B20-D41B-4805-A6C7-D41B9EB53504}"/>
                  </a:ext>
                </a:extLst>
              </p:cNvPr>
              <p:cNvCxnSpPr/>
              <p:nvPr/>
            </p:nvCxnSpPr>
            <p:spPr>
              <a:xfrm>
                <a:off x="4138612" y="2971800"/>
                <a:ext cx="0" cy="335280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821D13FA-0FC0-450D-86EC-C5C186DEEF29}"/>
                  </a:ext>
                </a:extLst>
              </p:cNvPr>
              <p:cNvCxnSpPr/>
              <p:nvPr/>
            </p:nvCxnSpPr>
            <p:spPr>
              <a:xfrm>
                <a:off x="6932612" y="2971800"/>
                <a:ext cx="0" cy="335280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1835F18A-94C9-403B-BDA8-392A855842EF}"/>
                  </a:ext>
                </a:extLst>
              </p:cNvPr>
              <p:cNvCxnSpPr/>
              <p:nvPr/>
            </p:nvCxnSpPr>
            <p:spPr>
              <a:xfrm>
                <a:off x="11733212" y="2971800"/>
                <a:ext cx="0" cy="335280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6839258-2C64-41CD-A30F-BB05AEFBA141}"/>
                </a:ext>
              </a:extLst>
            </p:cNvPr>
            <p:cNvSpPr txBox="1"/>
            <p:nvPr/>
          </p:nvSpPr>
          <p:spPr>
            <a:xfrm>
              <a:off x="1145533" y="2981980"/>
              <a:ext cx="2256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পণ্যের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বিবরণ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A1F50AE-323C-4B03-B7CA-B9CA0625AC53}"/>
                </a:ext>
              </a:extLst>
            </p:cNvPr>
            <p:cNvSpPr txBox="1"/>
            <p:nvPr/>
          </p:nvSpPr>
          <p:spPr>
            <a:xfrm>
              <a:off x="4316495" y="2971800"/>
              <a:ext cx="2256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পরিমান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558E4AE-DC94-49BA-A366-74FF534E528E}"/>
                </a:ext>
              </a:extLst>
            </p:cNvPr>
            <p:cNvSpPr txBox="1"/>
            <p:nvPr/>
          </p:nvSpPr>
          <p:spPr>
            <a:xfrm>
              <a:off x="7038245" y="2971800"/>
              <a:ext cx="40050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যে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এককে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প্রকাশ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করতে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হবে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584B918-F04F-432E-BD00-F1A1025196A4}"/>
                </a:ext>
              </a:extLst>
            </p:cNvPr>
            <p:cNvSpPr txBox="1"/>
            <p:nvPr/>
          </p:nvSpPr>
          <p:spPr>
            <a:xfrm>
              <a:off x="760596" y="3540779"/>
              <a:ext cx="2256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১টি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চালের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বস্তা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D53D382-A34D-467B-9883-140C1F0F667F}"/>
                </a:ext>
              </a:extLst>
            </p:cNvPr>
            <p:cNvSpPr txBox="1"/>
            <p:nvPr/>
          </p:nvSpPr>
          <p:spPr>
            <a:xfrm>
              <a:off x="695430" y="4089400"/>
              <a:ext cx="2256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১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প্যাকেট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চিনি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22BED7E-38F9-4791-877A-4EFC706A9222}"/>
                </a:ext>
              </a:extLst>
            </p:cNvPr>
            <p:cNvSpPr txBox="1"/>
            <p:nvPr/>
          </p:nvSpPr>
          <p:spPr>
            <a:xfrm>
              <a:off x="679361" y="4676238"/>
              <a:ext cx="2256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১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প্যাকেট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লবন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D722DB5-E6FF-4ACC-ABD7-5CF577C2106A}"/>
                </a:ext>
              </a:extLst>
            </p:cNvPr>
            <p:cNvSpPr txBox="1"/>
            <p:nvPr/>
          </p:nvSpPr>
          <p:spPr>
            <a:xfrm>
              <a:off x="684212" y="5191780"/>
              <a:ext cx="2256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১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প্যাকেট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আটা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4CFA10F-2697-4DD5-B3A0-8C976CB82407}"/>
                </a:ext>
              </a:extLst>
            </p:cNvPr>
            <p:cNvSpPr txBox="1"/>
            <p:nvPr/>
          </p:nvSpPr>
          <p:spPr>
            <a:xfrm>
              <a:off x="684560" y="5801380"/>
              <a:ext cx="2256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১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প্যাকেট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মসলা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8A3E9B1-E258-4DE9-B966-863D8A5EC867}"/>
                </a:ext>
              </a:extLst>
            </p:cNvPr>
            <p:cNvSpPr txBox="1"/>
            <p:nvPr/>
          </p:nvSpPr>
          <p:spPr>
            <a:xfrm>
              <a:off x="4341812" y="3515380"/>
              <a:ext cx="2256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২৫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কে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জ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ি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8555B20-9A87-4757-927A-446B112E3D85}"/>
                </a:ext>
              </a:extLst>
            </p:cNvPr>
            <p:cNvSpPr txBox="1"/>
            <p:nvPr/>
          </p:nvSpPr>
          <p:spPr>
            <a:xfrm>
              <a:off x="4331083" y="4114802"/>
              <a:ext cx="2256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৫০০ 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গ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্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র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া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ম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3E657B8-98E8-466C-AEB9-EC2D7393852A}"/>
                </a:ext>
              </a:extLst>
            </p:cNvPr>
            <p:cNvSpPr txBox="1"/>
            <p:nvPr/>
          </p:nvSpPr>
          <p:spPr>
            <a:xfrm>
              <a:off x="4316495" y="4625480"/>
              <a:ext cx="2256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১৫০ 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ড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ে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ক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া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গ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্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র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া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ম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0B98E12-C6C0-4819-AED5-C3133EB722CE}"/>
                </a:ext>
              </a:extLst>
            </p:cNvPr>
            <p:cNvSpPr txBox="1"/>
            <p:nvPr/>
          </p:nvSpPr>
          <p:spPr>
            <a:xfrm>
              <a:off x="4282346" y="5199049"/>
              <a:ext cx="2256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২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কে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জ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ি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914DB87-BC05-475D-B6D1-78DF04D7BE07}"/>
                </a:ext>
              </a:extLst>
            </p:cNvPr>
            <p:cNvSpPr txBox="1"/>
            <p:nvPr/>
          </p:nvSpPr>
          <p:spPr>
            <a:xfrm>
              <a:off x="4341812" y="5765800"/>
              <a:ext cx="2256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৫০ 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গ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্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র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া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ম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F88614B-02DB-4A6F-A89B-BFBFBFE7B1F8}"/>
                </a:ext>
              </a:extLst>
            </p:cNvPr>
            <p:cNvSpPr txBox="1"/>
            <p:nvPr/>
          </p:nvSpPr>
          <p:spPr>
            <a:xfrm>
              <a:off x="7589956" y="3518355"/>
              <a:ext cx="40233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……………. 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হ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ে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ক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্ট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ো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গ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্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র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া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ম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1D83D77-891F-4EB3-966C-9C9894AAEA77}"/>
                </a:ext>
              </a:extLst>
            </p:cNvPr>
            <p:cNvSpPr txBox="1"/>
            <p:nvPr/>
          </p:nvSpPr>
          <p:spPr>
            <a:xfrm>
              <a:off x="7589956" y="4063999"/>
              <a:ext cx="40233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…………….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ডেসিগ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্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র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া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ম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F0A456B-80C9-493D-B8F9-4EB78B595172}"/>
                </a:ext>
              </a:extLst>
            </p:cNvPr>
            <p:cNvSpPr txBox="1"/>
            <p:nvPr/>
          </p:nvSpPr>
          <p:spPr>
            <a:xfrm>
              <a:off x="7589956" y="4660106"/>
              <a:ext cx="40233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…………….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কিল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ো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গ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্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র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া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ম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2A3AA25-7871-4BBD-9B3D-65CD78D76B3F}"/>
                </a:ext>
              </a:extLst>
            </p:cNvPr>
            <p:cNvSpPr txBox="1"/>
            <p:nvPr/>
          </p:nvSpPr>
          <p:spPr>
            <a:xfrm>
              <a:off x="7589956" y="5199049"/>
              <a:ext cx="40233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…………….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ডেকাগ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্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র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া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ম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60E93C6-5DB0-4C72-98E9-6AE6E8C10EED}"/>
                </a:ext>
              </a:extLst>
            </p:cNvPr>
            <p:cNvSpPr txBox="1"/>
            <p:nvPr/>
          </p:nvSpPr>
          <p:spPr>
            <a:xfrm>
              <a:off x="7589956" y="5694397"/>
              <a:ext cx="40233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…………….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মিলিগ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্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র</a:t>
              </a:r>
              <a:r>
                <a:rPr lang="as-IN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া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ম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9641D4DE-3D11-4B6B-9A86-054D2EA33F3A}"/>
              </a:ext>
            </a:extLst>
          </p:cNvPr>
          <p:cNvSpPr txBox="1"/>
          <p:nvPr/>
        </p:nvSpPr>
        <p:spPr>
          <a:xfrm>
            <a:off x="8913812" y="3436290"/>
            <a:ext cx="10667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২৫০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334722D-D229-40DC-B2FC-F1337810CD4D}"/>
              </a:ext>
            </a:extLst>
          </p:cNvPr>
          <p:cNvSpPr txBox="1"/>
          <p:nvPr/>
        </p:nvSpPr>
        <p:spPr>
          <a:xfrm>
            <a:off x="8962549" y="3907286"/>
            <a:ext cx="13228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৫০০০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5D5FD62-6811-4579-8DEB-F0F2341A1834}"/>
              </a:ext>
            </a:extLst>
          </p:cNvPr>
          <p:cNvSpPr txBox="1"/>
          <p:nvPr/>
        </p:nvSpPr>
        <p:spPr>
          <a:xfrm>
            <a:off x="8940227" y="4451458"/>
            <a:ext cx="10822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১.৫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B99C924-722B-45CF-8A77-0528EBA3A618}"/>
              </a:ext>
            </a:extLst>
          </p:cNvPr>
          <p:cNvSpPr txBox="1"/>
          <p:nvPr/>
        </p:nvSpPr>
        <p:spPr>
          <a:xfrm>
            <a:off x="8772947" y="5034317"/>
            <a:ext cx="10667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২০০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D1D1C4B-5971-4478-A61B-F21CC2735E2C}"/>
              </a:ext>
            </a:extLst>
          </p:cNvPr>
          <p:cNvSpPr txBox="1"/>
          <p:nvPr/>
        </p:nvSpPr>
        <p:spPr>
          <a:xfrm>
            <a:off x="8892859" y="5610851"/>
            <a:ext cx="13925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৫০০০০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038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50" grpId="0" animBg="1"/>
      <p:bldP spid="86" grpId="0"/>
      <p:bldP spid="87" grpId="0"/>
      <p:bldP spid="88" grpId="0"/>
      <p:bldP spid="89" grpId="0"/>
      <p:bldP spid="9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81689AB1-D694-4528-BBB8-0A3A29649D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6" t="9119" r="15030" b="9118"/>
          <a:stretch/>
        </p:blipFill>
        <p:spPr>
          <a:xfrm>
            <a:off x="10433469" y="1769925"/>
            <a:ext cx="1315748" cy="36000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5EBDFE-19C6-487B-B5AE-24ABBF5DFC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>
            <a:off x="444437" y="838200"/>
            <a:ext cx="1315749" cy="311629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1C9B910-2648-4403-A1D5-785B802BF062}"/>
              </a:ext>
            </a:extLst>
          </p:cNvPr>
          <p:cNvSpPr txBox="1"/>
          <p:nvPr/>
        </p:nvSpPr>
        <p:spPr>
          <a:xfrm flipH="1">
            <a:off x="2326295" y="1302256"/>
            <a:ext cx="9102116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বুঝানো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ট্রাকটি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৫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পরিমান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দ্রব্য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/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জিনিস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ধারণ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CF6089-3A81-4C94-B067-0573B8B4E9EF}"/>
              </a:ext>
            </a:extLst>
          </p:cNvPr>
          <p:cNvSpPr txBox="1"/>
          <p:nvPr/>
        </p:nvSpPr>
        <p:spPr>
          <a:xfrm flipH="1">
            <a:off x="3270669" y="2276349"/>
            <a:ext cx="7162800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রড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বালু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সিমেন্ট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ইত্যাদি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ভারী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পদার্থ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পরিমাপ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করতে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আমরা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মেট্রিকটন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কুইন্টাল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এ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ধরণের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একক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ব্যবহার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করি</a:t>
            </a:r>
            <a:r>
              <a:rPr lang="en-US" sz="28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139DCC-A6C5-4623-A61B-60BEF6842535}"/>
              </a:ext>
            </a:extLst>
          </p:cNvPr>
          <p:cNvSpPr/>
          <p:nvPr/>
        </p:nvSpPr>
        <p:spPr>
          <a:xfrm>
            <a:off x="760412" y="370551"/>
            <a:ext cx="105156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ট্রাকের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সমগ্র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বুঝানো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02942B-10F3-471E-9EEA-F38A6F2DEE31}"/>
              </a:ext>
            </a:extLst>
          </p:cNvPr>
          <p:cNvSpPr/>
          <p:nvPr/>
        </p:nvSpPr>
        <p:spPr>
          <a:xfrm>
            <a:off x="2877947" y="3783411"/>
            <a:ext cx="5578665" cy="156966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75DC64-513C-4FDE-B4B8-5D45D0C5B454}"/>
              </a:ext>
            </a:extLst>
          </p:cNvPr>
          <p:cNvSpPr txBox="1"/>
          <p:nvPr/>
        </p:nvSpPr>
        <p:spPr>
          <a:xfrm>
            <a:off x="2777829" y="3733800"/>
            <a:ext cx="5578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১০০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কিলোগ্রাম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কেজি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)   = ১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কুইন্টাল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AC8427-5B0D-473D-A46D-8705C6915E82}"/>
              </a:ext>
            </a:extLst>
          </p:cNvPr>
          <p:cNvSpPr txBox="1"/>
          <p:nvPr/>
        </p:nvSpPr>
        <p:spPr>
          <a:xfrm>
            <a:off x="2877947" y="4224724"/>
            <a:ext cx="502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কুইন্টাল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= ১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মেট্রিকটন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94E48A-B479-4C94-9681-9D71B34522F9}"/>
              </a:ext>
            </a:extLst>
          </p:cNvPr>
          <p:cNvSpPr txBox="1"/>
          <p:nvPr/>
        </p:nvSpPr>
        <p:spPr>
          <a:xfrm>
            <a:off x="2818125" y="4728893"/>
            <a:ext cx="5578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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১০০০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কিলোগ্রাম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কেজি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) = ১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মেট্রিকটন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002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6" grpId="0"/>
      <p:bldP spid="7" grpId="0" animBg="1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81689AB1-D694-4528-BBB8-0A3A29649D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6" t="9119" r="15030" b="9118"/>
          <a:stretch/>
        </p:blipFill>
        <p:spPr>
          <a:xfrm>
            <a:off x="10433469" y="1769925"/>
            <a:ext cx="1315748" cy="36000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5EBDFE-19C6-487B-B5AE-24ABBF5DFC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>
            <a:off x="444437" y="838200"/>
            <a:ext cx="1315749" cy="311629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1C9B910-2648-4403-A1D5-785B802BF062}"/>
              </a:ext>
            </a:extLst>
          </p:cNvPr>
          <p:cNvSpPr txBox="1"/>
          <p:nvPr/>
        </p:nvSpPr>
        <p:spPr>
          <a:xfrm flipH="1">
            <a:off x="2326295" y="1302256"/>
            <a:ext cx="9102116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ট্রাকটির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ধারণ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ক্ষমতা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কেজি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CF6089-3A81-4C94-B067-0573B8B4E9EF}"/>
              </a:ext>
            </a:extLst>
          </p:cNvPr>
          <p:cNvSpPr txBox="1"/>
          <p:nvPr/>
        </p:nvSpPr>
        <p:spPr>
          <a:xfrm flipH="1">
            <a:off x="3270669" y="2276349"/>
            <a:ext cx="7162800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ট্রাকটির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ধারণ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ক্ষমতা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হবে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৫×১০০০</a:t>
            </a:r>
          </a:p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                               =৫০০০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কেজি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83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7084E7-A9BA-48E1-A439-A8B2D8C27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990600"/>
            <a:ext cx="10396396" cy="46640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E901F2-412F-4E74-98B2-EB307BE42975}"/>
              </a:ext>
            </a:extLst>
          </p:cNvPr>
          <p:cNvSpPr txBox="1"/>
          <p:nvPr/>
        </p:nvSpPr>
        <p:spPr>
          <a:xfrm>
            <a:off x="5713412" y="2133600"/>
            <a:ext cx="114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5EB999-6FCE-43D9-B7C2-DBD42952EA72}"/>
              </a:ext>
            </a:extLst>
          </p:cNvPr>
          <p:cNvSpPr txBox="1"/>
          <p:nvPr/>
        </p:nvSpPr>
        <p:spPr>
          <a:xfrm>
            <a:off x="5942012" y="3075056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&gt;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1EB0C4-7E14-474B-89C7-2DE0B1891F58}"/>
              </a:ext>
            </a:extLst>
          </p:cNvPr>
          <p:cNvSpPr txBox="1"/>
          <p:nvPr/>
        </p:nvSpPr>
        <p:spPr>
          <a:xfrm>
            <a:off x="5882410" y="3893404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&gt;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9FFD41-4D17-45AB-9FC7-40B91BB13DC9}"/>
              </a:ext>
            </a:extLst>
          </p:cNvPr>
          <p:cNvSpPr txBox="1"/>
          <p:nvPr/>
        </p:nvSpPr>
        <p:spPr>
          <a:xfrm>
            <a:off x="5911849" y="4773304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695101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4418012" y="0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8532812" y="-9939"/>
            <a:ext cx="1844634" cy="13261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76959" y="962040"/>
            <a:ext cx="662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দলে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সমস্যাটি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B56E1D-C8DA-4F9E-88CA-60EE757586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95" y="1672729"/>
            <a:ext cx="10984634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2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517D47-8A5D-468E-9158-BCE63B990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1" y="2210117"/>
            <a:ext cx="10668001" cy="243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229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5042368" y="-1125429"/>
            <a:ext cx="2795673" cy="58473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6CB553-94FB-407E-9610-DB4A41052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812" y="2286000"/>
            <a:ext cx="5124472" cy="2616835"/>
          </a:xfrm>
          <a:prstGeom prst="rect">
            <a:avLst/>
          </a:prstGeom>
        </p:spPr>
      </p:pic>
      <p:pic>
        <p:nvPicPr>
          <p:cNvPr id="5" name="Picture 4" descr="F:\New folder (2)\Animated gif\img8.gif">
            <a:extLst>
              <a:ext uri="{FF2B5EF4-FFF2-40B4-BE49-F238E27FC236}">
                <a16:creationId xmlns:a16="http://schemas.microsoft.com/office/drawing/2014/main" id="{2031BD29-DBC7-4F08-82F9-E112BB8A753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948" y="970502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F:\New folder (2)\Animated gif\img8.gif">
            <a:extLst>
              <a:ext uri="{FF2B5EF4-FFF2-40B4-BE49-F238E27FC236}">
                <a16:creationId xmlns:a16="http://schemas.microsoft.com/office/drawing/2014/main" id="{F1228068-1FBA-4930-BCD8-AE8397D438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275" y="4093798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New folder (2)\Animated gif\img8.gif">
            <a:extLst>
              <a:ext uri="{FF2B5EF4-FFF2-40B4-BE49-F238E27FC236}">
                <a16:creationId xmlns:a16="http://schemas.microsoft.com/office/drawing/2014/main" id="{71223450-9C09-4527-8E94-4755548548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8999" y="990380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F:\New folder (2)\Animated gif\img8.gif">
            <a:extLst>
              <a:ext uri="{FF2B5EF4-FFF2-40B4-BE49-F238E27FC236}">
                <a16:creationId xmlns:a16="http://schemas.microsoft.com/office/drawing/2014/main" id="{58FDFCD8-C08B-405D-8180-FBA722249EC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912" y="4093798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81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633</TotalTime>
  <Words>585</Words>
  <Application>Microsoft Office PowerPoint</Application>
  <PresentationFormat>Custom</PresentationFormat>
  <Paragraphs>101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Cambria Math</vt:lpstr>
      <vt:lpstr>Harlow Solid Italic</vt:lpstr>
      <vt:lpstr>Kalpurush</vt:lpstr>
      <vt:lpstr>NikoshBAN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MUSHFIKAH</dc:creator>
  <cp:lastModifiedBy>Huzayfa LC</cp:lastModifiedBy>
  <cp:revision>77</cp:revision>
  <dcterms:created xsi:type="dcterms:W3CDTF">2006-08-16T00:00:00Z</dcterms:created>
  <dcterms:modified xsi:type="dcterms:W3CDTF">2026-09-17T03:13:16Z</dcterms:modified>
</cp:coreProperties>
</file>