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5143500" cy="9144000"/>
  <p:embeddedFontLst>
    <p:embeddedFont>
      <p:font typeface="Geist"/>
      <p:regular r:id="rId14"/>
      <p:bold r:id="rId15"/>
      <p:italic r:id="rId16"/>
      <p:boldItalic r:id="rId17"/>
    </p:embeddedFont>
    <p:embeddedFont>
      <p:font typeface="REM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EM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font" Target="fonts/REM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Geist-bold.fntdata"/><Relationship Id="rId14" Type="http://schemas.openxmlformats.org/officeDocument/2006/relationships/font" Target="fonts/Geist-regular.fntdata"/><Relationship Id="rId17" Type="http://schemas.openxmlformats.org/officeDocument/2006/relationships/font" Target="fonts/Geist-boldItalic.fntdata"/><Relationship Id="rId16" Type="http://schemas.openxmlformats.org/officeDocument/2006/relationships/font" Target="fonts/Geist-italic.fntdata"/><Relationship Id="rId5" Type="http://schemas.openxmlformats.org/officeDocument/2006/relationships/slide" Target="slides/slide1.xml"/><Relationship Id="rId19" Type="http://schemas.openxmlformats.org/officeDocument/2006/relationships/font" Target="fonts/REM-bold.fntdata"/><Relationship Id="rId6" Type="http://schemas.openxmlformats.org/officeDocument/2006/relationships/slide" Target="slides/slide2.xml"/><Relationship Id="rId18" Type="http://schemas.openxmlformats.org/officeDocument/2006/relationships/font" Target="fonts/REM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" name="Google Shape;1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" name="Google Shape;4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aster 1">
  <p:cSld name="Slide master 1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F9F2">
              <a:alpha val="9490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" name="Google Shape;13;p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29180" y="4844491"/>
            <a:ext cx="1071843" cy="256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3550" y="0"/>
            <a:ext cx="3600450" cy="5143500"/>
          </a:xfrm>
          <a:custGeom>
            <a:rect b="b" l="l" r="r" t="t"/>
            <a:pathLst>
              <a:path extrusionOk="0" h="100000" w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preencoded.png" id="21" name="Google Shape;2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3290" y="818555"/>
            <a:ext cx="2629793" cy="350639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/>
          <p:nvPr/>
        </p:nvSpPr>
        <p:spPr>
          <a:xfrm>
            <a:off x="496119" y="1795611"/>
            <a:ext cx="4722763" cy="8859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6747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rgbClr val="006747"/>
                </a:solidFill>
                <a:latin typeface="Arial"/>
                <a:ea typeface="Arial"/>
                <a:cs typeface="Arial"/>
                <a:sym typeface="Arial"/>
              </a:rPr>
              <a:t>সোশ্যাল মিডিয়া: সচেতনভাবে ব্যবহার করুন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496119" y="2894186"/>
            <a:ext cx="4722763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১৩–১৮ বছর বয়সী তরুণদের জন্য একটি সচেতনতামূলক গাইড — গোপনীয়তা, সাইবার বুলিং এবং ভুয়া তথ্য নিয়ে জানুন, নিরাপদ থাকুন।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3550" y="0"/>
            <a:ext cx="3600450" cy="5143500"/>
          </a:xfrm>
          <a:custGeom>
            <a:rect b="b" l="l" r="r" t="t"/>
            <a:pathLst>
              <a:path extrusionOk="0" h="100000" w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preencoded.png" id="30" name="Google Shape;3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3290" y="818555"/>
            <a:ext cx="2629793" cy="350639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5"/>
          <p:cNvSpPr/>
          <p:nvPr/>
        </p:nvSpPr>
        <p:spPr>
          <a:xfrm>
            <a:off x="496119" y="472380"/>
            <a:ext cx="4722763" cy="442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6747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rgbClr val="006747"/>
                </a:solidFill>
                <a:latin typeface="Arial"/>
                <a:ea typeface="Arial"/>
                <a:cs typeface="Arial"/>
                <a:sym typeface="Arial"/>
              </a:rPr>
              <a:t>আপনার ডেটা কোথায় যায়?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2" name="Google Shape;3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6119" y="1127968"/>
            <a:ext cx="4722763" cy="108652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5"/>
          <p:cNvSpPr/>
          <p:nvPr/>
        </p:nvSpPr>
        <p:spPr>
          <a:xfrm>
            <a:off x="733127" y="1288777"/>
            <a:ext cx="4324945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📌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প্রতিটি পদক্ষেপ রেকর্ড হয়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733127" y="1600051"/>
            <a:ext cx="4324945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আপনার প্রতিটি পোস্ট, লাইক এবং মন্তব্য সার্ভারে সংরক্ষিত থাকে — মুছলেও ট্রেস থেকে যায়।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5" name="Google Shape;3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6119" y="2356247"/>
            <a:ext cx="4722763" cy="108652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/>
          <p:nvPr/>
        </p:nvSpPr>
        <p:spPr>
          <a:xfrm>
            <a:off x="733127" y="2517056"/>
            <a:ext cx="4324945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📍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আপনাকে ট্র্যাক করা হয়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733127" y="2828330"/>
            <a:ext cx="4324945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কোম্পানিগুলি আপনার অবস্থান, পছন্দ এবং দৈনন্দিন আচরণ নিরবচ্ছিন্নভাবে ট্র্যাক করে।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8" name="Google Shape;3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6119" y="3584525"/>
            <a:ext cx="4722763" cy="108652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/>
          <p:nvPr/>
        </p:nvSpPr>
        <p:spPr>
          <a:xfrm>
            <a:off x="733127" y="3745334"/>
            <a:ext cx="4324945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💰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ডেটা বিক্রি হয়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733127" y="4056608"/>
            <a:ext cx="4324945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এই তথ্য বিজ্ঞাপনদাতা এবং তৃতীয় পক্ষের কাছে বিক্রি হতে পারে — আপনার অজান্তেই।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6" name="Google Shape;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1257598"/>
            <a:ext cx="2628230" cy="262823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6"/>
          <p:cNvSpPr/>
          <p:nvPr/>
        </p:nvSpPr>
        <p:spPr>
          <a:xfrm>
            <a:off x="3474988" y="1367730"/>
            <a:ext cx="5177582" cy="442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6747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rgbClr val="006747"/>
                </a:solidFill>
                <a:latin typeface="Arial"/>
                <a:ea typeface="Arial"/>
                <a:cs typeface="Arial"/>
                <a:sym typeface="Arial"/>
              </a:rPr>
              <a:t>গোপনীয়তা সুরক্ষার টিপস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6"/>
          <p:cNvSpPr/>
          <p:nvPr/>
        </p:nvSpPr>
        <p:spPr>
          <a:xfrm>
            <a:off x="3474988" y="1970187"/>
            <a:ext cx="318939" cy="318939"/>
          </a:xfrm>
          <a:prstGeom prst="roundRect">
            <a:avLst>
              <a:gd fmla="val 40005" name="adj"/>
            </a:avLst>
          </a:prstGeom>
          <a:solidFill>
            <a:srgbClr val="D1EFE4"/>
          </a:solidFill>
          <a:ln cap="flat" cmpd="sng" w="9525">
            <a:solidFill>
              <a:srgbClr val="B7D5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3528157" y="1996753"/>
            <a:ext cx="212601" cy="2658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3935685" y="2018854"/>
            <a:ext cx="2039466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শক্তিশালী পাসওয়ার্ড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3935685" y="2382069"/>
            <a:ext cx="2039466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জটিল পাসওয়ার্ড ব্যবহার করুন এবং নিয়মিত পরিবর্তন করুন।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6152331" y="1970187"/>
            <a:ext cx="318939" cy="318939"/>
          </a:xfrm>
          <a:prstGeom prst="roundRect">
            <a:avLst>
              <a:gd fmla="val 40005" name="adj"/>
            </a:avLst>
          </a:prstGeom>
          <a:solidFill>
            <a:srgbClr val="D1EFE4"/>
          </a:solidFill>
          <a:ln cap="flat" cmpd="sng" w="9525">
            <a:solidFill>
              <a:srgbClr val="B7D5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6"/>
          <p:cNvSpPr/>
          <p:nvPr/>
        </p:nvSpPr>
        <p:spPr>
          <a:xfrm>
            <a:off x="6205500" y="1996753"/>
            <a:ext cx="212601" cy="2658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6613029" y="2018854"/>
            <a:ext cx="2039541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দুই-ফ্যাক্টর প্রমাণীকরণ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6613029" y="2382069"/>
            <a:ext cx="2039541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অ্যাকাউন্টে অতিরিক্ত সুরক্ষার স্তর যোগ করুন।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3474988" y="3119214"/>
            <a:ext cx="318939" cy="318939"/>
          </a:xfrm>
          <a:prstGeom prst="roundRect">
            <a:avLst>
              <a:gd fmla="val 40005" name="adj"/>
            </a:avLst>
          </a:prstGeom>
          <a:solidFill>
            <a:srgbClr val="D1EFE4"/>
          </a:solidFill>
          <a:ln cap="flat" cmpd="sng" w="9525">
            <a:solidFill>
              <a:srgbClr val="B7D5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6"/>
          <p:cNvSpPr/>
          <p:nvPr/>
        </p:nvSpPr>
        <p:spPr>
          <a:xfrm>
            <a:off x="3528157" y="3145780"/>
            <a:ext cx="212601" cy="26580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3935685" y="3167881"/>
            <a:ext cx="4716884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ব্যক্তিগত তথ্য লুকিয়ে রাখুন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3935685" y="3531096"/>
            <a:ext cx="4716884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ফোন নম্বর বা ঠিকানা কখনো পাবলিকলি শেয়ার করবেন না।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/>
          <p:nvPr/>
        </p:nvSpPr>
        <p:spPr>
          <a:xfrm>
            <a:off x="496119" y="1828428"/>
            <a:ext cx="8151763" cy="442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6747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rgbClr val="006747"/>
                </a:solidFill>
                <a:latin typeface="Arial"/>
                <a:ea typeface="Arial"/>
                <a:cs typeface="Arial"/>
                <a:sym typeface="Arial"/>
              </a:rPr>
              <a:t>সাইবার বুলিং কী?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6" name="Google Shape;6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2554932"/>
            <a:ext cx="354360" cy="35436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/>
          <p:nvPr/>
        </p:nvSpPr>
        <p:spPr>
          <a:xfrm>
            <a:off x="1027658" y="2554932"/>
            <a:ext cx="2067595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অনলাইন হয়রানি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7"/>
          <p:cNvSpPr/>
          <p:nvPr/>
        </p:nvSpPr>
        <p:spPr>
          <a:xfrm>
            <a:off x="1027658" y="2861444"/>
            <a:ext cx="2067595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হুমকি, অপমানজনক মন্তব্য বা বারবার বিরক্ত করা — এটি বুলিং।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9" name="Google Shape;6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2433" y="2554932"/>
            <a:ext cx="354360" cy="35436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7"/>
          <p:cNvSpPr/>
          <p:nvPr/>
        </p:nvSpPr>
        <p:spPr>
          <a:xfrm>
            <a:off x="3803972" y="2554932"/>
            <a:ext cx="2067595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অনুমতিহীন শেয়ার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7"/>
          <p:cNvSpPr/>
          <p:nvPr/>
        </p:nvSpPr>
        <p:spPr>
          <a:xfrm>
            <a:off x="3803972" y="2861444"/>
            <a:ext cx="2067595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কারো ছবি বা ভিডিও অনুমতি ছাড়াই ছড়িয়ে দেওয়া গুরুতর অন্যায়।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2" name="Google Shape;7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48747" y="2554932"/>
            <a:ext cx="354360" cy="35436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7"/>
          <p:cNvSpPr/>
          <p:nvPr/>
        </p:nvSpPr>
        <p:spPr>
          <a:xfrm>
            <a:off x="6580287" y="2554932"/>
            <a:ext cx="2067595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গুজব ও একাকীকরণ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7"/>
          <p:cNvSpPr/>
          <p:nvPr/>
        </p:nvSpPr>
        <p:spPr>
          <a:xfrm>
            <a:off x="6580287" y="2861444"/>
            <a:ext cx="2067595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মিথ্যা গুজব ছড়ানো বা কাউকে দল থেকে বাদ দেওয়াও বুলিং-এর অংশ।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3550" y="0"/>
            <a:ext cx="3600450" cy="5143500"/>
          </a:xfrm>
          <a:custGeom>
            <a:rect b="b" l="l" r="r" t="t"/>
            <a:pathLst>
              <a:path extrusionOk="0" h="100000" w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preencoded.png" id="81" name="Google Shape;8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3290" y="818555"/>
            <a:ext cx="2629793" cy="350639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8"/>
          <p:cNvSpPr/>
          <p:nvPr/>
        </p:nvSpPr>
        <p:spPr>
          <a:xfrm>
            <a:off x="496119" y="1228502"/>
            <a:ext cx="4722763" cy="442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6747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rgbClr val="006747"/>
                </a:solidFill>
                <a:latin typeface="Arial"/>
                <a:ea typeface="Arial"/>
                <a:cs typeface="Arial"/>
                <a:sym typeface="Arial"/>
              </a:rPr>
              <a:t>বুলিং এর বিরুদ্ধে দাঁড়ান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8"/>
          <p:cNvSpPr/>
          <p:nvPr/>
        </p:nvSpPr>
        <p:spPr>
          <a:xfrm>
            <a:off x="496119" y="1884090"/>
            <a:ext cx="2290465" cy="1057945"/>
          </a:xfrm>
          <a:prstGeom prst="roundRect">
            <a:avLst>
              <a:gd fmla="val 12060" name="adj"/>
            </a:avLst>
          </a:prstGeom>
          <a:solidFill>
            <a:srgbClr val="D1EFE4"/>
          </a:solidFill>
          <a:ln cap="flat" cmpd="sng" w="9525">
            <a:solidFill>
              <a:srgbClr val="B7D5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8"/>
          <p:cNvSpPr/>
          <p:nvPr/>
        </p:nvSpPr>
        <p:spPr>
          <a:xfrm>
            <a:off x="642640" y="2030611"/>
            <a:ext cx="1997422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🚫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রিপোর্ট ও ব্লক করুন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8"/>
          <p:cNvSpPr/>
          <p:nvPr/>
        </p:nvSpPr>
        <p:spPr>
          <a:xfrm>
            <a:off x="642640" y="2341885"/>
            <a:ext cx="1997422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বুলিং দেখলে সঙ্গে সঙ্গে রিপোর্ট করুন এবং সেই ব্যক্তিকে ব্লক করুন।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8"/>
          <p:cNvSpPr/>
          <p:nvPr/>
        </p:nvSpPr>
        <p:spPr>
          <a:xfrm>
            <a:off x="2928342" y="1884090"/>
            <a:ext cx="2290539" cy="1057945"/>
          </a:xfrm>
          <a:prstGeom prst="roundRect">
            <a:avLst>
              <a:gd fmla="val 12060" name="adj"/>
            </a:avLst>
          </a:prstGeom>
          <a:solidFill>
            <a:srgbClr val="D1EFE4"/>
          </a:solidFill>
          <a:ln cap="flat" cmpd="sng" w="9525">
            <a:solidFill>
              <a:srgbClr val="B7D5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8"/>
          <p:cNvSpPr/>
          <p:nvPr/>
        </p:nvSpPr>
        <p:spPr>
          <a:xfrm>
            <a:off x="3074863" y="2030611"/>
            <a:ext cx="1997497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🤝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বন্ধুর পাশে থাকুন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8"/>
          <p:cNvSpPr/>
          <p:nvPr/>
        </p:nvSpPr>
        <p:spPr>
          <a:xfrm>
            <a:off x="3074863" y="2341885"/>
            <a:ext cx="1997497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বন্ধুকে সমর্থন করুন — তাকে একা অনুভব করতে দেবেন না।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8"/>
          <p:cNvSpPr/>
          <p:nvPr/>
        </p:nvSpPr>
        <p:spPr>
          <a:xfrm>
            <a:off x="496119" y="3083793"/>
            <a:ext cx="4722763" cy="831131"/>
          </a:xfrm>
          <a:prstGeom prst="roundRect">
            <a:avLst>
              <a:gd fmla="val 15351" name="adj"/>
            </a:avLst>
          </a:prstGeom>
          <a:solidFill>
            <a:srgbClr val="D1EFE4"/>
          </a:solidFill>
          <a:ln cap="flat" cmpd="sng" w="9525">
            <a:solidFill>
              <a:srgbClr val="B7D5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8"/>
          <p:cNvSpPr/>
          <p:nvPr/>
        </p:nvSpPr>
        <p:spPr>
          <a:xfrm>
            <a:off x="642640" y="3230314"/>
            <a:ext cx="4429720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🗣️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বড়দের বলুন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8"/>
          <p:cNvSpPr/>
          <p:nvPr/>
        </p:nvSpPr>
        <p:spPr>
          <a:xfrm>
            <a:off x="642640" y="3541588"/>
            <a:ext cx="4429720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নিজের উপর বুলিং হলে বিশ্বস্ত কোনো প্রাপ্তবয়স্কের সাহায্য নিন।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"/>
          <p:cNvSpPr/>
          <p:nvPr/>
        </p:nvSpPr>
        <p:spPr>
          <a:xfrm>
            <a:off x="496119" y="1418258"/>
            <a:ext cx="3902943" cy="442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6747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rgbClr val="006747"/>
                </a:solidFill>
                <a:latin typeface="Arial"/>
                <a:ea typeface="Arial"/>
                <a:cs typeface="Arial"/>
                <a:sym typeface="Arial"/>
              </a:rPr>
              <a:t>ভুয়া তথ্য চেনার উপায়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9"/>
          <p:cNvSpPr/>
          <p:nvPr/>
        </p:nvSpPr>
        <p:spPr>
          <a:xfrm>
            <a:off x="496119" y="2003003"/>
            <a:ext cx="3902943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ইন্টারনেটে সব কিছুই সত্য নয়। নিজেকে সুরক্ষিত রাখতে এই তিনটি পদক্ষেপ মেনে চলুন।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9"/>
          <p:cNvSpPr/>
          <p:nvPr/>
        </p:nvSpPr>
        <p:spPr>
          <a:xfrm>
            <a:off x="496119" y="2584177"/>
            <a:ext cx="3902943" cy="1233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3520" lvl="0" marL="22352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Char char="•"/>
            </a:pPr>
            <a:r>
              <a:rPr b="1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উৎস যাচাই করুন</a:t>
            </a: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 — কে এটি পোস্ট করেছে এবং কেন?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3520" lvl="0" marL="22352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Char char="•"/>
            </a:pPr>
            <a:r>
              <a:rPr b="1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একাধিক সূত্রে খোঁজ করুন</a:t>
            </a: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 — অন্য নির্ভরযোগ্য সংবাদ সাইটে দেখুন।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3520" lvl="0" marL="22352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Char char="•"/>
            </a:pPr>
            <a:r>
              <a:rPr b="1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আবেগপূর্ণ শিরোনাম সন্দেহ করুন</a:t>
            </a: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 — চমকপ্রদ বা অতিরিক্ত নাটকীয় খবর প্রায়ই ভুয়া।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0" name="Google Shape;1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49701" y="620241"/>
            <a:ext cx="3902943" cy="3902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"/>
          <p:cNvSpPr/>
          <p:nvPr/>
        </p:nvSpPr>
        <p:spPr>
          <a:xfrm>
            <a:off x="496119" y="1400770"/>
            <a:ext cx="8151763" cy="442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6747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rgbClr val="006747"/>
                </a:solidFill>
                <a:latin typeface="Arial"/>
                <a:ea typeface="Arial"/>
                <a:cs typeface="Arial"/>
                <a:sym typeface="Arial"/>
              </a:rPr>
              <a:t>মিথ্যা খবর ছড়ানো বন্ধ করুন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7" name="Google Shape;10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2127275"/>
            <a:ext cx="2717229" cy="56703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0"/>
          <p:cNvSpPr/>
          <p:nvPr/>
        </p:nvSpPr>
        <p:spPr>
          <a:xfrm>
            <a:off x="637877" y="2836069"/>
            <a:ext cx="2433712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🔍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যাচাই করুন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637877" y="3147343"/>
            <a:ext cx="2433712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শেয়ার করার আগে তথ্যের সত্যতা নিশ্চিত করুন।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0" name="Google Shape;11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13348" y="2127275"/>
            <a:ext cx="2717229" cy="56703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0"/>
          <p:cNvSpPr/>
          <p:nvPr/>
        </p:nvSpPr>
        <p:spPr>
          <a:xfrm>
            <a:off x="3355107" y="2836069"/>
            <a:ext cx="2433712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⚠️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ক্ষতি বুঝুন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0"/>
          <p:cNvSpPr/>
          <p:nvPr/>
        </p:nvSpPr>
        <p:spPr>
          <a:xfrm>
            <a:off x="3355107" y="3147343"/>
            <a:ext cx="2433712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মিথ্যা তথ্য ছড়ানো অন্যদের ক্ষতি করে এবং সমাজের বিশ্বাস ভাঙে।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3" name="Google Shape;113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30578" y="2127275"/>
            <a:ext cx="2717229" cy="56703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0"/>
          <p:cNvSpPr/>
          <p:nvPr/>
        </p:nvSpPr>
        <p:spPr>
          <a:xfrm>
            <a:off x="6072336" y="2836069"/>
            <a:ext cx="2433712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✅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সঠিক তথ্য শেয়ার করুন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0"/>
          <p:cNvSpPr/>
          <p:nvPr/>
        </p:nvSpPr>
        <p:spPr>
          <a:xfrm>
            <a:off x="6072336" y="3147343"/>
            <a:ext cx="2433712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সত্য তথ্য ছড়িয়ে আপনিও একজন দায়িত্বশীল ডিজিটাল নাগরিক হোন।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1" name="Google Shape;12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1257598"/>
            <a:ext cx="2628230" cy="262823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1"/>
          <p:cNvSpPr/>
          <p:nvPr/>
        </p:nvSpPr>
        <p:spPr>
          <a:xfrm>
            <a:off x="3474988" y="1265188"/>
            <a:ext cx="5177582" cy="442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6747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rgbClr val="006747"/>
                </a:solidFill>
                <a:latin typeface="Arial"/>
                <a:ea typeface="Arial"/>
                <a:cs typeface="Arial"/>
                <a:sym typeface="Arial"/>
              </a:rPr>
              <a:t>স্বাস্থ্যকর সোশ্যাল মিডিয়া অভ্যাস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3" name="Google Shape;12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74988" y="1867644"/>
            <a:ext cx="1631305" cy="199288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1"/>
          <p:cNvSpPr/>
          <p:nvPr/>
        </p:nvSpPr>
        <p:spPr>
          <a:xfrm>
            <a:off x="4205548" y="1973982"/>
            <a:ext cx="170111" cy="212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1"/>
          <p:cNvSpPr/>
          <p:nvPr/>
        </p:nvSpPr>
        <p:spPr>
          <a:xfrm>
            <a:off x="3635797" y="2434605"/>
            <a:ext cx="1309688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সময় সীমিত রাখুন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1"/>
          <p:cNvSpPr/>
          <p:nvPr/>
        </p:nvSpPr>
        <p:spPr>
          <a:xfrm>
            <a:off x="3635797" y="2797820"/>
            <a:ext cx="1309688" cy="68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প্রতিদিন নির্দিষ্ট সময়ের বেশি স্ক্রিনে থাকবেন না।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7" name="Google Shape;12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48052" y="1867644"/>
            <a:ext cx="1631379" cy="199288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1"/>
          <p:cNvSpPr/>
          <p:nvPr/>
        </p:nvSpPr>
        <p:spPr>
          <a:xfrm>
            <a:off x="5978612" y="1973982"/>
            <a:ext cx="170111" cy="212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1"/>
          <p:cNvSpPr/>
          <p:nvPr/>
        </p:nvSpPr>
        <p:spPr>
          <a:xfrm>
            <a:off x="5408861" y="2434605"/>
            <a:ext cx="1309762" cy="442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নেতিবাচকতা এড়িয়ে চলুন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5408861" y="3019276"/>
            <a:ext cx="1309762" cy="68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ক্ষতিকর তুলনা এবং নেতিবাচক মন্তব্য থেকে দূরে থাকুন।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1" name="Google Shape;13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21190" y="1867644"/>
            <a:ext cx="1631379" cy="199288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1"/>
          <p:cNvSpPr/>
          <p:nvPr/>
        </p:nvSpPr>
        <p:spPr>
          <a:xfrm>
            <a:off x="7751750" y="1973982"/>
            <a:ext cx="170111" cy="212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1"/>
          <p:cNvSpPr/>
          <p:nvPr/>
        </p:nvSpPr>
        <p:spPr>
          <a:xfrm>
            <a:off x="7181999" y="2434605"/>
            <a:ext cx="1309762" cy="442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বাস্তব জীবনকে প্রাধান্য দিন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1"/>
          <p:cNvSpPr/>
          <p:nvPr/>
        </p:nvSpPr>
        <p:spPr>
          <a:xfrm>
            <a:off x="7181999" y="3019276"/>
            <a:ext cx="1309762" cy="68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পরিবার, বন্ধু এবং শখকে স্ক্রিনের চেয়ে বেশি সময় দিন।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3550" y="0"/>
            <a:ext cx="3600450" cy="5143500"/>
          </a:xfrm>
          <a:custGeom>
            <a:rect b="b" l="l" r="r" t="t"/>
            <a:pathLst>
              <a:path extrusionOk="0" h="100000" w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preencoded.png" id="141" name="Google Shape;14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3290" y="818555"/>
            <a:ext cx="2629793" cy="3506391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2"/>
          <p:cNvSpPr/>
          <p:nvPr/>
        </p:nvSpPr>
        <p:spPr>
          <a:xfrm>
            <a:off x="496119" y="969243"/>
            <a:ext cx="4722763" cy="8859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6747"/>
              </a:buClr>
              <a:buSzPts val="2750"/>
              <a:buFont typeface="Arial"/>
              <a:buNone/>
            </a:pPr>
            <a:r>
              <a:rPr b="1" i="0" lang="en-US" sz="2750" u="none" cap="none" strike="noStrike">
                <a:solidFill>
                  <a:srgbClr val="006747"/>
                </a:solidFill>
                <a:latin typeface="Arial"/>
                <a:ea typeface="Arial"/>
                <a:cs typeface="Arial"/>
                <a:sym typeface="Arial"/>
              </a:rPr>
              <a:t>মনে রাখবেন: আপনি নিয়ন্ত্রণে আছেন</a:t>
            </a:r>
            <a:endParaRPr b="0" i="0" sz="2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2"/>
          <p:cNvSpPr/>
          <p:nvPr/>
        </p:nvSpPr>
        <p:spPr>
          <a:xfrm>
            <a:off x="496119" y="2067818"/>
            <a:ext cx="4722763" cy="2106364"/>
          </a:xfrm>
          <a:prstGeom prst="roundRect">
            <a:avLst>
              <a:gd fmla="val 6057" name="adj"/>
            </a:avLst>
          </a:prstGeom>
          <a:solidFill>
            <a:srgbClr val="D1EFE4"/>
          </a:solidFill>
          <a:ln cap="flat" cmpd="sng" w="9525">
            <a:solidFill>
              <a:srgbClr val="B7D5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2"/>
          <p:cNvSpPr/>
          <p:nvPr/>
        </p:nvSpPr>
        <p:spPr>
          <a:xfrm>
            <a:off x="500881" y="2072580"/>
            <a:ext cx="2356619" cy="1275234"/>
          </a:xfrm>
          <a:custGeom>
            <a:rect b="b" l="l" r="r" t="t"/>
            <a:pathLst>
              <a:path extrusionOk="0" h="1275234" w="2356619">
                <a:moveTo>
                  <a:pt x="106326" y="0"/>
                </a:moveTo>
                <a:lnTo>
                  <a:pt x="2356619" y="0"/>
                </a:lnTo>
                <a:lnTo>
                  <a:pt x="2356619" y="1275234"/>
                </a:lnTo>
                <a:lnTo>
                  <a:pt x="0" y="1275234"/>
                </a:lnTo>
                <a:lnTo>
                  <a:pt x="0" y="106326"/>
                </a:lnTo>
                <a:cubicBezTo>
                  <a:pt x="0" y="47604"/>
                  <a:pt x="47604" y="0"/>
                  <a:pt x="106326" y="0"/>
                </a:cubicBezTo>
                <a:close/>
              </a:path>
            </a:pathLst>
          </a:custGeom>
          <a:solidFill>
            <a:srgbClr val="D1E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2"/>
          <p:cNvSpPr/>
          <p:nvPr/>
        </p:nvSpPr>
        <p:spPr>
          <a:xfrm>
            <a:off x="642640" y="2214339"/>
            <a:ext cx="2073101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🌐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ডিজিটাল পদচিহ্ন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2"/>
          <p:cNvSpPr/>
          <p:nvPr/>
        </p:nvSpPr>
        <p:spPr>
          <a:xfrm>
            <a:off x="642640" y="2525613"/>
            <a:ext cx="2073101" cy="68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আপনার অনলাইন কার্যকলাপ আপনার পরিচয় — দায়িত্বের সাথে গড়ুন।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2"/>
          <p:cNvSpPr/>
          <p:nvPr/>
        </p:nvSpPr>
        <p:spPr>
          <a:xfrm>
            <a:off x="2857500" y="2072580"/>
            <a:ext cx="2356619" cy="1275234"/>
          </a:xfrm>
          <a:custGeom>
            <a:rect b="b" l="l" r="r" t="t"/>
            <a:pathLst>
              <a:path extrusionOk="0" h="1275234" w="2356619">
                <a:moveTo>
                  <a:pt x="0" y="0"/>
                </a:moveTo>
                <a:lnTo>
                  <a:pt x="2250293" y="0"/>
                </a:lnTo>
                <a:cubicBezTo>
                  <a:pt x="2278492" y="0"/>
                  <a:pt x="2305537" y="11202"/>
                  <a:pt x="2325477" y="31142"/>
                </a:cubicBezTo>
                <a:cubicBezTo>
                  <a:pt x="2345417" y="51082"/>
                  <a:pt x="2356619" y="78127"/>
                  <a:pt x="2356619" y="106326"/>
                </a:cubicBezTo>
                <a:lnTo>
                  <a:pt x="2356619" y="1275234"/>
                </a:lnTo>
                <a:lnTo>
                  <a:pt x="0" y="1275234"/>
                </a:lnTo>
                <a:lnTo>
                  <a:pt x="0" y="0"/>
                </a:lnTo>
                <a:close/>
              </a:path>
            </a:pathLst>
          </a:custGeom>
          <a:solidFill>
            <a:srgbClr val="D1E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2"/>
          <p:cNvSpPr/>
          <p:nvPr/>
        </p:nvSpPr>
        <p:spPr>
          <a:xfrm>
            <a:off x="2857500" y="2072580"/>
            <a:ext cx="19050" cy="1275234"/>
          </a:xfrm>
          <a:prstGeom prst="roundRect">
            <a:avLst>
              <a:gd fmla="val 50000" name="adj"/>
            </a:avLst>
          </a:prstGeom>
          <a:solidFill>
            <a:srgbClr val="B7D5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2"/>
          <p:cNvSpPr/>
          <p:nvPr/>
        </p:nvSpPr>
        <p:spPr>
          <a:xfrm>
            <a:off x="2999259" y="2214339"/>
            <a:ext cx="2073101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💡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সচেতন সিদ্ধান্ত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2"/>
          <p:cNvSpPr/>
          <p:nvPr/>
        </p:nvSpPr>
        <p:spPr>
          <a:xfrm>
            <a:off x="2999259" y="2525613"/>
            <a:ext cx="2073101" cy="453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প্রতিটি পোস্ট ও শেয়ারের আগে একবার ভাবুন — এটি কি ঠিক?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2"/>
          <p:cNvSpPr/>
          <p:nvPr/>
        </p:nvSpPr>
        <p:spPr>
          <a:xfrm>
            <a:off x="500881" y="3347814"/>
            <a:ext cx="4713238" cy="821606"/>
          </a:xfrm>
          <a:custGeom>
            <a:rect b="b" l="l" r="r" t="t"/>
            <a:pathLst>
              <a:path extrusionOk="0" h="821606" w="4713238">
                <a:moveTo>
                  <a:pt x="0" y="0"/>
                </a:moveTo>
                <a:lnTo>
                  <a:pt x="4713238" y="0"/>
                </a:lnTo>
                <a:lnTo>
                  <a:pt x="4713238" y="715280"/>
                </a:lnTo>
                <a:cubicBezTo>
                  <a:pt x="4713238" y="774002"/>
                  <a:pt x="4665634" y="821606"/>
                  <a:pt x="4606912" y="821606"/>
                </a:cubicBezTo>
                <a:lnTo>
                  <a:pt x="106326" y="821606"/>
                </a:lnTo>
                <a:cubicBezTo>
                  <a:pt x="47604" y="821606"/>
                  <a:pt x="0" y="774002"/>
                  <a:pt x="0" y="715280"/>
                </a:cubicBezTo>
                <a:lnTo>
                  <a:pt x="0" y="0"/>
                </a:lnTo>
                <a:close/>
              </a:path>
            </a:pathLst>
          </a:custGeom>
          <a:solidFill>
            <a:srgbClr val="D1E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2"/>
          <p:cNvSpPr/>
          <p:nvPr/>
        </p:nvSpPr>
        <p:spPr>
          <a:xfrm>
            <a:off x="500881" y="3347814"/>
            <a:ext cx="4713238" cy="19050"/>
          </a:xfrm>
          <a:prstGeom prst="roundRect">
            <a:avLst>
              <a:gd fmla="val 50000" name="adj"/>
            </a:avLst>
          </a:prstGeom>
          <a:solidFill>
            <a:srgbClr val="B7D5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2"/>
          <p:cNvSpPr/>
          <p:nvPr/>
        </p:nvSpPr>
        <p:spPr>
          <a:xfrm>
            <a:off x="642640" y="3489573"/>
            <a:ext cx="4429720" cy="22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REM"/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REM"/>
                <a:ea typeface="REM"/>
                <a:cs typeface="REM"/>
                <a:sym typeface="REM"/>
              </a:rPr>
              <a:t>🙋</a:t>
            </a:r>
            <a:r>
              <a:rPr b="1" i="0" lang="en-US" sz="1350" u="none" cap="none" strike="noStrike">
                <a:solidFill>
                  <a:srgbClr val="4B4A4A"/>
                </a:solidFill>
                <a:latin typeface="Arial"/>
                <a:ea typeface="Arial"/>
                <a:cs typeface="Arial"/>
                <a:sym typeface="Arial"/>
              </a:rPr>
              <a:t> সাহায্য নিন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2"/>
          <p:cNvSpPr/>
          <p:nvPr/>
        </p:nvSpPr>
        <p:spPr>
          <a:xfrm>
            <a:off x="642640" y="3800847"/>
            <a:ext cx="4429720" cy="22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4B4A4A"/>
              </a:buClr>
              <a:buSzPts val="1100"/>
              <a:buFont typeface="Geist"/>
              <a:buNone/>
            </a:pPr>
            <a:r>
              <a:rPr b="0" i="0" lang="en-US" sz="1100" u="none" cap="none" strike="noStrike">
                <a:solidFill>
                  <a:srgbClr val="4B4A4A"/>
                </a:solidFill>
                <a:latin typeface="Geist"/>
                <a:ea typeface="Geist"/>
                <a:cs typeface="Geist"/>
                <a:sym typeface="Geist"/>
              </a:rPr>
              <a:t>সন্দেহ বা সমস্যায় পড়লে বিশ্বস্ত প্রাপ্তবয়স্কদের সাথে অবশ্যই কথা বলুন।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