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9" r:id="rId2"/>
    <p:sldId id="270" r:id="rId3"/>
    <p:sldId id="271" r:id="rId4"/>
    <p:sldId id="258" r:id="rId5"/>
    <p:sldId id="259" r:id="rId6"/>
    <p:sldId id="273" r:id="rId7"/>
    <p:sldId id="257" r:id="rId8"/>
    <p:sldId id="286" r:id="rId9"/>
    <p:sldId id="287" r:id="rId10"/>
    <p:sldId id="260" r:id="rId11"/>
    <p:sldId id="285" r:id="rId12"/>
    <p:sldId id="288" r:id="rId13"/>
    <p:sldId id="282" r:id="rId14"/>
    <p:sldId id="284" r:id="rId15"/>
    <p:sldId id="275" r:id="rId16"/>
    <p:sldId id="266" r:id="rId17"/>
    <p:sldId id="267" r:id="rId18"/>
    <p:sldId id="274" r:id="rId19"/>
    <p:sldId id="272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28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01FA5-3DB2-0781-9877-82C4F07D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4DB0D-CF17-EF6E-3DBE-081E1B692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B63376-EC3B-6569-DC52-A685AE643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59283-72FD-3F17-E03C-68F7666D8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36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73E6F-BD22-B54B-B489-E9E6B10E1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0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36510-CDC7-531A-7C32-6A4161013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6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63C05-F154-3335-14CA-59F055161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6D7F4F-FB02-CB1E-68FE-9E957188D688}"/>
              </a:ext>
            </a:extLst>
          </p:cNvPr>
          <p:cNvSpPr txBox="1"/>
          <p:nvPr/>
        </p:nvSpPr>
        <p:spPr>
          <a:xfrm>
            <a:off x="1738425" y="2321170"/>
            <a:ext cx="844466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প্রথম</a:t>
            </a:r>
            <a:r>
              <a:rPr lang="en-US" sz="32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অধ্যায়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ব্যবসায়</a:t>
            </a:r>
            <a:r>
              <a: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পরিচিতি</a:t>
            </a:r>
            <a:endParaRPr lang="en-US" sz="3200" b="1" dirty="0">
              <a:solidFill>
                <a:srgbClr val="1A1A1A"/>
              </a:solidFill>
              <a:latin typeface="NikoshBAN" pitchFamily="34" charset="0"/>
              <a:ea typeface="NikoshBAN" pitchFamily="34" charset="-122"/>
              <a:cs typeface="NikoshBAN" pitchFamily="34" charset="-120"/>
            </a:endParaRP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তৃতীয়</a:t>
            </a:r>
            <a:r>
              <a:rPr lang="en-US" sz="24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ক্লাস</a:t>
            </a:r>
            <a:r>
              <a:rPr lang="en-US" sz="24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 •  অংশ-৩</a:t>
            </a:r>
            <a:endParaRPr lang="en-US" dirty="0"/>
          </a:p>
          <a:p>
            <a:pPr algn="ctr"/>
            <a:r>
              <a:rPr lang="en-US" sz="32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: ৫০মিনিট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30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695220" y="6492240"/>
            <a:ext cx="18288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0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000" b="1" dirty="0"/>
          </a:p>
        </p:txBody>
      </p:sp>
      <p:sp>
        <p:nvSpPr>
          <p:cNvPr id="4" name="Text 2"/>
          <p:cNvSpPr/>
          <p:nvPr/>
        </p:nvSpPr>
        <p:spPr>
          <a:xfrm>
            <a:off x="3188166" y="934070"/>
            <a:ext cx="58604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পূর্বজ্ঞান</a:t>
            </a:r>
            <a:r>
              <a:rPr lang="en-US" sz="48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যাচাই</a:t>
            </a:r>
            <a:endParaRPr lang="en-US" sz="4800" b="1" dirty="0">
              <a:solidFill>
                <a:srgbClr val="FF0000"/>
              </a:solidFill>
              <a:latin typeface="NikoshBAN" pitchFamily="34" charset="0"/>
              <a:ea typeface="NikoshBAN" pitchFamily="34" charset="-122"/>
              <a:cs typeface="NikoshBAN" pitchFamily="34" charset="-120"/>
            </a:endParaRPr>
          </a:p>
          <a:p>
            <a:pPr algn="ctr"/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চলো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একটু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চিন্তা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করি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…</a:t>
            </a:r>
            <a:endParaRPr lang="en-US" sz="3600" dirty="0"/>
          </a:p>
          <a:p>
            <a:pPr marL="0" indent="0">
              <a:buNone/>
            </a:pPr>
            <a:endParaRPr lang="en-US" sz="2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D1A808-22A4-6901-6269-0E6FA6600EFD}"/>
              </a:ext>
            </a:extLst>
          </p:cNvPr>
          <p:cNvGrpSpPr/>
          <p:nvPr/>
        </p:nvGrpSpPr>
        <p:grpSpPr>
          <a:xfrm>
            <a:off x="683334" y="2332394"/>
            <a:ext cx="11079175" cy="835423"/>
            <a:chOff x="548640" y="1371600"/>
            <a:chExt cx="11064240" cy="1280160"/>
          </a:xfrm>
        </p:grpSpPr>
        <p:sp>
          <p:nvSpPr>
            <p:cNvPr id="6" name="Shape 4"/>
            <p:cNvSpPr/>
            <p:nvPr/>
          </p:nvSpPr>
          <p:spPr>
            <a:xfrm>
              <a:off x="548640" y="137160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Shape 5"/>
            <p:cNvSpPr/>
            <p:nvPr/>
          </p:nvSpPr>
          <p:spPr>
            <a:xfrm>
              <a:off x="822960" y="1691640"/>
              <a:ext cx="640080" cy="640080"/>
            </a:xfrm>
            <a:prstGeom prst="ellipse">
              <a:avLst/>
            </a:prstGeom>
            <a:solidFill>
              <a:srgbClr val="1A5276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822960" y="178308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১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1737360" y="1691640"/>
              <a:ext cx="950976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ডাক্তার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আইনজীবী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শিক্ষকের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কাজ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কি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ব্যবসায়ের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অংশ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32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9E8E44-B323-A006-0A7F-3A31836250E1}"/>
              </a:ext>
            </a:extLst>
          </p:cNvPr>
          <p:cNvGrpSpPr/>
          <p:nvPr/>
        </p:nvGrpSpPr>
        <p:grpSpPr>
          <a:xfrm>
            <a:off x="631074" y="3528754"/>
            <a:ext cx="11183694" cy="835424"/>
            <a:chOff x="600341" y="2691398"/>
            <a:chExt cx="11064240" cy="1280160"/>
          </a:xfrm>
        </p:grpSpPr>
        <p:sp>
          <p:nvSpPr>
            <p:cNvPr id="10" name="Shape 8"/>
            <p:cNvSpPr/>
            <p:nvPr/>
          </p:nvSpPr>
          <p:spPr>
            <a:xfrm>
              <a:off x="600341" y="2691398"/>
              <a:ext cx="11064240" cy="1280160"/>
            </a:xfrm>
            <a:prstGeom prst="roundRect">
              <a:avLst>
                <a:gd name="adj" fmla="val 7143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2" name="Text 10"/>
            <p:cNvSpPr/>
            <p:nvPr/>
          </p:nvSpPr>
          <p:spPr>
            <a:xfrm>
              <a:off x="822960" y="3246120"/>
              <a:ext cx="640080" cy="4572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২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737360" y="3154680"/>
              <a:ext cx="9509760" cy="64008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জিনিসের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ওপর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নির্ভর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বলে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মনে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করো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3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DD4644-E569-CCFF-5F00-F4EE0D33CFED}"/>
              </a:ext>
            </a:extLst>
          </p:cNvPr>
          <p:cNvGrpSpPr/>
          <p:nvPr/>
        </p:nvGrpSpPr>
        <p:grpSpPr>
          <a:xfrm>
            <a:off x="631074" y="4831979"/>
            <a:ext cx="11183694" cy="793471"/>
            <a:chOff x="548640" y="4297680"/>
            <a:chExt cx="11064240" cy="1280160"/>
          </a:xfrm>
        </p:grpSpPr>
        <p:sp>
          <p:nvSpPr>
            <p:cNvPr id="14" name="Shape 12"/>
            <p:cNvSpPr/>
            <p:nvPr/>
          </p:nvSpPr>
          <p:spPr>
            <a:xfrm>
              <a:off x="548640" y="429768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822960" y="4709160"/>
              <a:ext cx="640080" cy="4572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৩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1737360" y="4617720"/>
              <a:ext cx="9509760" cy="64008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আবহাওয়া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কি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ব্যবসায়কে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প্রভাবিত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32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225636" y="6386253"/>
            <a:ext cx="1489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0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000" b="1" dirty="0"/>
          </a:p>
        </p:txBody>
      </p:sp>
      <p:sp>
        <p:nvSpPr>
          <p:cNvPr id="4" name="Text 2"/>
          <p:cNvSpPr/>
          <p:nvPr/>
        </p:nvSpPr>
        <p:spPr>
          <a:xfrm>
            <a:off x="4012277" y="816030"/>
            <a:ext cx="361009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chemeClr val="accent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আলিফের</a:t>
            </a:r>
            <a:r>
              <a:rPr lang="en-US" sz="4000" b="1" dirty="0">
                <a:solidFill>
                  <a:schemeClr val="accent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chemeClr val="accent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সম্পূর্ণ</a:t>
            </a:r>
            <a:r>
              <a:rPr lang="en-US" sz="4000" b="1" dirty="0">
                <a:solidFill>
                  <a:schemeClr val="accent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chemeClr val="accent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চিত্র</a:t>
            </a:r>
            <a:endParaRPr lang="en-US" sz="4000" dirty="0">
              <a:solidFill>
                <a:schemeClr val="accent6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871E10-2F75-8AFE-5A17-85489BB44C66}"/>
              </a:ext>
            </a:extLst>
          </p:cNvPr>
          <p:cNvGrpSpPr/>
          <p:nvPr/>
        </p:nvGrpSpPr>
        <p:grpSpPr>
          <a:xfrm>
            <a:off x="457200" y="1508760"/>
            <a:ext cx="5614416" cy="1737360"/>
            <a:chOff x="457200" y="1508760"/>
            <a:chExt cx="5614416" cy="1737360"/>
          </a:xfrm>
        </p:grpSpPr>
        <p:sp>
          <p:nvSpPr>
            <p:cNvPr id="5" name="Shape 3"/>
            <p:cNvSpPr/>
            <p:nvPr/>
          </p:nvSpPr>
          <p:spPr>
            <a:xfrm>
              <a:off x="457200" y="1508760"/>
              <a:ext cx="5614416" cy="173736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457200" y="1508760"/>
              <a:ext cx="128016" cy="1737360"/>
            </a:xfrm>
            <a:prstGeom prst="rect">
              <a:avLst/>
            </a:prstGeom>
            <a:ln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8" name="Text 6"/>
            <p:cNvSpPr/>
            <p:nvPr/>
          </p:nvSpPr>
          <p:spPr>
            <a:xfrm>
              <a:off x="822960" y="1645920"/>
              <a:ext cx="5029200" cy="1371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ডাক্তারের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চেম্বার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আইনজীবীর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অফিস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এগুলো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প্রত্যক্ষ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বিনিময়ে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A2E39A0-8BDB-88BF-A61A-D4C53A4493AF}"/>
              </a:ext>
            </a:extLst>
          </p:cNvPr>
          <p:cNvGrpSpPr/>
          <p:nvPr/>
        </p:nvGrpSpPr>
        <p:grpSpPr>
          <a:xfrm>
            <a:off x="6309360" y="1531619"/>
            <a:ext cx="5425440" cy="1737363"/>
            <a:chOff x="6309360" y="1508757"/>
            <a:chExt cx="5425440" cy="1737363"/>
          </a:xfrm>
        </p:grpSpPr>
        <p:sp>
          <p:nvSpPr>
            <p:cNvPr id="9" name="Shape 7"/>
            <p:cNvSpPr/>
            <p:nvPr/>
          </p:nvSpPr>
          <p:spPr>
            <a:xfrm>
              <a:off x="6309360" y="1508760"/>
              <a:ext cx="542544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Shape 8"/>
            <p:cNvSpPr/>
            <p:nvPr/>
          </p:nvSpPr>
          <p:spPr>
            <a:xfrm>
              <a:off x="6309360" y="1508757"/>
              <a:ext cx="123506" cy="173736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2400" b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6675120" y="1645920"/>
              <a:ext cx="5029200" cy="13716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D354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পরিবেশ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আবহাওয়া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অর্থনীতি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সমাজ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সবই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ব্যবসায়কে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প্রভাবিত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910CC7-014E-5A01-C36B-740342BDCBCF}"/>
              </a:ext>
            </a:extLst>
          </p:cNvPr>
          <p:cNvGrpSpPr/>
          <p:nvPr/>
        </p:nvGrpSpPr>
        <p:grpSpPr>
          <a:xfrm>
            <a:off x="457200" y="4114800"/>
            <a:ext cx="5623560" cy="1737360"/>
            <a:chOff x="457200" y="4114800"/>
            <a:chExt cx="5623560" cy="1737360"/>
          </a:xfrm>
        </p:grpSpPr>
        <p:sp>
          <p:nvSpPr>
            <p:cNvPr id="13" name="Shape 11"/>
            <p:cNvSpPr/>
            <p:nvPr/>
          </p:nvSpPr>
          <p:spPr>
            <a:xfrm>
              <a:off x="457200" y="4114800"/>
              <a:ext cx="562356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4" name="Shape 12"/>
            <p:cNvSpPr/>
            <p:nvPr/>
          </p:nvSpPr>
          <p:spPr>
            <a:xfrm>
              <a:off x="457200" y="4114800"/>
              <a:ext cx="128016" cy="173736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822960" y="4251960"/>
              <a:ext cx="5029200" cy="13716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0E6655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সম্পূর্ণ</a:t>
              </a:r>
              <a:r>
                <a:rPr lang="en-US" sz="2400" b="1" dirty="0">
                  <a:solidFill>
                    <a:srgbClr val="0E6655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0E6655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ছবি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=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+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বাণিজ্য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+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এগুলো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চলে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পরিবেশের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মধ্যে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06AF307-5559-E988-8372-A97A161F7C6F}"/>
              </a:ext>
            </a:extLst>
          </p:cNvPr>
          <p:cNvGrpSpPr/>
          <p:nvPr/>
        </p:nvGrpSpPr>
        <p:grpSpPr>
          <a:xfrm>
            <a:off x="6309360" y="4114800"/>
            <a:ext cx="5425440" cy="1737360"/>
            <a:chOff x="6309360" y="4114800"/>
            <a:chExt cx="5425440" cy="1737360"/>
          </a:xfrm>
        </p:grpSpPr>
        <p:sp>
          <p:nvSpPr>
            <p:cNvPr id="17" name="Shape 15"/>
            <p:cNvSpPr/>
            <p:nvPr/>
          </p:nvSpPr>
          <p:spPr>
            <a:xfrm>
              <a:off x="6309360" y="4114800"/>
              <a:ext cx="542544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8" name="Shape 16"/>
            <p:cNvSpPr/>
            <p:nvPr/>
          </p:nvSpPr>
          <p:spPr>
            <a:xfrm>
              <a:off x="6309360" y="4114800"/>
              <a:ext cx="123506" cy="1737360"/>
            </a:xfrm>
            <a:prstGeom prst="rect">
              <a:avLst/>
            </a:prstGeom>
            <a:ln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20" name="Text 18"/>
            <p:cNvSpPr/>
            <p:nvPr/>
          </p:nvSpPr>
          <p:spPr>
            <a:xfrm>
              <a:off x="6675120" y="4251960"/>
              <a:ext cx="5029200" cy="13716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96F3D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বার্তা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বোঝা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মানে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দেশের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অর্থনীতি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নিজের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ভবিষ্য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ৎ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বোঝা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>
            <a:extLst>
              <a:ext uri="{FF2B5EF4-FFF2-40B4-BE49-F238E27FC236}">
                <a16:creationId xmlns:a16="http://schemas.microsoft.com/office/drawing/2014/main" id="{350299A1-8491-EB29-896A-930C77B8C1C2}"/>
              </a:ext>
            </a:extLst>
          </p:cNvPr>
          <p:cNvSpPr/>
          <p:nvPr/>
        </p:nvSpPr>
        <p:spPr>
          <a:xfrm>
            <a:off x="4253344" y="3200400"/>
            <a:ext cx="5530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 7">
            <a:extLst>
              <a:ext uri="{FF2B5EF4-FFF2-40B4-BE49-F238E27FC236}">
                <a16:creationId xmlns:a16="http://schemas.microsoft.com/office/drawing/2014/main" id="{D4435696-B518-586D-2BAE-6012FDD20979}"/>
              </a:ext>
            </a:extLst>
          </p:cNvPr>
          <p:cNvSpPr/>
          <p:nvPr/>
        </p:nvSpPr>
        <p:spPr>
          <a:xfrm>
            <a:off x="2460593" y="4981146"/>
            <a:ext cx="67742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 err="1">
                <a:highlight>
                  <a:srgbClr val="FF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সেবা</a:t>
            </a:r>
            <a:r>
              <a:rPr lang="en-US" sz="3600" b="1" dirty="0">
                <a:highlight>
                  <a:srgbClr val="FF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3600" b="1" dirty="0" err="1">
                <a:highlight>
                  <a:srgbClr val="FF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ব্যবসায়</a:t>
            </a:r>
            <a:r>
              <a:rPr lang="en-US" sz="3600" b="1" dirty="0">
                <a:highlight>
                  <a:srgbClr val="FF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পরিবেশ</a:t>
            </a:r>
            <a:endParaRPr lang="en-US" sz="36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9C9A9B-5B63-6853-A41E-FE8C80537784}"/>
              </a:ext>
            </a:extLst>
          </p:cNvPr>
          <p:cNvGrpSpPr/>
          <p:nvPr/>
        </p:nvGrpSpPr>
        <p:grpSpPr>
          <a:xfrm>
            <a:off x="0" y="0"/>
            <a:ext cx="12191695" cy="6858000"/>
            <a:chOff x="0" y="0"/>
            <a:chExt cx="12191695" cy="6858000"/>
          </a:xfrm>
        </p:grpSpPr>
        <p:sp>
          <p:nvSpPr>
            <p:cNvPr id="6" name="Shape 0">
              <a:extLst>
                <a:ext uri="{FF2B5EF4-FFF2-40B4-BE49-F238E27FC236}">
                  <a16:creationId xmlns:a16="http://schemas.microsoft.com/office/drawing/2014/main" id="{B1765361-8E68-3CC4-04E5-E1E4DCFF2C1A}"/>
                </a:ext>
              </a:extLst>
            </p:cNvPr>
            <p:cNvSpPr/>
            <p:nvPr/>
          </p:nvSpPr>
          <p:spPr>
            <a:xfrm>
              <a:off x="0" y="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7" name="Shape 1">
              <a:extLst>
                <a:ext uri="{FF2B5EF4-FFF2-40B4-BE49-F238E27FC236}">
                  <a16:creationId xmlns:a16="http://schemas.microsoft.com/office/drawing/2014/main" id="{8EDC7C9D-B9B9-5FAD-7263-63E7A918A0B6}"/>
                </a:ext>
              </a:extLst>
            </p:cNvPr>
            <p:cNvSpPr/>
            <p:nvPr/>
          </p:nvSpPr>
          <p:spPr>
            <a:xfrm>
              <a:off x="0" y="672084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D1FE36EB-01A2-B26C-FBFA-76E35EF1145C}"/>
                </a:ext>
              </a:extLst>
            </p:cNvPr>
            <p:cNvSpPr/>
            <p:nvPr/>
          </p:nvSpPr>
          <p:spPr>
            <a:xfrm rot="5400000" flipV="1">
              <a:off x="-3295170" y="335128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9" name="Shape 6">
              <a:extLst>
                <a:ext uri="{FF2B5EF4-FFF2-40B4-BE49-F238E27FC236}">
                  <a16:creationId xmlns:a16="http://schemas.microsoft.com/office/drawing/2014/main" id="{9FBE6577-951E-5050-5606-83D0BB469486}"/>
                </a:ext>
              </a:extLst>
            </p:cNvPr>
            <p:cNvSpPr/>
            <p:nvPr/>
          </p:nvSpPr>
          <p:spPr>
            <a:xfrm rot="5400000" flipV="1">
              <a:off x="8786804" y="337445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9E0326E-B2AA-83A0-2547-D7A3428E2908}"/>
              </a:ext>
            </a:extLst>
          </p:cNvPr>
          <p:cNvGrpSpPr/>
          <p:nvPr/>
        </p:nvGrpSpPr>
        <p:grpSpPr>
          <a:xfrm>
            <a:off x="554587" y="957887"/>
            <a:ext cx="10972800" cy="3785691"/>
            <a:chOff x="554587" y="957887"/>
            <a:chExt cx="10972800" cy="3785691"/>
          </a:xfrm>
        </p:grpSpPr>
        <p:sp>
          <p:nvSpPr>
            <p:cNvPr id="3" name="Shape 6">
              <a:extLst>
                <a:ext uri="{FF2B5EF4-FFF2-40B4-BE49-F238E27FC236}">
                  <a16:creationId xmlns:a16="http://schemas.microsoft.com/office/drawing/2014/main" id="{A8FA987A-53D4-F46E-EDAD-57C55F9F1DBE}"/>
                </a:ext>
              </a:extLst>
            </p:cNvPr>
            <p:cNvSpPr/>
            <p:nvPr/>
          </p:nvSpPr>
          <p:spPr>
            <a:xfrm>
              <a:off x="2011089" y="4690917"/>
              <a:ext cx="8119881" cy="52661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3580D0D-97CE-4D98-FA49-68DACBBE0001}"/>
                </a:ext>
              </a:extLst>
            </p:cNvPr>
            <p:cNvGrpSpPr/>
            <p:nvPr/>
          </p:nvGrpSpPr>
          <p:grpSpPr>
            <a:xfrm>
              <a:off x="554587" y="957887"/>
              <a:ext cx="10972800" cy="3733030"/>
              <a:chOff x="554587" y="957887"/>
              <a:chExt cx="10972800" cy="3733030"/>
            </a:xfrm>
          </p:grpSpPr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011EF133-DE43-D547-E177-D633CBBE5127}"/>
                  </a:ext>
                </a:extLst>
              </p:cNvPr>
              <p:cNvSpPr/>
              <p:nvPr/>
            </p:nvSpPr>
            <p:spPr>
              <a:xfrm>
                <a:off x="2626170" y="2357569"/>
                <a:ext cx="6206837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ব্যবসায়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উদ্যোগ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•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নবম-দশম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শ্রেণি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endParaRPr lang="en-US" sz="4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5BD558BE-DE69-C36A-FC5F-4385ACED9733}"/>
                  </a:ext>
                </a:extLst>
              </p:cNvPr>
              <p:cNvSpPr/>
              <p:nvPr/>
            </p:nvSpPr>
            <p:spPr>
              <a:xfrm>
                <a:off x="3009852" y="3052980"/>
                <a:ext cx="525311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000" b="1" dirty="0" err="1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প্রথম</a:t>
                </a:r>
                <a:r>
                  <a:rPr lang="en-US" sz="4000" b="1" dirty="0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b="1" dirty="0" err="1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অধ্যায়</a:t>
                </a:r>
                <a:endParaRPr lang="en-US" sz="4000" b="1" dirty="0"/>
              </a:p>
            </p:txBody>
          </p:sp>
          <p:sp>
            <p:nvSpPr>
              <p:cNvPr id="13" name="Text 4">
                <a:extLst>
                  <a:ext uri="{FF2B5EF4-FFF2-40B4-BE49-F238E27FC236}">
                    <a16:creationId xmlns:a16="http://schemas.microsoft.com/office/drawing/2014/main" id="{3DD40540-044E-43E1-66EA-381D007776A1}"/>
                  </a:ext>
                </a:extLst>
              </p:cNvPr>
              <p:cNvSpPr/>
              <p:nvPr/>
            </p:nvSpPr>
            <p:spPr>
              <a:xfrm>
                <a:off x="554587" y="3959397"/>
                <a:ext cx="1097280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ব্যবসায়</a:t>
                </a:r>
                <a:r>
                  <a:rPr lang="en-US" sz="4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পরিচিতি</a:t>
                </a:r>
                <a:endParaRPr lang="en-US" sz="4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3F1675-8597-A1A0-2792-AC010D9805EB}"/>
                  </a:ext>
                </a:extLst>
              </p:cNvPr>
              <p:cNvSpPr txBox="1"/>
              <p:nvPr/>
            </p:nvSpPr>
            <p:spPr>
              <a:xfrm>
                <a:off x="4596844" y="3471401"/>
                <a:ext cx="23391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তৃতীয়</a:t>
                </a:r>
                <a:r>
                  <a:rPr lang="en-US" sz="2400" dirty="0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ক্লাস</a:t>
                </a:r>
                <a:r>
                  <a:rPr lang="en-US" sz="2400" dirty="0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•  অংশ-৩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78A3DD-9B0B-10C0-F458-A20AB9DEFC33}"/>
                  </a:ext>
                </a:extLst>
              </p:cNvPr>
              <p:cNvSpPr txBox="1"/>
              <p:nvPr/>
            </p:nvSpPr>
            <p:spPr>
              <a:xfrm>
                <a:off x="4335410" y="957887"/>
                <a:ext cx="260199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b="1" dirty="0" err="1">
                    <a:highlight>
                      <a:srgbClr val="00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পাঠ</a:t>
                </a:r>
                <a:r>
                  <a:rPr lang="en-US" sz="4400" b="1" dirty="0">
                    <a:highlight>
                      <a:srgbClr val="00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>
                    <a:highlight>
                      <a:srgbClr val="00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শিরোনাম</a:t>
                </a:r>
                <a:endParaRPr lang="en-US" sz="44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499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29890" y="6427816"/>
            <a:ext cx="265145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0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000" b="1" dirty="0"/>
          </a:p>
        </p:txBody>
      </p:sp>
      <p:sp>
        <p:nvSpPr>
          <p:cNvPr id="4" name="Text 2"/>
          <p:cNvSpPr/>
          <p:nvPr/>
        </p:nvSpPr>
        <p:spPr>
          <a:xfrm>
            <a:off x="3228110" y="682336"/>
            <a:ext cx="52396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highlight>
                  <a:srgbClr val="FF00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আজকের শিখনফল</a:t>
            </a:r>
            <a:endParaRPr lang="en-US" sz="3600" dirty="0">
              <a:solidFill>
                <a:schemeClr val="bg1"/>
              </a:solidFill>
              <a:highlight>
                <a:srgbClr val="FF00FF"/>
              </a:highlight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D50372-D6F4-ADBA-0BD7-5CE512AEE04C}"/>
              </a:ext>
            </a:extLst>
          </p:cNvPr>
          <p:cNvGrpSpPr/>
          <p:nvPr/>
        </p:nvGrpSpPr>
        <p:grpSpPr>
          <a:xfrm>
            <a:off x="548640" y="1485900"/>
            <a:ext cx="11064240" cy="1097280"/>
            <a:chOff x="548640" y="1005840"/>
            <a:chExt cx="11064240" cy="1097280"/>
          </a:xfrm>
        </p:grpSpPr>
        <p:sp>
          <p:nvSpPr>
            <p:cNvPr id="5" name="Shape 3"/>
            <p:cNvSpPr/>
            <p:nvPr/>
          </p:nvSpPr>
          <p:spPr>
            <a:xfrm>
              <a:off x="548640" y="1005840"/>
              <a:ext cx="11064240" cy="1097280"/>
            </a:xfrm>
            <a:prstGeom prst="roundRect">
              <a:avLst>
                <a:gd name="adj" fmla="val 8333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8" name="Text 6"/>
            <p:cNvSpPr/>
            <p:nvPr/>
          </p:nvSpPr>
          <p:spPr>
            <a:xfrm>
              <a:off x="1920240" y="1234440"/>
              <a:ext cx="9326880" cy="54864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১.সেবার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ধারণা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প্রকারভেদ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উদাহরণসহ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ব্যাখ্যা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endParaRPr lang="en-US" sz="32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2FAE39-05AF-FD4C-5791-E291B07EA89F}"/>
              </a:ext>
            </a:extLst>
          </p:cNvPr>
          <p:cNvGrpSpPr/>
          <p:nvPr/>
        </p:nvGrpSpPr>
        <p:grpSpPr>
          <a:xfrm>
            <a:off x="548640" y="2972493"/>
            <a:ext cx="11064240" cy="1097280"/>
            <a:chOff x="548640" y="3429000"/>
            <a:chExt cx="11064240" cy="1097280"/>
          </a:xfrm>
        </p:grpSpPr>
        <p:sp>
          <p:nvSpPr>
            <p:cNvPr id="13" name="Shape 11"/>
            <p:cNvSpPr/>
            <p:nvPr/>
          </p:nvSpPr>
          <p:spPr>
            <a:xfrm>
              <a:off x="548640" y="3429000"/>
              <a:ext cx="11064240" cy="1097280"/>
            </a:xfrm>
            <a:prstGeom prst="roundRect">
              <a:avLst>
                <a:gd name="adj" fmla="val 8333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943495" y="3840480"/>
              <a:ext cx="10318865" cy="54864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ব্যবসায়ের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প্রভাব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বিস্তারকারী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পরিবেশের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উপাদানগুলো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চিহ্নিত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800" dirty="0"/>
            </a:p>
            <a:p>
              <a:endParaRPr lang="en-US" sz="2800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6B7BCF-6CEB-D888-4FF6-7B9A6A03E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310C02-FBB2-3862-D450-BFDA4C92A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109" y="0"/>
            <a:ext cx="5915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8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10BB8-EE92-A02A-6ECC-6B89ED215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9435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13B771-A87D-3CF1-32E6-E310A3DB9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964148" y="6309360"/>
            <a:ext cx="2407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0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000" b="1" dirty="0"/>
          </a:p>
        </p:txBody>
      </p:sp>
      <p:sp>
        <p:nvSpPr>
          <p:cNvPr id="4" name="Text 2"/>
          <p:cNvSpPr/>
          <p:nvPr/>
        </p:nvSpPr>
        <p:spPr>
          <a:xfrm>
            <a:off x="5389675" y="976825"/>
            <a:ext cx="28575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সেবার</a:t>
            </a:r>
            <a:r>
              <a:rPr lang="en-US" sz="4000" b="1" dirty="0">
                <a:solidFill>
                  <a:srgbClr val="1A1A1A"/>
                </a:solidFill>
                <a:highlight>
                  <a:srgbClr val="00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highlight>
                  <a:srgbClr val="00FF00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ধারণা</a:t>
            </a:r>
            <a:endParaRPr lang="en-US" sz="4000" dirty="0">
              <a:highlight>
                <a:srgbClr val="00FF00"/>
              </a:highlight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BD6AD6-4D35-2C38-DB34-8ECF0F0892FD}"/>
              </a:ext>
            </a:extLst>
          </p:cNvPr>
          <p:cNvGrpSpPr/>
          <p:nvPr/>
        </p:nvGrpSpPr>
        <p:grpSpPr>
          <a:xfrm>
            <a:off x="626589" y="1816491"/>
            <a:ext cx="11064240" cy="1417320"/>
            <a:chOff x="548640" y="1097280"/>
            <a:chExt cx="11064240" cy="1828800"/>
          </a:xfrm>
          <a:blipFill>
            <a:blip r:embed="rId3"/>
            <a:tile tx="0" ty="0" sx="100000" sy="100000" flip="none" algn="tl"/>
          </a:blipFill>
          <a:effectLst>
            <a:glow rad="127000">
              <a:srgbClr val="00B050"/>
            </a:glow>
          </a:effectLst>
        </p:grpSpPr>
        <p:sp>
          <p:nvSpPr>
            <p:cNvPr id="5" name="Shape 3"/>
            <p:cNvSpPr/>
            <p:nvPr/>
          </p:nvSpPr>
          <p:spPr>
            <a:xfrm>
              <a:off x="548640" y="1097280"/>
              <a:ext cx="11064240" cy="1828800"/>
            </a:xfrm>
            <a:prstGeom prst="roundRect">
              <a:avLst>
                <a:gd name="adj" fmla="val 4348"/>
              </a:avLst>
            </a:prstGeom>
            <a:grpFill/>
            <a:ln/>
          </p:spPr>
        </p:sp>
        <p:sp>
          <p:nvSpPr>
            <p:cNvPr id="6" name="Text 4"/>
            <p:cNvSpPr/>
            <p:nvPr/>
          </p:nvSpPr>
          <p:spPr>
            <a:xfrm>
              <a:off x="822960" y="1097280"/>
              <a:ext cx="10515600" cy="16459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উপার্জনের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উদ্দেশ্যে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স্বাধীন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পেশায়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নিয়োজিত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ব্যক্তিরা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যে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সেবাকর্ম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অর্থের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বিনিময়ে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প্রদান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তাকে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প্রত্যক্ষ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বলে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ডাক্তার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আইনজীবী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প্রকৌশলী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ইত্যাদি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8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8F2BA6-9958-45FF-C4F6-E81FE50D0AA0}"/>
              </a:ext>
            </a:extLst>
          </p:cNvPr>
          <p:cNvGrpSpPr/>
          <p:nvPr/>
        </p:nvGrpSpPr>
        <p:grpSpPr>
          <a:xfrm>
            <a:off x="626589" y="3749040"/>
            <a:ext cx="2365993" cy="1828800"/>
            <a:chOff x="502920" y="3931920"/>
            <a:chExt cx="2788920" cy="1828800"/>
          </a:xfrm>
        </p:grpSpPr>
        <p:sp>
          <p:nvSpPr>
            <p:cNvPr id="7" name="Shape 5"/>
            <p:cNvSpPr/>
            <p:nvPr/>
          </p:nvSpPr>
          <p:spPr>
            <a:xfrm>
              <a:off x="502920" y="3931920"/>
              <a:ext cx="2788920" cy="1828800"/>
            </a:xfrm>
            <a:prstGeom prst="roundRect">
              <a:avLst>
                <a:gd name="adj" fmla="val 3571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9" name="Text 7"/>
            <p:cNvSpPr/>
            <p:nvPr/>
          </p:nvSpPr>
          <p:spPr>
            <a:xfrm>
              <a:off x="640080" y="4480560"/>
              <a:ext cx="2514600" cy="73152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ডাক্তার</a:t>
              </a:r>
              <a:r>
                <a:rPr lang="en-US" sz="24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/ </a:t>
              </a:r>
              <a:r>
                <a:rPr lang="en-US" sz="24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ক্লিনিক</a:t>
              </a:r>
              <a:endParaRPr lang="en-US" sz="2400" dirty="0"/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চিকিৎসা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endParaRPr lang="en-US" sz="28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FD95F37-1C87-02F5-0523-4BE655FF047A}"/>
              </a:ext>
            </a:extLst>
          </p:cNvPr>
          <p:cNvGrpSpPr/>
          <p:nvPr/>
        </p:nvGrpSpPr>
        <p:grpSpPr>
          <a:xfrm>
            <a:off x="3446888" y="3749040"/>
            <a:ext cx="2407922" cy="1828800"/>
            <a:chOff x="3509009" y="3852789"/>
            <a:chExt cx="2407921" cy="1828800"/>
          </a:xfrm>
        </p:grpSpPr>
        <p:sp>
          <p:nvSpPr>
            <p:cNvPr id="10" name="Shape 8"/>
            <p:cNvSpPr/>
            <p:nvPr/>
          </p:nvSpPr>
          <p:spPr>
            <a:xfrm>
              <a:off x="3509009" y="3852789"/>
              <a:ext cx="2407921" cy="1828800"/>
            </a:xfrm>
            <a:prstGeom prst="roundRect">
              <a:avLst>
                <a:gd name="adj" fmla="val 3571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2" name="Text 10"/>
            <p:cNvSpPr/>
            <p:nvPr/>
          </p:nvSpPr>
          <p:spPr>
            <a:xfrm>
              <a:off x="3566160" y="4480560"/>
              <a:ext cx="2286306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0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আইনজীবী</a:t>
              </a:r>
              <a:endPara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/>
              <a:r>
                <a:rPr lang="en-US" sz="24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আইনি</a:t>
              </a:r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পরামর্শ</a:t>
              </a:r>
              <a:endPara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E64636D-92C2-DDD9-890A-9C14B3761400}"/>
              </a:ext>
            </a:extLst>
          </p:cNvPr>
          <p:cNvGrpSpPr/>
          <p:nvPr/>
        </p:nvGrpSpPr>
        <p:grpSpPr>
          <a:xfrm>
            <a:off x="8922327" y="3749040"/>
            <a:ext cx="2641316" cy="1828800"/>
            <a:chOff x="6355080" y="4023360"/>
            <a:chExt cx="2788920" cy="1828800"/>
          </a:xfrm>
        </p:grpSpPr>
        <p:sp>
          <p:nvSpPr>
            <p:cNvPr id="13" name="Shape 11"/>
            <p:cNvSpPr/>
            <p:nvPr/>
          </p:nvSpPr>
          <p:spPr>
            <a:xfrm>
              <a:off x="6355080" y="4023360"/>
              <a:ext cx="2788920" cy="1828800"/>
            </a:xfrm>
            <a:prstGeom prst="roundRect">
              <a:avLst>
                <a:gd name="adj" fmla="val 3571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5" name="Text 13"/>
            <p:cNvSpPr/>
            <p:nvPr/>
          </p:nvSpPr>
          <p:spPr>
            <a:xfrm>
              <a:off x="6492240" y="4480560"/>
              <a:ext cx="2514600" cy="73152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32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অ্যাকাউন্ট্যান্ট</a:t>
              </a:r>
              <a:endParaRPr lang="en-US" sz="3200" dirty="0"/>
            </a:p>
            <a:p>
              <a:pPr algn="ctr"/>
              <a:r>
                <a:rPr lang="en-US" sz="36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হিসাব</a:t>
              </a:r>
              <a:r>
                <a:rPr lang="en-US" sz="36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36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</a:t>
              </a:r>
              <a:endParaRPr lang="en-US" sz="36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AC5E646-ED1E-CCD9-B309-AAE175A5CEF0}"/>
              </a:ext>
            </a:extLst>
          </p:cNvPr>
          <p:cNvGrpSpPr/>
          <p:nvPr/>
        </p:nvGrpSpPr>
        <p:grpSpPr>
          <a:xfrm>
            <a:off x="6096000" y="3814396"/>
            <a:ext cx="2511415" cy="1763444"/>
            <a:chOff x="6355080" y="4023360"/>
            <a:chExt cx="2788920" cy="1828800"/>
          </a:xfrm>
        </p:grpSpPr>
        <p:sp>
          <p:nvSpPr>
            <p:cNvPr id="8" name="Shape 11">
              <a:extLst>
                <a:ext uri="{FF2B5EF4-FFF2-40B4-BE49-F238E27FC236}">
                  <a16:creationId xmlns:a16="http://schemas.microsoft.com/office/drawing/2014/main" id="{FC832122-0962-276C-84E4-8EDA7F3FB870}"/>
                </a:ext>
              </a:extLst>
            </p:cNvPr>
            <p:cNvSpPr/>
            <p:nvPr/>
          </p:nvSpPr>
          <p:spPr>
            <a:xfrm>
              <a:off x="6355080" y="4023360"/>
              <a:ext cx="2788920" cy="1828800"/>
            </a:xfrm>
            <a:prstGeom prst="roundRect">
              <a:avLst>
                <a:gd name="adj" fmla="val 3571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1" name="Text 13">
              <a:extLst>
                <a:ext uri="{FF2B5EF4-FFF2-40B4-BE49-F238E27FC236}">
                  <a16:creationId xmlns:a16="http://schemas.microsoft.com/office/drawing/2014/main" id="{DD153934-6528-F165-375C-E11B2C6F7336}"/>
                </a:ext>
              </a:extLst>
            </p:cNvPr>
            <p:cNvSpPr/>
            <p:nvPr/>
          </p:nvSpPr>
          <p:spPr>
            <a:xfrm>
              <a:off x="6492240" y="4480560"/>
              <a:ext cx="2514600" cy="73152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প্রকৌশলী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algn="ctr"/>
              <a:r>
                <a:rPr lang="en-US" sz="2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ডিজাইন</a:t>
              </a:r>
              <a:r>
                <a: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পরামর্শ</a:t>
              </a:r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7EFF2F5-CF16-F0EF-BBEA-5C1EBBD8A15A}"/>
              </a:ext>
            </a:extLst>
          </p:cNvPr>
          <p:cNvSpPr/>
          <p:nvPr/>
        </p:nvSpPr>
        <p:spPr>
          <a:xfrm>
            <a:off x="6888175" y="64922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ব্যবসায় উদ্যোগ  |  প্রথম অধ্যায়</a:t>
            </a:r>
            <a:endParaRPr lang="en-US" sz="1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DB3CFD8-0416-2055-326B-2E5C9169DDBD}"/>
              </a:ext>
            </a:extLst>
          </p:cNvPr>
          <p:cNvSpPr/>
          <p:nvPr/>
        </p:nvSpPr>
        <p:spPr>
          <a:xfrm>
            <a:off x="4449897" y="328076"/>
            <a:ext cx="596470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সেবার প্রকারভেদ (উদাহরণসহ)</a:t>
            </a:r>
            <a:endParaRPr lang="en-US" sz="36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B09FB1-2EE2-59E3-A1A5-D801220A1B72}"/>
              </a:ext>
            </a:extLst>
          </p:cNvPr>
          <p:cNvGrpSpPr/>
          <p:nvPr/>
        </p:nvGrpSpPr>
        <p:grpSpPr>
          <a:xfrm>
            <a:off x="1446746" y="1050152"/>
            <a:ext cx="3823855" cy="2170523"/>
            <a:chOff x="457200" y="937260"/>
            <a:chExt cx="5303520" cy="2261036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ED49066A-25C8-34FE-F1BB-D781A135D4D0}"/>
                </a:ext>
              </a:extLst>
            </p:cNvPr>
            <p:cNvSpPr/>
            <p:nvPr/>
          </p:nvSpPr>
          <p:spPr>
            <a:xfrm>
              <a:off x="457200" y="958016"/>
              <a:ext cx="5303520" cy="224028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6" name="Shape 4">
              <a:extLst>
                <a:ext uri="{FF2B5EF4-FFF2-40B4-BE49-F238E27FC236}">
                  <a16:creationId xmlns:a16="http://schemas.microsoft.com/office/drawing/2014/main" id="{A72DF20F-197F-037D-D42D-715E9182176A}"/>
                </a:ext>
              </a:extLst>
            </p:cNvPr>
            <p:cNvSpPr/>
            <p:nvPr/>
          </p:nvSpPr>
          <p:spPr>
            <a:xfrm>
              <a:off x="457200" y="937260"/>
              <a:ext cx="5303520" cy="640080"/>
            </a:xfrm>
            <a:prstGeom prst="rect">
              <a:avLst/>
            </a:prstGeom>
            <a:solidFill>
              <a:srgbClr val="0E6655"/>
            </a:solidFill>
            <a:ln/>
          </p:spPr>
        </p:sp>
        <p:sp>
          <p:nvSpPr>
            <p:cNvPr id="7" name="Text 5">
              <a:extLst>
                <a:ext uri="{FF2B5EF4-FFF2-40B4-BE49-F238E27FC236}">
                  <a16:creationId xmlns:a16="http://schemas.microsoft.com/office/drawing/2014/main" id="{136CA335-EC07-F5CE-8A3D-DE27EE1BB02F}"/>
                </a:ext>
              </a:extLst>
            </p:cNvPr>
            <p:cNvSpPr/>
            <p:nvPr/>
          </p:nvSpPr>
          <p:spPr>
            <a:xfrm>
              <a:off x="1338708" y="1002098"/>
              <a:ext cx="3089565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পেশাগত সেবা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>
              <a:extLst>
                <a:ext uri="{FF2B5EF4-FFF2-40B4-BE49-F238E27FC236}">
                  <a16:creationId xmlns:a16="http://schemas.microsoft.com/office/drawing/2014/main" id="{5444B5D5-550B-CCDE-66F3-B2C180AB0B66}"/>
                </a:ext>
              </a:extLst>
            </p:cNvPr>
            <p:cNvSpPr/>
            <p:nvPr/>
          </p:nvSpPr>
          <p:spPr>
            <a:xfrm>
              <a:off x="822960" y="1920240"/>
              <a:ext cx="493776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ডাক্তার, আইনজীবী,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প্রকৌশলী, শিক্ষক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099A55-FD3C-2136-1D91-5F464A1CBF2F}"/>
              </a:ext>
            </a:extLst>
          </p:cNvPr>
          <p:cNvGrpSpPr/>
          <p:nvPr/>
        </p:nvGrpSpPr>
        <p:grpSpPr>
          <a:xfrm>
            <a:off x="6707783" y="1034214"/>
            <a:ext cx="4017818" cy="2292516"/>
            <a:chOff x="6309360" y="914400"/>
            <a:chExt cx="5623560" cy="2423160"/>
          </a:xfrm>
        </p:grpSpPr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587F03C6-6ECE-8268-E4AE-202B505A2EBF}"/>
                </a:ext>
              </a:extLst>
            </p:cNvPr>
            <p:cNvSpPr/>
            <p:nvPr/>
          </p:nvSpPr>
          <p:spPr>
            <a:xfrm>
              <a:off x="6309360" y="914400"/>
              <a:ext cx="5623560" cy="242316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5732CA6F-D07D-5932-AC7A-E33EB109681C}"/>
                </a:ext>
              </a:extLst>
            </p:cNvPr>
            <p:cNvSpPr/>
            <p:nvPr/>
          </p:nvSpPr>
          <p:spPr>
            <a:xfrm>
              <a:off x="6309360" y="914400"/>
              <a:ext cx="5623560" cy="640080"/>
            </a:xfrm>
            <a:prstGeom prst="rect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0301879E-10B0-868F-DAA9-406F9D009C31}"/>
                </a:ext>
              </a:extLst>
            </p:cNvPr>
            <p:cNvSpPr/>
            <p:nvPr/>
          </p:nvSpPr>
          <p:spPr>
            <a:xfrm>
              <a:off x="6309360" y="1051560"/>
              <a:ext cx="562356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ব্যবসায় সহায়ক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035469CC-1ABF-2304-8019-23B59F496449}"/>
                </a:ext>
              </a:extLst>
            </p:cNvPr>
            <p:cNvSpPr/>
            <p:nvPr/>
          </p:nvSpPr>
          <p:spPr>
            <a:xfrm>
              <a:off x="6675120" y="1920240"/>
              <a:ext cx="493776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বিমা, ব্যাংক,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পরিবহন, প্রচার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8745137-4299-CD77-ECC0-0E8BACCBDBD0}"/>
              </a:ext>
            </a:extLst>
          </p:cNvPr>
          <p:cNvGrpSpPr/>
          <p:nvPr/>
        </p:nvGrpSpPr>
        <p:grpSpPr>
          <a:xfrm>
            <a:off x="1494055" y="3777303"/>
            <a:ext cx="3699164" cy="2103120"/>
            <a:chOff x="457200" y="3520440"/>
            <a:chExt cx="5623560" cy="2423160"/>
          </a:xfrm>
        </p:grpSpPr>
        <p:sp>
          <p:nvSpPr>
            <p:cNvPr id="13" name="Shape 11">
              <a:extLst>
                <a:ext uri="{FF2B5EF4-FFF2-40B4-BE49-F238E27FC236}">
                  <a16:creationId xmlns:a16="http://schemas.microsoft.com/office/drawing/2014/main" id="{79505E44-EC7F-54FD-F140-5A563F6B6964}"/>
                </a:ext>
              </a:extLst>
            </p:cNvPr>
            <p:cNvSpPr/>
            <p:nvPr/>
          </p:nvSpPr>
          <p:spPr>
            <a:xfrm>
              <a:off x="457200" y="3520440"/>
              <a:ext cx="5623560" cy="242316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4" name="Shape 12">
              <a:extLst>
                <a:ext uri="{FF2B5EF4-FFF2-40B4-BE49-F238E27FC236}">
                  <a16:creationId xmlns:a16="http://schemas.microsoft.com/office/drawing/2014/main" id="{188A5ADE-FC19-960D-8726-CF62BB41DEB4}"/>
                </a:ext>
              </a:extLst>
            </p:cNvPr>
            <p:cNvSpPr/>
            <p:nvPr/>
          </p:nvSpPr>
          <p:spPr>
            <a:xfrm>
              <a:off x="457200" y="3520440"/>
              <a:ext cx="5623560" cy="64008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3C77864B-B6C0-2046-9F04-E7E1A8591BF2}"/>
                </a:ext>
              </a:extLst>
            </p:cNvPr>
            <p:cNvSpPr/>
            <p:nvPr/>
          </p:nvSpPr>
          <p:spPr>
            <a:xfrm>
              <a:off x="1189383" y="3586702"/>
              <a:ext cx="3395973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জনসেবা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>
              <a:extLst>
                <a:ext uri="{FF2B5EF4-FFF2-40B4-BE49-F238E27FC236}">
                  <a16:creationId xmlns:a16="http://schemas.microsoft.com/office/drawing/2014/main" id="{269159B2-D0AA-FC61-728F-0327782CF80E}"/>
                </a:ext>
              </a:extLst>
            </p:cNvPr>
            <p:cNvSpPr/>
            <p:nvPr/>
          </p:nvSpPr>
          <p:spPr>
            <a:xfrm>
              <a:off x="822960" y="4526280"/>
              <a:ext cx="493776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বিদ্যুৎ, গ্যাস,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পানি, টেলিফোন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CFAC372-2F37-4D31-6819-1C34FC090655}"/>
              </a:ext>
            </a:extLst>
          </p:cNvPr>
          <p:cNvGrpSpPr/>
          <p:nvPr/>
        </p:nvGrpSpPr>
        <p:grpSpPr>
          <a:xfrm>
            <a:off x="6691452" y="3674243"/>
            <a:ext cx="4017818" cy="1952105"/>
            <a:chOff x="6309360" y="3520440"/>
            <a:chExt cx="5623560" cy="2423160"/>
          </a:xfrm>
        </p:grpSpPr>
        <p:sp>
          <p:nvSpPr>
            <p:cNvPr id="18" name="Shape 15">
              <a:extLst>
                <a:ext uri="{FF2B5EF4-FFF2-40B4-BE49-F238E27FC236}">
                  <a16:creationId xmlns:a16="http://schemas.microsoft.com/office/drawing/2014/main" id="{A2336BEF-78B5-AD6F-B8E0-A0E413D3DEB9}"/>
                </a:ext>
              </a:extLst>
            </p:cNvPr>
            <p:cNvSpPr/>
            <p:nvPr/>
          </p:nvSpPr>
          <p:spPr>
            <a:xfrm>
              <a:off x="6309360" y="3520440"/>
              <a:ext cx="5623560" cy="242316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9" name="Shape 16">
              <a:extLst>
                <a:ext uri="{FF2B5EF4-FFF2-40B4-BE49-F238E27FC236}">
                  <a16:creationId xmlns:a16="http://schemas.microsoft.com/office/drawing/2014/main" id="{1186980C-3DB7-5032-6282-826AB8FA3500}"/>
                </a:ext>
              </a:extLst>
            </p:cNvPr>
            <p:cNvSpPr/>
            <p:nvPr/>
          </p:nvSpPr>
          <p:spPr>
            <a:xfrm>
              <a:off x="6309360" y="3520440"/>
              <a:ext cx="5623560" cy="64008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0" name="Text 17">
              <a:extLst>
                <a:ext uri="{FF2B5EF4-FFF2-40B4-BE49-F238E27FC236}">
                  <a16:creationId xmlns:a16="http://schemas.microsoft.com/office/drawing/2014/main" id="{9EF6EEEF-ECF0-2413-69B3-302F20E6F07E}"/>
                </a:ext>
              </a:extLst>
            </p:cNvPr>
            <p:cNvSpPr/>
            <p:nvPr/>
          </p:nvSpPr>
          <p:spPr>
            <a:xfrm>
              <a:off x="7514011" y="3643565"/>
              <a:ext cx="3259975" cy="4114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ব্যক্তিগত সেবা</a:t>
              </a:r>
              <a:endPara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 18">
              <a:extLst>
                <a:ext uri="{FF2B5EF4-FFF2-40B4-BE49-F238E27FC236}">
                  <a16:creationId xmlns:a16="http://schemas.microsoft.com/office/drawing/2014/main" id="{A4D14DE8-11A1-8915-5F7D-EC700BD30E75}"/>
                </a:ext>
              </a:extLst>
            </p:cNvPr>
            <p:cNvSpPr/>
            <p:nvPr/>
          </p:nvSpPr>
          <p:spPr>
            <a:xfrm>
              <a:off x="6675120" y="4526280"/>
              <a:ext cx="493776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সৌন্দর্য, ফিটনেস,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NikoshBAN" pitchFamily="34" charset="-122"/>
                  <a:cs typeface="NikoshBAN" panose="02000000000000000000" pitchFamily="2" charset="0"/>
                </a:rPr>
                <a:t>পরামর্শ সেবা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85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47F1E8-4D1A-8D84-EC48-D86805BC9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02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06116-EB8F-587A-9942-2AF31D98D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1">
            <a:extLst>
              <a:ext uri="{FF2B5EF4-FFF2-40B4-BE49-F238E27FC236}">
                <a16:creationId xmlns:a16="http://schemas.microsoft.com/office/drawing/2014/main" id="{EDD4A9FA-898E-5A77-B44D-BF7BDF8EE90B}"/>
              </a:ext>
            </a:extLst>
          </p:cNvPr>
          <p:cNvSpPr/>
          <p:nvPr/>
        </p:nvSpPr>
        <p:spPr>
          <a:xfrm>
            <a:off x="4469781" y="6472844"/>
            <a:ext cx="162621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0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000" b="1" dirty="0"/>
          </a:p>
        </p:txBody>
      </p:sp>
      <p:sp>
        <p:nvSpPr>
          <p:cNvPr id="39" name="Text 2">
            <a:extLst>
              <a:ext uri="{FF2B5EF4-FFF2-40B4-BE49-F238E27FC236}">
                <a16:creationId xmlns:a16="http://schemas.microsoft.com/office/drawing/2014/main" id="{83C07D61-5A2F-78F3-39B3-206F2CFCD32C}"/>
              </a:ext>
            </a:extLst>
          </p:cNvPr>
          <p:cNvSpPr/>
          <p:nvPr/>
        </p:nvSpPr>
        <p:spPr>
          <a:xfrm>
            <a:off x="4611325" y="1341706"/>
            <a:ext cx="443420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পরিবেশের</a:t>
            </a:r>
            <a:r>
              <a:rPr lang="en-US" sz="36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উপাদানসমূহ</a:t>
            </a:r>
            <a:r>
              <a:rPr lang="en-US" sz="36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(৬টি)</a:t>
            </a:r>
            <a:endParaRPr lang="en-US" sz="3600" dirty="0"/>
          </a:p>
          <a:p>
            <a:endParaRPr lang="en-US" sz="3600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037437D-4A5F-793C-3861-2D9C4BAFCCAE}"/>
              </a:ext>
            </a:extLst>
          </p:cNvPr>
          <p:cNvGrpSpPr/>
          <p:nvPr/>
        </p:nvGrpSpPr>
        <p:grpSpPr>
          <a:xfrm>
            <a:off x="533400" y="2057400"/>
            <a:ext cx="3657600" cy="1280160"/>
            <a:chOff x="457200" y="2926080"/>
            <a:chExt cx="3657600" cy="1280160"/>
          </a:xfrm>
        </p:grpSpPr>
        <p:sp>
          <p:nvSpPr>
            <p:cNvPr id="45" name="Shape 5">
              <a:extLst>
                <a:ext uri="{FF2B5EF4-FFF2-40B4-BE49-F238E27FC236}">
                  <a16:creationId xmlns:a16="http://schemas.microsoft.com/office/drawing/2014/main" id="{2F9C069E-22B8-3779-586E-0B88222442E2}"/>
                </a:ext>
              </a:extLst>
            </p:cNvPr>
            <p:cNvSpPr/>
            <p:nvPr/>
          </p:nvSpPr>
          <p:spPr>
            <a:xfrm>
              <a:off x="457200" y="2926080"/>
              <a:ext cx="3657600" cy="1280160"/>
            </a:xfrm>
            <a:prstGeom prst="roundRect">
              <a:avLst>
                <a:gd name="adj" fmla="val 5556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49" name="Text 7">
              <a:extLst>
                <a:ext uri="{FF2B5EF4-FFF2-40B4-BE49-F238E27FC236}">
                  <a16:creationId xmlns:a16="http://schemas.microsoft.com/office/drawing/2014/main" id="{36240CC1-6F66-F41C-46A8-D3457D34A51F}"/>
                </a:ext>
              </a:extLst>
            </p:cNvPr>
            <p:cNvSpPr/>
            <p:nvPr/>
          </p:nvSpPr>
          <p:spPr>
            <a:xfrm>
              <a:off x="533400" y="342900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প্রাকৃতিক</a:t>
              </a:r>
              <a:endParaRPr lang="en-US" sz="2800" b="1" dirty="0"/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জলবায়ু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ভূমি,নদী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endParaRPr lang="en-US" sz="280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A9C7061-373E-033A-5731-2733F5EEEE7B}"/>
              </a:ext>
            </a:extLst>
          </p:cNvPr>
          <p:cNvGrpSpPr/>
          <p:nvPr/>
        </p:nvGrpSpPr>
        <p:grpSpPr>
          <a:xfrm>
            <a:off x="4373880" y="2057400"/>
            <a:ext cx="3657600" cy="1280160"/>
            <a:chOff x="4297680" y="2926080"/>
            <a:chExt cx="3657600" cy="1280160"/>
          </a:xfrm>
        </p:grpSpPr>
        <p:sp>
          <p:nvSpPr>
            <p:cNvPr id="51" name="Shape 8">
              <a:extLst>
                <a:ext uri="{FF2B5EF4-FFF2-40B4-BE49-F238E27FC236}">
                  <a16:creationId xmlns:a16="http://schemas.microsoft.com/office/drawing/2014/main" id="{AA597455-49E0-5370-28A3-39514E85652A}"/>
                </a:ext>
              </a:extLst>
            </p:cNvPr>
            <p:cNvSpPr/>
            <p:nvPr/>
          </p:nvSpPr>
          <p:spPr>
            <a:xfrm>
              <a:off x="4297680" y="2926080"/>
              <a:ext cx="3657600" cy="1280160"/>
            </a:xfrm>
            <a:prstGeom prst="roundRect">
              <a:avLst>
                <a:gd name="adj" fmla="val 5556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55" name="Text 10">
              <a:extLst>
                <a:ext uri="{FF2B5EF4-FFF2-40B4-BE49-F238E27FC236}">
                  <a16:creationId xmlns:a16="http://schemas.microsoft.com/office/drawing/2014/main" id="{F3CEBD8F-F4CC-2DE1-5DB2-E2F8BF84C305}"/>
                </a:ext>
              </a:extLst>
            </p:cNvPr>
            <p:cNvSpPr/>
            <p:nvPr/>
          </p:nvSpPr>
          <p:spPr>
            <a:xfrm>
              <a:off x="4434840" y="320040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অর্থনৈতিক</a:t>
              </a:r>
              <a:endParaRPr lang="en-US" sz="2800" dirty="0"/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মূলধন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বাজার,মুদ্রাস্ফীতি</a:t>
              </a:r>
              <a:endParaRPr lang="en-US" sz="2800" dirty="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028AF71-2603-7748-6761-D360F3BF6EFD}"/>
              </a:ext>
            </a:extLst>
          </p:cNvPr>
          <p:cNvGrpSpPr/>
          <p:nvPr/>
        </p:nvGrpSpPr>
        <p:grpSpPr>
          <a:xfrm>
            <a:off x="8214360" y="2057400"/>
            <a:ext cx="3657600" cy="1371600"/>
            <a:chOff x="8138160" y="2926080"/>
            <a:chExt cx="3657600" cy="1371600"/>
          </a:xfrm>
        </p:grpSpPr>
        <p:sp>
          <p:nvSpPr>
            <p:cNvPr id="57" name="Shape 11">
              <a:extLst>
                <a:ext uri="{FF2B5EF4-FFF2-40B4-BE49-F238E27FC236}">
                  <a16:creationId xmlns:a16="http://schemas.microsoft.com/office/drawing/2014/main" id="{D50078D8-B4AA-497B-E5DF-A29B26866456}"/>
                </a:ext>
              </a:extLst>
            </p:cNvPr>
            <p:cNvSpPr/>
            <p:nvPr/>
          </p:nvSpPr>
          <p:spPr>
            <a:xfrm>
              <a:off x="8138160" y="2926080"/>
              <a:ext cx="3657600" cy="1371600"/>
            </a:xfrm>
            <a:prstGeom prst="roundRect">
              <a:avLst>
                <a:gd name="adj" fmla="val 5556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62C32C83-1CDF-7A40-752B-AC1155878727}"/>
                </a:ext>
              </a:extLst>
            </p:cNvPr>
            <p:cNvSpPr/>
            <p:nvPr/>
          </p:nvSpPr>
          <p:spPr>
            <a:xfrm>
              <a:off x="8275320" y="3336867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সামাজিক</a:t>
              </a:r>
              <a:endParaRPr lang="en-US" sz="2800" dirty="0"/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সংস্কৃতি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রীতিনীতি,জনসংখ্যা</a:t>
              </a:r>
              <a:endParaRPr lang="en-US" sz="2800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7FF881E-263A-9895-2041-B85DC48BE9F1}"/>
              </a:ext>
            </a:extLst>
          </p:cNvPr>
          <p:cNvGrpSpPr/>
          <p:nvPr/>
        </p:nvGrpSpPr>
        <p:grpSpPr>
          <a:xfrm>
            <a:off x="533400" y="3863340"/>
            <a:ext cx="3657600" cy="1280160"/>
            <a:chOff x="457200" y="4732020"/>
            <a:chExt cx="3657600" cy="1280160"/>
          </a:xfrm>
        </p:grpSpPr>
        <p:sp>
          <p:nvSpPr>
            <p:cNvPr id="63" name="Shape 14">
              <a:extLst>
                <a:ext uri="{FF2B5EF4-FFF2-40B4-BE49-F238E27FC236}">
                  <a16:creationId xmlns:a16="http://schemas.microsoft.com/office/drawing/2014/main" id="{797FC174-271F-26E8-5E9A-30A8EACE5259}"/>
                </a:ext>
              </a:extLst>
            </p:cNvPr>
            <p:cNvSpPr/>
            <p:nvPr/>
          </p:nvSpPr>
          <p:spPr>
            <a:xfrm>
              <a:off x="457200" y="4732020"/>
              <a:ext cx="3657600" cy="1280160"/>
            </a:xfrm>
            <a:prstGeom prst="roundRect">
              <a:avLst>
                <a:gd name="adj" fmla="val 5556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67" name="Text 16">
              <a:extLst>
                <a:ext uri="{FF2B5EF4-FFF2-40B4-BE49-F238E27FC236}">
                  <a16:creationId xmlns:a16="http://schemas.microsoft.com/office/drawing/2014/main" id="{FE1538CF-3DFD-9FD6-7D69-6C0ED3F9DA74}"/>
                </a:ext>
              </a:extLst>
            </p:cNvPr>
            <p:cNvSpPr/>
            <p:nvPr/>
          </p:nvSpPr>
          <p:spPr>
            <a:xfrm>
              <a:off x="594360" y="509778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রাজনৈতিক</a:t>
              </a:r>
              <a:endParaRPr lang="en-US" sz="2800" dirty="0"/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সরকার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নীতি,স্থিতিশীলতা</a:t>
              </a:r>
              <a:endParaRPr lang="en-US" sz="2800" dirty="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F97BB4E-1A15-721F-9084-F0D89C7DB7FF}"/>
              </a:ext>
            </a:extLst>
          </p:cNvPr>
          <p:cNvGrpSpPr/>
          <p:nvPr/>
        </p:nvGrpSpPr>
        <p:grpSpPr>
          <a:xfrm>
            <a:off x="4373880" y="3886200"/>
            <a:ext cx="3657600" cy="1325880"/>
            <a:chOff x="4297680" y="4754880"/>
            <a:chExt cx="3657600" cy="1325880"/>
          </a:xfrm>
        </p:grpSpPr>
        <p:sp>
          <p:nvSpPr>
            <p:cNvPr id="69" name="Shape 17">
              <a:extLst>
                <a:ext uri="{FF2B5EF4-FFF2-40B4-BE49-F238E27FC236}">
                  <a16:creationId xmlns:a16="http://schemas.microsoft.com/office/drawing/2014/main" id="{055026B4-4748-7601-5552-D851CC559BAA}"/>
                </a:ext>
              </a:extLst>
            </p:cNvPr>
            <p:cNvSpPr/>
            <p:nvPr/>
          </p:nvSpPr>
          <p:spPr>
            <a:xfrm>
              <a:off x="4297680" y="4754880"/>
              <a:ext cx="3657600" cy="1325880"/>
            </a:xfrm>
            <a:prstGeom prst="roundRect">
              <a:avLst>
                <a:gd name="adj" fmla="val 5556"/>
              </a:avLst>
            </a:prstGeom>
            <a:solidFill>
              <a:srgbClr val="1A5276"/>
            </a:solidFill>
            <a:ln/>
          </p:spPr>
        </p:sp>
        <p:sp>
          <p:nvSpPr>
            <p:cNvPr id="73" name="Text 19">
              <a:extLst>
                <a:ext uri="{FF2B5EF4-FFF2-40B4-BE49-F238E27FC236}">
                  <a16:creationId xmlns:a16="http://schemas.microsoft.com/office/drawing/2014/main" id="{C3E7FB65-15D9-6591-A849-0DB91EDF553C}"/>
                </a:ext>
              </a:extLst>
            </p:cNvPr>
            <p:cNvSpPr/>
            <p:nvPr/>
          </p:nvSpPr>
          <p:spPr>
            <a:xfrm>
              <a:off x="4434840" y="5167745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আইনগত</a:t>
              </a:r>
              <a:endParaRPr lang="en-US" sz="2800" dirty="0"/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বিধি,লাইসেন্স</a:t>
              </a:r>
              <a:endParaRPr lang="en-US" sz="2800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D4BE931-82B8-6F95-3CC7-49A859ED6D40}"/>
              </a:ext>
            </a:extLst>
          </p:cNvPr>
          <p:cNvGrpSpPr/>
          <p:nvPr/>
        </p:nvGrpSpPr>
        <p:grpSpPr>
          <a:xfrm>
            <a:off x="8214360" y="3886200"/>
            <a:ext cx="3657600" cy="1371600"/>
            <a:chOff x="8138160" y="4754880"/>
            <a:chExt cx="3657600" cy="1371600"/>
          </a:xfrm>
        </p:grpSpPr>
        <p:sp>
          <p:nvSpPr>
            <p:cNvPr id="75" name="Shape 20">
              <a:extLst>
                <a:ext uri="{FF2B5EF4-FFF2-40B4-BE49-F238E27FC236}">
                  <a16:creationId xmlns:a16="http://schemas.microsoft.com/office/drawing/2014/main" id="{ED213432-16B2-CE2B-C352-5B02A6A3DC40}"/>
                </a:ext>
              </a:extLst>
            </p:cNvPr>
            <p:cNvSpPr/>
            <p:nvPr/>
          </p:nvSpPr>
          <p:spPr>
            <a:xfrm>
              <a:off x="8138160" y="4754880"/>
              <a:ext cx="3657600" cy="1371600"/>
            </a:xfrm>
            <a:prstGeom prst="roundRect">
              <a:avLst>
                <a:gd name="adj" fmla="val 5556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79" name="Text 22">
              <a:extLst>
                <a:ext uri="{FF2B5EF4-FFF2-40B4-BE49-F238E27FC236}">
                  <a16:creationId xmlns:a16="http://schemas.microsoft.com/office/drawing/2014/main" id="{27D4B8D1-D354-7DB3-AC4D-50A135DF6863}"/>
                </a:ext>
              </a:extLst>
            </p:cNvPr>
            <p:cNvSpPr/>
            <p:nvPr/>
          </p:nvSpPr>
          <p:spPr>
            <a:xfrm>
              <a:off x="8351520" y="5167745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প্রযুক্তিগত</a:t>
              </a:r>
              <a:endParaRPr lang="en-US" sz="2800" dirty="0"/>
            </a:p>
            <a:p>
              <a:pPr algn="ctr"/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যন্ত্রপাতি,ইন্টারনেট</a:t>
              </a:r>
              <a:r>
                <a:rPr lang="en-US" sz="2800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উদ্ভাবন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896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5A6FD4-BF27-4285-337C-E717D9DCC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1">
            <a:extLst>
              <a:ext uri="{FF2B5EF4-FFF2-40B4-BE49-F238E27FC236}">
                <a16:creationId xmlns:a16="http://schemas.microsoft.com/office/drawing/2014/main" id="{530756F5-5A31-7B60-64DA-FAF0EFDEA028}"/>
              </a:ext>
            </a:extLst>
          </p:cNvPr>
          <p:cNvSpPr/>
          <p:nvPr/>
        </p:nvSpPr>
        <p:spPr>
          <a:xfrm>
            <a:off x="4469781" y="6472844"/>
            <a:ext cx="162621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0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000" b="1" dirty="0"/>
          </a:p>
        </p:txBody>
      </p:sp>
      <p:sp>
        <p:nvSpPr>
          <p:cNvPr id="39" name="Text 2">
            <a:extLst>
              <a:ext uri="{FF2B5EF4-FFF2-40B4-BE49-F238E27FC236}">
                <a16:creationId xmlns:a16="http://schemas.microsoft.com/office/drawing/2014/main" id="{4ECBED7D-8569-D168-03FD-C3F4419B5D9D}"/>
              </a:ext>
            </a:extLst>
          </p:cNvPr>
          <p:cNvSpPr/>
          <p:nvPr/>
        </p:nvSpPr>
        <p:spPr>
          <a:xfrm>
            <a:off x="3793811" y="583691"/>
            <a:ext cx="509205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ব্যবসায়</a:t>
            </a:r>
            <a:r>
              <a:rPr lang="en-US" sz="36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পরিবেশের</a:t>
            </a:r>
            <a:r>
              <a:rPr lang="en-US" sz="36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ধারণা</a:t>
            </a:r>
            <a:endParaRPr lang="en-US" sz="3600" dirty="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A9ECDBF-95D6-0197-F44E-8E52F8589237}"/>
              </a:ext>
            </a:extLst>
          </p:cNvPr>
          <p:cNvGrpSpPr/>
          <p:nvPr/>
        </p:nvGrpSpPr>
        <p:grpSpPr>
          <a:xfrm>
            <a:off x="533400" y="1558030"/>
            <a:ext cx="11064240" cy="2500532"/>
            <a:chOff x="594360" y="1185585"/>
            <a:chExt cx="11064240" cy="1371600"/>
          </a:xfr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grpSpPr>
        <p:sp>
          <p:nvSpPr>
            <p:cNvPr id="41" name="Shape 3">
              <a:extLst>
                <a:ext uri="{FF2B5EF4-FFF2-40B4-BE49-F238E27FC236}">
                  <a16:creationId xmlns:a16="http://schemas.microsoft.com/office/drawing/2014/main" id="{F4F94AB2-88F6-F502-D173-9494DAD57182}"/>
                </a:ext>
              </a:extLst>
            </p:cNvPr>
            <p:cNvSpPr/>
            <p:nvPr/>
          </p:nvSpPr>
          <p:spPr>
            <a:xfrm>
              <a:off x="594360" y="1185585"/>
              <a:ext cx="11064240" cy="1371600"/>
            </a:xfrm>
            <a:prstGeom prst="roundRect">
              <a:avLst>
                <a:gd name="adj" fmla="val 6667"/>
              </a:avLst>
            </a:prstGeom>
            <a:grpFill/>
            <a:ln/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43" name="Text 4">
              <a:extLst>
                <a:ext uri="{FF2B5EF4-FFF2-40B4-BE49-F238E27FC236}">
                  <a16:creationId xmlns:a16="http://schemas.microsoft.com/office/drawing/2014/main" id="{CACF1C02-5181-97AB-0AAB-0FDB8E5B0A93}"/>
                </a:ext>
              </a:extLst>
            </p:cNvPr>
            <p:cNvSpPr/>
            <p:nvPr/>
          </p:nvSpPr>
          <p:spPr>
            <a:xfrm>
              <a:off x="1082040" y="1301024"/>
              <a:ext cx="10515600" cy="9144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যে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পারিপার্শ্বিক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অবস্থার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মধ্যে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গঠিত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পরিচালিত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নিয়ন্ত্রিত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হয়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তাকে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পরিবেশ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বলে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প্রাকৃতিক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অর্থনৈতিক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সামাজিক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রাজনৈতিক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আইনগত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প্রযুক্তিগত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উপাদানগুলো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ব্যবসায়কে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প্রভাবিত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</a:t>
              </a:r>
              <a:r>
                <a:rPr lang="en-US" sz="32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3C6D508-78B4-C546-EEFA-09CB5AC00FC4}"/>
              </a:ext>
            </a:extLst>
          </p:cNvPr>
          <p:cNvSpPr txBox="1"/>
          <p:nvPr/>
        </p:nvSpPr>
        <p:spPr>
          <a:xfrm>
            <a:off x="1187319" y="4378960"/>
            <a:ext cx="9268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পরিবেশের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উপাদানগুলো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জানা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থাকলে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ব্যবসায়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সফলভাবে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পরিচালনা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করা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সহজ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হয়</a:t>
            </a:r>
            <a:r>
              <a:rPr lang="en-US" sz="2800" b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1079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5C1FA-6C67-F181-DE3A-CC6EF70D0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FF2B5EF4-FFF2-40B4-BE49-F238E27FC236}">
                <a16:creationId xmlns:a16="http://schemas.microsoft.com/office/drawing/2014/main" id="{C7FD6177-77B7-E116-47C8-8993942A5239}"/>
              </a:ext>
            </a:extLst>
          </p:cNvPr>
          <p:cNvSpPr/>
          <p:nvPr/>
        </p:nvSpPr>
        <p:spPr>
          <a:xfrm>
            <a:off x="411480" y="822960"/>
            <a:ext cx="512064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9D5F6AE-30FF-1764-F121-609FCDE3D102}"/>
              </a:ext>
            </a:extLst>
          </p:cNvPr>
          <p:cNvSpPr/>
          <p:nvPr/>
        </p:nvSpPr>
        <p:spPr>
          <a:xfrm>
            <a:off x="411480" y="822960"/>
            <a:ext cx="5120640" cy="64008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1D80336-06C5-2B31-14E4-D8036B20CE21}"/>
              </a:ext>
            </a:extLst>
          </p:cNvPr>
          <p:cNvSpPr/>
          <p:nvPr/>
        </p:nvSpPr>
        <p:spPr>
          <a:xfrm>
            <a:off x="411479" y="914400"/>
            <a:ext cx="495300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দলীয়</a:t>
            </a:r>
            <a:r>
              <a:rPr lang="en-US" sz="28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কাজ</a:t>
            </a:r>
            <a:r>
              <a:rPr lang="en-US" sz="28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		৮মিনিট </a:t>
            </a:r>
            <a:endParaRPr lang="en-US" sz="2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9465314-F0D9-3730-16C9-3399EE102C20}"/>
              </a:ext>
            </a:extLst>
          </p:cNvPr>
          <p:cNvSpPr/>
          <p:nvPr/>
        </p:nvSpPr>
        <p:spPr>
          <a:xfrm>
            <a:off x="640080" y="1737359"/>
            <a:ext cx="4547018" cy="5029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একটি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স্থানীয়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ব্যবসায়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বেছে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নাও</a:t>
            </a:r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কোন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কোন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পরিবেশের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উপাদান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একে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প্রভাবিত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করে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?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সেবার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কোন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দিক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জড়িত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?</a:t>
            </a:r>
            <a:endParaRPr lang="en-US" sz="2800" dirty="0"/>
          </a:p>
          <a:p>
            <a:pPr algn="ctr"/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কীভাবে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উন্নতি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করা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যায়</a:t>
            </a:r>
            <a:r>
              <a:rPr lang="en-US" sz="28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?</a:t>
            </a:r>
            <a:endParaRPr lang="en-US" sz="28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480C1EE-2306-30FD-CC54-20DEF1D00073}"/>
              </a:ext>
            </a:extLst>
          </p:cNvPr>
          <p:cNvSpPr/>
          <p:nvPr/>
        </p:nvSpPr>
        <p:spPr>
          <a:xfrm>
            <a:off x="6217920" y="91440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একক কাজ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938C64-FE73-8DC3-55CC-837AA5051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"/>
            <a:ext cx="6431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23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9"/>
          <p:cNvSpPr/>
          <p:nvPr/>
        </p:nvSpPr>
        <p:spPr>
          <a:xfrm>
            <a:off x="6217920" y="91440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একক কাজ</a:t>
            </a:r>
            <a:endParaRPr lang="en-US" sz="2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C550ED-5C25-C265-90D3-3E3D20AEAC05}"/>
              </a:ext>
            </a:extLst>
          </p:cNvPr>
          <p:cNvGrpSpPr/>
          <p:nvPr/>
        </p:nvGrpSpPr>
        <p:grpSpPr>
          <a:xfrm>
            <a:off x="18757" y="-1"/>
            <a:ext cx="12037255" cy="6858001"/>
            <a:chOff x="18757" y="-1"/>
            <a:chExt cx="12037255" cy="685800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649C5E3-FA8D-A53F-B9F5-D297EBD18CDB}"/>
                </a:ext>
              </a:extLst>
            </p:cNvPr>
            <p:cNvGrpSpPr/>
            <p:nvPr/>
          </p:nvGrpSpPr>
          <p:grpSpPr>
            <a:xfrm>
              <a:off x="6595403" y="-1"/>
              <a:ext cx="5460609" cy="6710292"/>
              <a:chOff x="6595403" y="822960"/>
              <a:chExt cx="5577840" cy="4817127"/>
            </a:xfrm>
          </p:grpSpPr>
          <p:sp>
            <p:nvSpPr>
              <p:cNvPr id="9" name="Shape 7"/>
              <p:cNvSpPr/>
              <p:nvPr/>
            </p:nvSpPr>
            <p:spPr>
              <a:xfrm>
                <a:off x="6595403" y="822961"/>
                <a:ext cx="5577840" cy="4817126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10" name="Shape 8"/>
              <p:cNvSpPr/>
              <p:nvPr/>
            </p:nvSpPr>
            <p:spPr>
              <a:xfrm>
                <a:off x="6595403" y="822960"/>
                <a:ext cx="5577840" cy="640080"/>
              </a:xfrm>
              <a:prstGeom prst="rect">
                <a:avLst/>
              </a:prstGeom>
              <a:solidFill>
                <a:srgbClr val="196F3D"/>
              </a:solidFill>
              <a:ln/>
            </p:spPr>
            <p:txBody>
              <a:bodyPr/>
              <a:lstStyle/>
              <a:p>
                <a:r>
                  <a:rPr lang="en-US" sz="40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একক</a:t>
                </a:r>
                <a:r>
                  <a:rPr lang="en-US" sz="40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কাজ</a:t>
                </a:r>
                <a:r>
                  <a:rPr lang="en-US" sz="40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		৫মিনিট</a:t>
                </a:r>
              </a:p>
            </p:txBody>
          </p:sp>
          <p:sp>
            <p:nvSpPr>
              <p:cNvPr id="12" name="Text 10"/>
              <p:cNvSpPr/>
              <p:nvPr/>
            </p:nvSpPr>
            <p:spPr>
              <a:xfrm>
                <a:off x="6595403" y="1691640"/>
                <a:ext cx="5088596" cy="3840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খাতায়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লিখো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:</a:t>
                </a:r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১.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প্রত্যক্ষ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সেবা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কাকে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বলে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?</a:t>
                </a:r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দুটি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উদাহরণ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দাও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।</a:t>
                </a:r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২.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ব্যবসায়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পরিবেশের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ছয়টি</a:t>
                </a:r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উপাদানের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নাম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লিখুন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।</a:t>
                </a:r>
                <a:endParaRPr lang="en-US" sz="2800" dirty="0"/>
              </a:p>
              <a:p>
                <a:pPr algn="ctr"/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৩.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প্রাকৃতিক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পরিবেশ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কীভাবে</a:t>
                </a:r>
                <a:endParaRPr lang="en-US" sz="2800" dirty="0"/>
              </a:p>
              <a:p>
                <a:pPr algn="ctr"/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ব্যবসায়কে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প্রভাবিত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করে</a:t>
                </a:r>
                <a:r>
                  <a:rPr lang="en-US" sz="2800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?</a:t>
                </a:r>
                <a:endParaRPr lang="en-US" sz="2800" dirty="0"/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BB81AF-87A2-E354-2913-EBB62CE95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57" y="0"/>
              <a:ext cx="6427763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006430" y="6309360"/>
            <a:ext cx="2228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0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0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000" b="1" dirty="0"/>
          </a:p>
        </p:txBody>
      </p:sp>
      <p:sp>
        <p:nvSpPr>
          <p:cNvPr id="4" name="Text 2"/>
          <p:cNvSpPr/>
          <p:nvPr/>
        </p:nvSpPr>
        <p:spPr>
          <a:xfrm>
            <a:off x="2022764" y="411480"/>
            <a:ext cx="79802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সামারি — আজ </a:t>
            </a:r>
            <a:r>
              <a:rPr lang="en-US" sz="36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যা</a:t>
            </a:r>
            <a:r>
              <a:rPr lang="en-US" sz="36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শিখলাম</a:t>
            </a:r>
            <a:r>
              <a:rPr lang="en-US" sz="36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		</a:t>
            </a:r>
            <a:r>
              <a:rPr lang="en-US" sz="36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3মিনিট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100584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028115-ABF0-415B-0C80-DDA8484FF605}"/>
              </a:ext>
            </a:extLst>
          </p:cNvPr>
          <p:cNvGrpSpPr/>
          <p:nvPr/>
        </p:nvGrpSpPr>
        <p:grpSpPr>
          <a:xfrm>
            <a:off x="594360" y="1130662"/>
            <a:ext cx="11064240" cy="892448"/>
            <a:chOff x="548640" y="868680"/>
            <a:chExt cx="11064240" cy="1097280"/>
          </a:xfrm>
          <a:solidFill>
            <a:srgbClr val="F7F4EF"/>
          </a:solidFill>
        </p:grpSpPr>
        <p:sp>
          <p:nvSpPr>
            <p:cNvPr id="5" name="Shape 3"/>
            <p:cNvSpPr/>
            <p:nvPr/>
          </p:nvSpPr>
          <p:spPr>
            <a:xfrm>
              <a:off x="548640" y="868680"/>
              <a:ext cx="11064240" cy="1097280"/>
            </a:xfrm>
            <a:prstGeom prst="roundRect">
              <a:avLst>
                <a:gd name="adj" fmla="val 6667"/>
              </a:avLst>
            </a:prstGeom>
            <a:grpFill/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548640" y="868680"/>
              <a:ext cx="128016" cy="1097280"/>
            </a:xfrm>
            <a:prstGeom prst="rect">
              <a:avLst/>
            </a:prstGeom>
            <a:grpFill/>
            <a:ln/>
          </p:spPr>
        </p:sp>
        <p:sp>
          <p:nvSpPr>
            <p:cNvPr id="8" name="Text 6"/>
            <p:cNvSpPr/>
            <p:nvPr/>
          </p:nvSpPr>
          <p:spPr>
            <a:xfrm>
              <a:off x="685582" y="1058183"/>
              <a:ext cx="10729395" cy="4572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অর্থের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বিনিময়ে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প্রদত্ত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পেশাগত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সহায়ক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;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ডাক্তার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আইনজীবী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ব্যাংক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ইত্যাদি</a:t>
              </a:r>
              <a:endParaRPr lang="en-US" sz="2800" b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4BD349-3390-9E17-769E-F9B98687CEB2}"/>
              </a:ext>
            </a:extLst>
          </p:cNvPr>
          <p:cNvGrpSpPr/>
          <p:nvPr/>
        </p:nvGrpSpPr>
        <p:grpSpPr>
          <a:xfrm>
            <a:off x="548640" y="2282009"/>
            <a:ext cx="11064240" cy="892448"/>
            <a:chOff x="548640" y="2103120"/>
            <a:chExt cx="11064240" cy="109728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9" name="Shape 7"/>
            <p:cNvSpPr/>
            <p:nvPr/>
          </p:nvSpPr>
          <p:spPr>
            <a:xfrm>
              <a:off x="548640" y="2103120"/>
              <a:ext cx="11064240" cy="1097280"/>
            </a:xfrm>
            <a:prstGeom prst="roundRect">
              <a:avLst>
                <a:gd name="adj" fmla="val 6667"/>
              </a:avLst>
            </a:prstGeom>
            <a:grpFill/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548640" y="2103120"/>
              <a:ext cx="128016" cy="1097280"/>
            </a:xfrm>
            <a:prstGeom prst="rect">
              <a:avLst/>
            </a:prstGeom>
            <a:grpFill/>
            <a:ln/>
          </p:spPr>
        </p:sp>
        <p:sp>
          <p:nvSpPr>
            <p:cNvPr id="12" name="Text 10"/>
            <p:cNvSpPr/>
            <p:nvPr/>
          </p:nvSpPr>
          <p:spPr>
            <a:xfrm>
              <a:off x="1654629" y="2388916"/>
              <a:ext cx="8472279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পরিবেশ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গঠন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পরিচালনার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পারিপার্শ্বিক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অবস্থা</a:t>
              </a:r>
              <a:endParaRPr lang="en-US" sz="2800" b="1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9BFFB3-9837-6608-4624-F7D623964858}"/>
              </a:ext>
            </a:extLst>
          </p:cNvPr>
          <p:cNvGrpSpPr/>
          <p:nvPr/>
        </p:nvGrpSpPr>
        <p:grpSpPr>
          <a:xfrm>
            <a:off x="548640" y="3583538"/>
            <a:ext cx="11064240" cy="1165860"/>
            <a:chOff x="548640" y="3268980"/>
            <a:chExt cx="11064240" cy="116586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3" name="Shape 11"/>
            <p:cNvSpPr/>
            <p:nvPr/>
          </p:nvSpPr>
          <p:spPr>
            <a:xfrm>
              <a:off x="548640" y="3268980"/>
              <a:ext cx="11064240" cy="1097280"/>
            </a:xfrm>
            <a:prstGeom prst="roundRect">
              <a:avLst>
                <a:gd name="adj" fmla="val 6667"/>
              </a:avLst>
            </a:prstGeom>
            <a:grpFill/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548640" y="3337560"/>
              <a:ext cx="128016" cy="1097280"/>
            </a:xfrm>
            <a:prstGeom prst="rect">
              <a:avLst/>
            </a:prstGeom>
            <a:grpFill/>
            <a:ln/>
          </p:spPr>
        </p:sp>
        <p:sp>
          <p:nvSpPr>
            <p:cNvPr id="16" name="Text 14"/>
            <p:cNvSpPr/>
            <p:nvPr/>
          </p:nvSpPr>
          <p:spPr>
            <a:xfrm>
              <a:off x="1371600" y="3589020"/>
              <a:ext cx="8730923" cy="4572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উপাদান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প্রাকৃতিক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অর্থনৈতিক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সামাজিক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রাজনৈতিক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আইনগত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প্রযুক্তিগত</a:t>
              </a:r>
              <a:endParaRPr lang="en-US" sz="2800" b="1" dirty="0"/>
            </a:p>
          </p:txBody>
        </p:sp>
      </p:grpSp>
      <p:sp>
        <p:nvSpPr>
          <p:cNvPr id="19" name="Text 17"/>
          <p:cNvSpPr/>
          <p:nvPr/>
        </p:nvSpPr>
        <p:spPr>
          <a:xfrm>
            <a:off x="914400" y="47091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61D99C-E95B-7575-A272-87700DC3F33B}"/>
              </a:ext>
            </a:extLst>
          </p:cNvPr>
          <p:cNvGrpSpPr/>
          <p:nvPr/>
        </p:nvGrpSpPr>
        <p:grpSpPr>
          <a:xfrm>
            <a:off x="594360" y="4869180"/>
            <a:ext cx="11064240" cy="1165860"/>
            <a:chOff x="548640" y="3268980"/>
            <a:chExt cx="11064240" cy="116586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Shape 11">
              <a:extLst>
                <a:ext uri="{FF2B5EF4-FFF2-40B4-BE49-F238E27FC236}">
                  <a16:creationId xmlns:a16="http://schemas.microsoft.com/office/drawing/2014/main" id="{B9D25E2A-295B-1791-C3A2-6228F948EE7A}"/>
                </a:ext>
              </a:extLst>
            </p:cNvPr>
            <p:cNvSpPr/>
            <p:nvPr/>
          </p:nvSpPr>
          <p:spPr>
            <a:xfrm>
              <a:off x="548640" y="3268980"/>
              <a:ext cx="11064240" cy="1097280"/>
            </a:xfrm>
            <a:prstGeom prst="roundRect">
              <a:avLst>
                <a:gd name="adj" fmla="val 6667"/>
              </a:avLst>
            </a:prstGeom>
            <a:solidFill>
              <a:srgbClr val="00B050"/>
            </a:solidFill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17" name="Shape 12">
              <a:extLst>
                <a:ext uri="{FF2B5EF4-FFF2-40B4-BE49-F238E27FC236}">
                  <a16:creationId xmlns:a16="http://schemas.microsoft.com/office/drawing/2014/main" id="{00A34807-1FD2-DE70-8514-A089E6AD154D}"/>
                </a:ext>
              </a:extLst>
            </p:cNvPr>
            <p:cNvSpPr/>
            <p:nvPr/>
          </p:nvSpPr>
          <p:spPr>
            <a:xfrm>
              <a:off x="548640" y="3337560"/>
              <a:ext cx="128016" cy="1097280"/>
            </a:xfrm>
            <a:prstGeom prst="rect">
              <a:avLst/>
            </a:prstGeom>
            <a:grpFill/>
            <a:ln/>
          </p:spPr>
        </p:sp>
        <p:sp>
          <p:nvSpPr>
            <p:cNvPr id="18" name="Text 14">
              <a:extLst>
                <a:ext uri="{FF2B5EF4-FFF2-40B4-BE49-F238E27FC236}">
                  <a16:creationId xmlns:a16="http://schemas.microsoft.com/office/drawing/2014/main" id="{A18F1325-A096-35EC-61EE-188B259236BF}"/>
                </a:ext>
              </a:extLst>
            </p:cNvPr>
            <p:cNvSpPr/>
            <p:nvPr/>
          </p:nvSpPr>
          <p:spPr>
            <a:xfrm>
              <a:off x="1371600" y="3494401"/>
              <a:ext cx="8730923" cy="4572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</a:t>
              </a:r>
              <a:r>
                <a:rPr lang="en-US" sz="28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বার্তা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=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+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বাণিজ্য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+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;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সবই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পরিবেশের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মধ্যে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চলে</a:t>
              </a:r>
              <a:endParaRPr lang="en-US" sz="2800" b="1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962DA-7540-6148-B198-9BA12E9D2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BAD5C8-AA20-C6D6-83C1-BC8965024764}"/>
              </a:ext>
            </a:extLst>
          </p:cNvPr>
          <p:cNvSpPr txBox="1"/>
          <p:nvPr/>
        </p:nvSpPr>
        <p:spPr>
          <a:xfrm>
            <a:off x="180110" y="1983666"/>
            <a:ext cx="59158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১.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পরিবেশের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ছয়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উপাদানের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একটি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করে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উদাহরণ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লিখো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।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২.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নিজ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এলাকার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একটি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ব্যবসায়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কোন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কোন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উপাদান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দ্বারা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প্রভাবিত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তা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বিশ্লেষণ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করো</a:t>
            </a:r>
            <a:r>
              <a:rPr lang="en-US" sz="24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।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36AF3F-5B53-E6E7-0219-7588DD9D543B}"/>
              </a:ext>
            </a:extLst>
          </p:cNvPr>
          <p:cNvSpPr txBox="1"/>
          <p:nvPr/>
        </p:nvSpPr>
        <p:spPr>
          <a:xfrm>
            <a:off x="1330036" y="484909"/>
            <a:ext cx="2687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298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1FD51-7F4B-C948-2E1D-90B4F5CB8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72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515</Words>
  <Application>Microsoft Office PowerPoint</Application>
  <PresentationFormat>Widescreen</PresentationFormat>
  <Paragraphs>116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বাংলাদেশের শিল্প — প্রথম ক্লাস (কুটির শিল্প)</dc:title>
  <dc:subject>PptxGenJS Presentation</dc:subject>
  <dc:creator>ব্যবসায় উদ্যোগ | নবম-দশম শ্রেণি</dc:creator>
  <cp:lastModifiedBy>M IBRAHIM</cp:lastModifiedBy>
  <cp:revision>94</cp:revision>
  <dcterms:created xsi:type="dcterms:W3CDTF">2026-09-05T06:01:06Z</dcterms:created>
  <dcterms:modified xsi:type="dcterms:W3CDTF">2026-09-19T03:38:40Z</dcterms:modified>
</cp:coreProperties>
</file>