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7" r:id="rId2"/>
  </p:sldMasterIdLst>
  <p:notesMasterIdLst>
    <p:notesMasterId r:id="rId26"/>
  </p:notesMasterIdLst>
  <p:sldIdLst>
    <p:sldId id="328" r:id="rId3"/>
    <p:sldId id="281" r:id="rId4"/>
    <p:sldId id="292" r:id="rId5"/>
    <p:sldId id="293" r:id="rId6"/>
    <p:sldId id="315" r:id="rId7"/>
    <p:sldId id="295" r:id="rId8"/>
    <p:sldId id="297" r:id="rId9"/>
    <p:sldId id="316" r:id="rId10"/>
    <p:sldId id="325" r:id="rId11"/>
    <p:sldId id="318" r:id="rId12"/>
    <p:sldId id="319" r:id="rId13"/>
    <p:sldId id="335" r:id="rId14"/>
    <p:sldId id="336" r:id="rId15"/>
    <p:sldId id="330" r:id="rId16"/>
    <p:sldId id="331" r:id="rId17"/>
    <p:sldId id="332" r:id="rId18"/>
    <p:sldId id="333" r:id="rId19"/>
    <p:sldId id="337" r:id="rId20"/>
    <p:sldId id="338" r:id="rId21"/>
    <p:sldId id="299" r:id="rId22"/>
    <p:sldId id="300" r:id="rId23"/>
    <p:sldId id="301" r:id="rId24"/>
    <p:sldId id="32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65 Pro Plus" initials="3PP" lastIdx="1" clrIdx="0">
    <p:extLst>
      <p:ext uri="{19B8F6BF-5375-455C-9EA6-DF929625EA0E}">
        <p15:presenceInfo xmlns:p15="http://schemas.microsoft.com/office/powerpoint/2012/main" xmlns="" userId="365 Pro Pl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339933"/>
    <a:srgbClr val="3B8547"/>
    <a:srgbClr val="FFFF99"/>
    <a:srgbClr val="32823F"/>
    <a:srgbClr val="3D734F"/>
    <a:srgbClr val="A3619B"/>
    <a:srgbClr val="3B7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756" y="-9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0EE-3F3C-4694-AA03-809908AB2D60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F6C6E-6825-46BF-98FA-71628EAC5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B5E2FA-9E3F-4409-84CC-F487AC53D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1CAB199-821A-4258-B64D-30F0D0314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7998B7A-51F8-423A-BAA8-D6B9C6F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C0B2BB-E36A-439D-83D3-6316F8E7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B11277E-D40E-4FFA-A6B9-687316E0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499F36-22EE-4D82-9DF6-974A8258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5BC703-2969-45D7-BBA4-D7F85461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A6696F-C245-4812-BB3A-8057271F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122627A-A287-4ED7-A76C-811EB640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4F726D-3A63-4210-AB3B-0BC4E03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83BF31-BDC1-460C-879D-4F8E6C17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93F7D8-9A4A-4569-A6FE-C5B2F8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1B6032-1E99-42DD-9521-CFC04B1C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56ED07-C179-4AC8-97C0-E1811433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AF3604-3B1D-4AB9-98A1-1BE59272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CB2213-75E2-487D-8411-AFD6E607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D81393-1E7E-4EE4-A2F5-974342603F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89CEC44-6A82-4A5B-8644-3757FB6E6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6BA134E-0F97-4349-89C4-477A5370F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423F830-F0F6-4231-8D92-858AFCF6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1E9E188-E399-4A1C-A7FD-86E4D954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9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DD236E-F7A7-4085-8A51-CB84452B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AE195B-9E39-444C-9FE4-E9047289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B0A2F9-394C-46C4-8A80-0601A9E43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17A2693-6411-4EC7-AF08-79E1A8EE8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33B2335-AE15-4E18-AD88-E085CF82E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BDF6A26-07BB-4F08-81A4-60B703A9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0DD9CBD-224A-4A9B-B95F-96F87228C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EC94571-566C-4D44-9ED4-E6B44738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3CBEBE-A38A-40A4-AC12-265EE155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BE87E56-56CA-43FE-B948-285AA0A8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79B0B07-7E33-4FD9-B9F1-97E1C685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14BB8A9-2345-4017-936C-057FA7FF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32F244D-7D71-4970-AB12-58624FA98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0B017F8-BBDD-451C-99C9-D790E029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9CABEC2-5DF4-4DB0-9AAC-6513BD15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BF81B2-41F3-4DD8-B9DF-33B1FD3F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62C0B4-D95C-43F0-9B72-0028B1CE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7B417F9-A2DD-4E16-A4FC-9C379EA1A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645BFFE-BA58-4793-A966-73C3CE0B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E29399E-4190-41D7-BE73-86028CEE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98146AE-37F5-4F5F-A344-BBBFBDDB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84C71B-D24F-48F7-BEA9-D6C4B3D8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1A2C7FB-988E-4CB4-9DAC-799F28747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6F5F63-3F61-4DA9-878D-D2D9A2CFF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314B2A-A3A1-4B0C-81A5-F9E8B8DA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EA575EC-50ED-45F2-BD35-DD4BBF70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65B2F01-337A-4EEC-990D-8A5C837F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7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45D7CA-2013-4960-A10A-1E292C5D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DDAF145-ED7C-4F99-8F77-6EA622590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0C6FE4-BC11-4154-832F-89A52C33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178848-6B1B-49BB-AF37-E69D3C7F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56A40AB-BB0D-4732-B0F1-757972BE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6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09B5EB5-B147-46FA-853E-50ECC52BF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7EC946C-A97C-4342-96EC-DE1E670FD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9A355A7-7ED1-4143-86C1-BFC2D5FD0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8BF1C8-CE09-488F-AA60-C5BBCDC4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E0F647-4071-4CAF-A56B-7054834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34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4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47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1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92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29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9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64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62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90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9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664A936-367D-48E6-A93F-7A6C41A1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90A53FF-48DD-4C68-9E56-5F4D6C85D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A37C2B-9378-4BC9-AB7E-15210681A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E84B4C-A9BF-48F0-B6FA-B08C65DCE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499C90-F298-485F-B15D-F23D5E8E6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3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3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401" y="922338"/>
            <a:ext cx="1181100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400" y="2190752"/>
            <a:ext cx="8269287" cy="368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188" y="922338"/>
            <a:ext cx="1128712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365500" y="922338"/>
            <a:ext cx="6008688" cy="115411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</a:rPr>
              <a:t>রসায়ন</a:t>
            </a:r>
            <a:r>
              <a:rPr lang="en-US" sz="3600" b="1" dirty="0" smtClean="0">
                <a:solidFill>
                  <a:srgbClr val="FFFF00"/>
                </a:solidFill>
              </a:rPr>
              <a:t>  </a:t>
            </a:r>
            <a:r>
              <a:rPr lang="en-US" sz="3600" b="1" dirty="0" err="1" smtClean="0">
                <a:solidFill>
                  <a:srgbClr val="FFFF00"/>
                </a:solidFill>
              </a:rPr>
              <a:t>ক্লাসে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স্বাগতম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96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44621" y="228601"/>
            <a:ext cx="2881415" cy="86177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76197" tIns="38098" rIns="76197" bIns="38098">
            <a:spAutoFit/>
          </a:bodyPr>
          <a:lstStyle/>
          <a:p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>
              <a:solidFill>
                <a:srgbClr val="FFFF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82129" y="1494693"/>
            <a:ext cx="5384799" cy="4044462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746" y="1494693"/>
            <a:ext cx="433929" cy="4044462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362" y="1494694"/>
            <a:ext cx="3516372" cy="4044462"/>
          </a:xfrm>
        </p:spPr>
      </p:pic>
    </p:spTree>
    <p:extLst>
      <p:ext uri="{BB962C8B-B14F-4D97-AF65-F5344CB8AC3E}">
        <p14:creationId xmlns:p14="http://schemas.microsoft.com/office/powerpoint/2010/main" val="125458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3">
            <a:extLst>
              <a:ext uri="{FF2B5EF4-FFF2-40B4-BE49-F238E27FC236}">
                <a16:creationId xmlns="" xmlns:a16="http://schemas.microsoft.com/office/drawing/2014/main" id="{908DA2F1-9B58-431B-A65F-A17461530469}"/>
              </a:ext>
            </a:extLst>
          </p:cNvPr>
          <p:cNvSpPr/>
          <p:nvPr/>
        </p:nvSpPr>
        <p:spPr>
          <a:xfrm>
            <a:off x="1634836" y="623455"/>
            <a:ext cx="8336158" cy="443264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1430D7B-C771-4DCA-B952-345AFBA6D766}"/>
              </a:ext>
            </a:extLst>
          </p:cNvPr>
          <p:cNvSpPr txBox="1"/>
          <p:nvPr/>
        </p:nvSpPr>
        <p:spPr>
          <a:xfrm>
            <a:off x="3325091" y="1663276"/>
            <a:ext cx="6192982" cy="25545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পরিমানগত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৪০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তারিখঃ২০/০৯/২৬খ্রি.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96145" y="152400"/>
            <a:ext cx="3796146" cy="678872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</a:rPr>
              <a:t>পাঠ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পরিচিতি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65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12230116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262644" y="275110"/>
            <a:ext cx="4983283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</a:rPr>
              <a:t>পূর্বের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জ্ঞান</a:t>
            </a:r>
            <a:r>
              <a:rPr lang="en-US" sz="3600" b="1" dirty="0" smtClean="0">
                <a:solidFill>
                  <a:srgbClr val="FFFF00"/>
                </a:solidFill>
              </a:rPr>
              <a:t>  </a:t>
            </a:r>
            <a:r>
              <a:rPr lang="en-US" sz="3600" b="1" dirty="0" err="1" smtClean="0">
                <a:solidFill>
                  <a:srgbClr val="FFFF00"/>
                </a:solidFill>
              </a:rPr>
              <a:t>যাচাইঃ</a:t>
            </a:r>
            <a:r>
              <a:rPr lang="en-US" sz="3600" b="1" dirty="0" smtClean="0">
                <a:solidFill>
                  <a:srgbClr val="FFFF00"/>
                </a:solidFill>
              </a:rPr>
              <a:t> 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38542" y="1392177"/>
            <a:ext cx="11443857" cy="85450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</a:rPr>
              <a:t>০১) </a:t>
            </a:r>
            <a:r>
              <a:rPr lang="en-US" sz="4000" dirty="0">
                <a:solidFill>
                  <a:schemeClr val="tx1"/>
                </a:solidFill>
              </a:rPr>
              <a:t>K</a:t>
            </a:r>
            <a:r>
              <a:rPr lang="en-US" sz="4000" baseline="-25000" dirty="0" smtClean="0">
                <a:solidFill>
                  <a:schemeClr val="tx1"/>
                </a:solidFill>
              </a:rPr>
              <a:t>2</a:t>
            </a:r>
            <a:r>
              <a:rPr lang="en-US" sz="4000" dirty="0" smtClean="0">
                <a:solidFill>
                  <a:schemeClr val="tx1"/>
                </a:solidFill>
              </a:rPr>
              <a:t>CO</a:t>
            </a:r>
            <a:r>
              <a:rPr lang="en-US" sz="4000" baseline="-25000" dirty="0" smtClean="0">
                <a:solidFill>
                  <a:schemeClr val="tx1"/>
                </a:solidFill>
              </a:rPr>
              <a:t>3</a:t>
            </a:r>
            <a:r>
              <a:rPr lang="en-US" sz="4000" dirty="0" smtClean="0">
                <a:solidFill>
                  <a:schemeClr val="tx1"/>
                </a:solidFill>
              </a:rPr>
              <a:t>ও </a:t>
            </a:r>
            <a:r>
              <a:rPr lang="en-US" sz="4000" dirty="0" err="1" smtClean="0">
                <a:solidFill>
                  <a:schemeClr val="tx1"/>
                </a:solidFill>
              </a:rPr>
              <a:t>HCl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এর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মধ্যে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সংঘটিত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বিক্রিয়াটি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লিখ</a:t>
            </a:r>
            <a:r>
              <a:rPr lang="en-US" sz="4000" dirty="0" smtClean="0">
                <a:solidFill>
                  <a:schemeClr val="tx1"/>
                </a:solidFill>
              </a:rPr>
              <a:t> ? </a:t>
            </a:r>
            <a:endParaRPr lang="en-US" sz="4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2"/>
              <p:cNvSpPr/>
              <p:nvPr/>
            </p:nvSpPr>
            <p:spPr>
              <a:xfrm>
                <a:off x="138543" y="5507180"/>
                <a:ext cx="8963893" cy="962891"/>
              </a:xfrm>
              <a:prstGeom prst="roundRect">
                <a:avLst/>
              </a:prstGeom>
              <a:blipFill>
                <a:blip r:embed="rId4"/>
                <a:tile tx="0" ty="0" sx="100000" sy="100000" flip="none" algn="tl"/>
              </a:blipFill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en-US" sz="4000" dirty="0" smtClean="0">
                  <a:solidFill>
                    <a:schemeClr val="tx1"/>
                  </a:solidFill>
                </a:endParaRPr>
              </a:p>
              <a:p>
                <a:r>
                  <a:rPr lang="en-US" sz="4000" dirty="0" err="1" smtClean="0">
                    <a:solidFill>
                      <a:schemeClr val="tx1"/>
                    </a:solidFill>
                  </a:rPr>
                  <a:t>উত্তরঃ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 H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CO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3</a:t>
                </a:r>
                <a:r>
                  <a:rPr lang="en-US" sz="4000" dirty="0">
                    <a:solidFill>
                      <a:schemeClr val="tx1"/>
                    </a:solidFill>
                  </a:rPr>
                  <a:t>+ </a:t>
                </a:r>
                <a:r>
                  <a:rPr lang="en-US" sz="4000" dirty="0" err="1" smtClean="0">
                    <a:solidFill>
                      <a:schemeClr val="tx1"/>
                    </a:solidFill>
                  </a:rPr>
                  <a:t>N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aOH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000" dirty="0">
                    <a:solidFill>
                      <a:schemeClr val="tx1"/>
                    </a:solidFill>
                  </a:rPr>
                  <a:t> 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 Na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CO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3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+H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O </a:t>
                </a:r>
                <a:endParaRPr lang="en-US" sz="4000" dirty="0">
                  <a:solidFill>
                    <a:schemeClr val="tx1"/>
                  </a:solidFill>
                </a:endParaRPr>
              </a:p>
              <a:p>
                <a:endParaRPr lang="en-US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ounded 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43" y="5507180"/>
                <a:ext cx="8963893" cy="962891"/>
              </a:xfrm>
              <a:prstGeom prst="roundRect">
                <a:avLst/>
              </a:prstGeom>
              <a:blipFill rotWithShape="1">
                <a:blip r:embed="rId5"/>
                <a:stretch>
                  <a:fillRect l="-1903" b="-13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6"/>
          <p:cNvSpPr/>
          <p:nvPr/>
        </p:nvSpPr>
        <p:spPr>
          <a:xfrm>
            <a:off x="138545" y="4257828"/>
            <a:ext cx="11443854" cy="85450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</a:rPr>
              <a:t>০২)H</a:t>
            </a:r>
            <a:r>
              <a:rPr lang="en-US" sz="4000" baseline="-25000" dirty="0" smtClean="0">
                <a:solidFill>
                  <a:schemeClr val="tx1"/>
                </a:solidFill>
              </a:rPr>
              <a:t>2</a:t>
            </a:r>
            <a:r>
              <a:rPr lang="en-US" sz="4000" dirty="0" smtClean="0">
                <a:solidFill>
                  <a:schemeClr val="tx1"/>
                </a:solidFill>
              </a:rPr>
              <a:t>CO</a:t>
            </a:r>
            <a:r>
              <a:rPr lang="en-US" sz="4000" baseline="-25000" dirty="0" smtClean="0">
                <a:solidFill>
                  <a:schemeClr val="tx1"/>
                </a:solidFill>
              </a:rPr>
              <a:t>3</a:t>
            </a:r>
            <a:r>
              <a:rPr lang="en-US" sz="4000" dirty="0" smtClean="0">
                <a:solidFill>
                  <a:schemeClr val="tx1"/>
                </a:solidFill>
              </a:rPr>
              <a:t>ও </a:t>
            </a:r>
            <a:r>
              <a:rPr lang="en-US" sz="4000" dirty="0" err="1" smtClean="0">
                <a:solidFill>
                  <a:schemeClr val="tx1"/>
                </a:solidFill>
              </a:rPr>
              <a:t>NaOH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এর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মধ্যে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সংঘটিত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বিক্রিয়াটি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লিখ</a:t>
            </a:r>
            <a:r>
              <a:rPr lang="en-US" sz="4000" dirty="0">
                <a:solidFill>
                  <a:schemeClr val="tx1"/>
                </a:solidFill>
              </a:rPr>
              <a:t> 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>
              <a:xfrm>
                <a:off x="138544" y="2763982"/>
                <a:ext cx="8963892" cy="962891"/>
              </a:xfrm>
              <a:prstGeom prst="roundRect">
                <a:avLst/>
              </a:prstGeom>
              <a:blipFill>
                <a:blip r:embed="rId4"/>
                <a:tile tx="0" ty="0" sx="100000" sy="100000" flip="none" algn="tl"/>
              </a:blipFill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4000" dirty="0" smtClean="0">
                    <a:solidFill>
                      <a:schemeClr val="tx1"/>
                    </a:solidFill>
                  </a:rPr>
                  <a:t>উত্তরঃ </a:t>
                </a:r>
                <a:r>
                  <a:rPr lang="en-US" sz="4000" dirty="0">
                    <a:solidFill>
                      <a:schemeClr val="tx1"/>
                    </a:solidFill>
                  </a:rPr>
                  <a:t>K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CO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3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+ </a:t>
                </a:r>
                <a:r>
                  <a:rPr lang="en-US" sz="4000" dirty="0" err="1" smtClean="0">
                    <a:solidFill>
                      <a:schemeClr val="tx1"/>
                    </a:solidFill>
                  </a:rPr>
                  <a:t>HCl</a:t>
                </a:r>
                <a14:m>
                  <m:oMath xmlns:m="http://schemas.openxmlformats.org/officeDocument/2006/math">
                    <m:r>
                      <a:rPr lang="en-US" sz="4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4000" dirty="0">
                    <a:solidFill>
                      <a:schemeClr val="tx1"/>
                    </a:solidFill>
                  </a:rPr>
                  <a:t>K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Cl + CO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+H</a:t>
                </a:r>
                <a:r>
                  <a:rPr lang="en-US" sz="40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</a:rPr>
                  <a:t>O </a:t>
                </a:r>
                <a:endParaRPr lang="en-US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44" y="2763982"/>
                <a:ext cx="8963892" cy="962891"/>
              </a:xfrm>
              <a:prstGeom prst="roundRect">
                <a:avLst/>
              </a:prstGeom>
              <a:blipFill rotWithShape="1">
                <a:blip r:embed="rId6"/>
                <a:stretch>
                  <a:fillRect l="-1903" b="-13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256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3"/>
          <p:cNvSpPr/>
          <p:nvPr/>
        </p:nvSpPr>
        <p:spPr>
          <a:xfrm>
            <a:off x="1371599" y="1302327"/>
            <a:ext cx="2452255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70C0"/>
                </a:solidFill>
              </a:rPr>
              <a:t>এসিডের</a:t>
            </a:r>
            <a:r>
              <a:rPr lang="en-US" sz="2800" dirty="0" smtClean="0">
                <a:solidFill>
                  <a:srgbClr val="0070C0"/>
                </a:solidFill>
              </a:rPr>
              <a:t>   </a:t>
            </a:r>
            <a:r>
              <a:rPr lang="en-US" sz="2800" dirty="0" err="1" smtClean="0">
                <a:solidFill>
                  <a:srgbClr val="0070C0"/>
                </a:solidFill>
              </a:rPr>
              <a:t>দ্রবন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endParaRPr lang="en-US" sz="28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19600" y="2406133"/>
                <a:ext cx="461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406133"/>
                <a:ext cx="46198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lowchart: Magnetic Disk 5"/>
          <p:cNvSpPr/>
          <p:nvPr/>
        </p:nvSpPr>
        <p:spPr>
          <a:xfrm>
            <a:off x="5555673" y="1302327"/>
            <a:ext cx="2590800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FF0000"/>
                </a:solidFill>
              </a:rPr>
              <a:t>ক্ষারের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দ্রবন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89709" y="4322618"/>
            <a:ext cx="9531927" cy="13716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মিশ্রিত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দ্রবনের</a:t>
            </a:r>
            <a:r>
              <a:rPr lang="en-US" sz="3200" b="1" dirty="0" smtClean="0">
                <a:solidFill>
                  <a:schemeClr val="bg1"/>
                </a:solidFill>
              </a:rPr>
              <a:t> P</a:t>
            </a:r>
            <a:r>
              <a:rPr lang="en-US" sz="3200" b="1" baseline="30000" dirty="0" smtClean="0">
                <a:solidFill>
                  <a:schemeClr val="bg1"/>
                </a:solidFill>
              </a:rPr>
              <a:t>H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কিরুপ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</a:rPr>
              <a:t>হবে</a:t>
            </a:r>
            <a:r>
              <a:rPr lang="en-US" sz="3200" b="1" dirty="0" smtClean="0">
                <a:solidFill>
                  <a:schemeClr val="bg1"/>
                </a:solidFill>
              </a:rPr>
              <a:t> ? 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272145" y="304800"/>
            <a:ext cx="6040582" cy="665018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</a:rPr>
              <a:t>নিচের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ছবি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লক্ষ্য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কর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41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9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6109" y="390298"/>
            <a:ext cx="7200404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8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2743200" y="2656114"/>
            <a:ext cx="6923313" cy="2612571"/>
          </a:xfrm>
          <a:prstGeom prst="wedgeEllipseCallou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</a:rPr>
              <a:t>মিশ্রিত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দ্রবনের</a:t>
            </a:r>
            <a:r>
              <a:rPr lang="en-US" sz="3600" b="1" dirty="0" smtClean="0">
                <a:solidFill>
                  <a:srgbClr val="FFFF00"/>
                </a:solidFill>
              </a:rPr>
              <a:t> P</a:t>
            </a:r>
            <a:r>
              <a:rPr lang="en-US" sz="3600" b="1" baseline="30000" dirty="0" smtClean="0">
                <a:solidFill>
                  <a:srgbClr val="FFFF00"/>
                </a:solidFill>
              </a:rPr>
              <a:t>H</a:t>
            </a:r>
            <a:r>
              <a:rPr lang="en-US" sz="3600" b="1" dirty="0" smtClean="0">
                <a:solidFill>
                  <a:srgbClr val="FFFF00"/>
                </a:solidFill>
              </a:rPr>
              <a:t> নির্নয়-04 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92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288982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90800" y="270165"/>
            <a:ext cx="68072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7090" y="1828801"/>
            <a:ext cx="11720945" cy="461664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……</a:t>
            </a:r>
            <a:endParaRPr lang="en-US" sz="4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০১)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০২)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এসিড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ক্ষারের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সংঘটিত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০৩)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মিশ্রিত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প্রকৃতি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০৪)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মিশ্রিত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দ্রবনের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en-US" sz="4000" baseline="30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H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337145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Flowchart: Magnetic Disk 3"/>
              <p:cNvSpPr/>
              <p:nvPr/>
            </p:nvSpPr>
            <p:spPr>
              <a:xfrm>
                <a:off x="1371599" y="1302327"/>
                <a:ext cx="2452255" cy="2576945"/>
              </a:xfrm>
              <a:prstGeom prst="flowChartMagneticDisk">
                <a:avLst/>
              </a:prstGeom>
              <a:ln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rgbClr val="002060"/>
                    </a:solidFill>
                  </a:rPr>
                  <a:t>5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00 mL</a:t>
                </a:r>
              </a:p>
              <a:p>
                <a:pPr algn="ctr"/>
                <a:r>
                  <a:rPr lang="en-US" sz="2400" dirty="0" smtClean="0">
                    <a:solidFill>
                      <a:srgbClr val="002060"/>
                    </a:solidFill>
                  </a:rPr>
                  <a:t>10%(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𝑉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sz="2400" dirty="0" smtClean="0">
                  <a:solidFill>
                    <a:srgbClr val="002060"/>
                  </a:solidFill>
                </a:endParaRPr>
              </a:p>
              <a:p>
                <a:pPr algn="ctr"/>
                <a:r>
                  <a:rPr lang="en-US" sz="2400" dirty="0" smtClean="0">
                    <a:solidFill>
                      <a:srgbClr val="002060"/>
                    </a:solidFill>
                  </a:rPr>
                  <a:t>H</a:t>
                </a:r>
                <a:r>
                  <a:rPr lang="en-US" sz="2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SO</a:t>
                </a:r>
                <a:r>
                  <a:rPr lang="en-US" sz="24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2400" dirty="0" err="1" smtClean="0">
                    <a:solidFill>
                      <a:srgbClr val="002060"/>
                    </a:solidFill>
                  </a:rPr>
                  <a:t>দ্রবন</a:t>
                </a:r>
                <a:r>
                  <a:rPr lang="en-US" sz="2400" dirty="0" smtClean="0">
                    <a:solidFill>
                      <a:srgbClr val="002060"/>
                    </a:solidFill>
                  </a:rPr>
                  <a:t> </a:t>
                </a:r>
                <a:endParaRPr lang="en-US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" name="Flowchart: Magnetic Disk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599" y="1302327"/>
                <a:ext cx="2452255" cy="2576945"/>
              </a:xfrm>
              <a:prstGeom prst="flowChartMagneticDisk">
                <a:avLst/>
              </a:prstGeom>
              <a:blipFill rotWithShape="1">
                <a:blip r:embed="rId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lowchart: Magnetic Disk 5"/>
          <p:cNvSpPr/>
          <p:nvPr/>
        </p:nvSpPr>
        <p:spPr>
          <a:xfrm>
            <a:off x="5555673" y="1302327"/>
            <a:ext cx="2590800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1</a:t>
            </a:r>
            <a:r>
              <a:rPr lang="en-US" sz="2400" dirty="0" smtClean="0">
                <a:solidFill>
                  <a:srgbClr val="002060"/>
                </a:solidFill>
              </a:rPr>
              <a:t>00 mL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0.5 g  </a:t>
            </a:r>
          </a:p>
          <a:p>
            <a:pPr algn="ctr"/>
            <a:r>
              <a:rPr lang="en-US" sz="2400" dirty="0" err="1" smtClean="0">
                <a:solidFill>
                  <a:srgbClr val="002060"/>
                </a:solidFill>
              </a:rPr>
              <a:t>NaOH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34836" y="4170218"/>
            <a:ext cx="1427019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A </a:t>
            </a:r>
            <a:r>
              <a:rPr lang="en-US" sz="2400" dirty="0" err="1" smtClean="0">
                <a:solidFill>
                  <a:srgbClr val="002060"/>
                </a:solidFill>
              </a:rPr>
              <a:t>পাত্র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14655" y="4170218"/>
            <a:ext cx="1274618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B </a:t>
            </a:r>
            <a:r>
              <a:rPr lang="en-US" sz="2400" dirty="0" err="1" smtClean="0">
                <a:solidFill>
                  <a:srgbClr val="002060"/>
                </a:solidFill>
              </a:rPr>
              <a:t>পাত্র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39091" y="5126182"/>
            <a:ext cx="9795164" cy="13716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FFFF00"/>
                </a:solidFill>
              </a:rPr>
              <a:t>A </a:t>
            </a:r>
            <a:r>
              <a:rPr lang="en-US" sz="3200" dirty="0" err="1" smtClean="0">
                <a:solidFill>
                  <a:srgbClr val="FFFF00"/>
                </a:solidFill>
              </a:rPr>
              <a:t>পাত্র</a:t>
            </a:r>
            <a:r>
              <a:rPr lang="en-US" sz="3200" dirty="0" smtClean="0">
                <a:solidFill>
                  <a:srgbClr val="FFFF00"/>
                </a:solidFill>
              </a:rPr>
              <a:t> ও B </a:t>
            </a:r>
            <a:r>
              <a:rPr lang="en-US" sz="3200" dirty="0" err="1" smtClean="0">
                <a:solidFill>
                  <a:srgbClr val="FFFF00"/>
                </a:solidFill>
              </a:rPr>
              <a:t>পাত্রের</a:t>
            </a:r>
            <a:r>
              <a:rPr lang="en-US" sz="3200" dirty="0" smtClean="0">
                <a:solidFill>
                  <a:srgbClr val="FFFF00"/>
                </a:solidFill>
              </a:rPr>
              <a:t>  </a:t>
            </a:r>
            <a:r>
              <a:rPr lang="en-US" sz="3200" dirty="0" err="1" smtClean="0">
                <a:solidFill>
                  <a:srgbClr val="FFFF00"/>
                </a:solidFill>
              </a:rPr>
              <a:t>মিশ্রিত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দ্রবনের</a:t>
            </a:r>
            <a:r>
              <a:rPr lang="en-US" sz="3200" dirty="0" smtClean="0">
                <a:solidFill>
                  <a:srgbClr val="FFFF00"/>
                </a:solidFill>
              </a:rPr>
              <a:t> H</a:t>
            </a:r>
            <a:r>
              <a:rPr lang="en-US" sz="3200" baseline="30000" dirty="0" smtClean="0">
                <a:solidFill>
                  <a:srgbClr val="FFFF00"/>
                </a:solidFill>
              </a:rPr>
              <a:t>+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এর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ঘনমাত্রা</a:t>
            </a:r>
            <a:r>
              <a:rPr lang="en-US" sz="3200" dirty="0" smtClean="0">
                <a:solidFill>
                  <a:srgbClr val="FFFF00"/>
                </a:solidFill>
              </a:rPr>
              <a:t>  </a:t>
            </a:r>
            <a:r>
              <a:rPr lang="en-US" sz="3200" dirty="0" err="1" smtClean="0">
                <a:solidFill>
                  <a:srgbClr val="FFFF00"/>
                </a:solidFill>
              </a:rPr>
              <a:t>নির্নয়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কর</a:t>
            </a:r>
            <a:r>
              <a:rPr lang="en-US" sz="3200" dirty="0" smtClean="0">
                <a:solidFill>
                  <a:srgbClr val="FFFF00"/>
                </a:solidFill>
              </a:rPr>
              <a:t>।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68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267195" y="4863605"/>
                <a:ext cx="10945091" cy="1579418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         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NaOH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এর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মোল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সংখ্যা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0</m:t>
                        </m:r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40</m:t>
                        </m:r>
                      </m:den>
                    </m:f>
                  </m:oMath>
                </a14:m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</a:rPr>
                  <a:t>         = 0.013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endParaRPr lang="en-US" sz="32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195" y="4863605"/>
                <a:ext cx="10945091" cy="1579418"/>
              </a:xfrm>
              <a:prstGeom prst="roundRect">
                <a:avLst/>
              </a:prstGeom>
              <a:blipFill rotWithShape="1">
                <a:blip r:embed="rId3"/>
                <a:stretch>
                  <a:fillRect b="-2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267195" y="129311"/>
                <a:ext cx="10945091" cy="4322618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rgbClr val="FFFF00"/>
                    </a:solidFill>
                  </a:rPr>
                  <a:t>এখানে, 10% H</a:t>
                </a:r>
                <a:r>
                  <a:rPr lang="en-US" sz="3200" baseline="-25000" dirty="0" smtClean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 smtClean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বলতে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বুঝায়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,</a:t>
                </a: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</a:rPr>
                  <a:t>100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mLদ্রবনে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>
                    <a:solidFill>
                      <a:srgbClr val="FFFF00"/>
                    </a:solidFill>
                  </a:rPr>
                  <a:t>H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থাকে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10 g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1 mL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দ্রবনে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>
                    <a:solidFill>
                      <a:srgbClr val="FFFF00"/>
                    </a:solidFill>
                  </a:rPr>
                  <a:t>H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থাকে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g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  <m:r>
                      <a:rPr lang="en-US" sz="3200" b="0" i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500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>
                    <a:solidFill>
                      <a:srgbClr val="FFFF00"/>
                    </a:solidFill>
                  </a:rPr>
                  <a:t>mL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দ্রবনে</a:t>
                </a:r>
                <a:r>
                  <a:rPr lang="en-US" sz="3200" dirty="0">
                    <a:solidFill>
                      <a:srgbClr val="FFFF00"/>
                    </a:solidFill>
                  </a:rPr>
                  <a:t> H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4 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থাকে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10</m:t>
                        </m:r>
                        <m: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500</m:t>
                        </m:r>
                      </m:num>
                      <m:den>
                        <m:r>
                          <a:rPr lang="en-US" sz="3200" i="1">
                            <a:solidFill>
                              <a:srgbClr val="FFFF00"/>
                            </a:solidFill>
                            <a:latin typeface="Cambria Math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rgbClr val="FFFF00"/>
                    </a:solidFill>
                  </a:rPr>
                  <a:t>g</a:t>
                </a: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</a:rPr>
                  <a:t>                                               = 50 g </a:t>
                </a:r>
              </a:p>
              <a:p>
                <a:r>
                  <a:rPr lang="en-US" sz="3200" dirty="0" smtClean="0">
                    <a:solidFill>
                      <a:srgbClr val="FFFF00"/>
                    </a:solidFill>
                    <a:ea typeface="Cambria Math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>
                    <a:solidFill>
                      <a:srgbClr val="FFFF00"/>
                    </a:solidFill>
                  </a:rPr>
                  <a:t>H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4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এর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মোল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সংখ্যা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=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50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98</m:t>
                        </m:r>
                      </m:den>
                    </m:f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endParaRPr lang="en-US" sz="3200" dirty="0" smtClean="0">
                  <a:solidFill>
                    <a:srgbClr val="FFFF00"/>
                  </a:solidFill>
                </a:endParaRP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</a:rPr>
                  <a:t>              =  0.51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</a:t>
                </a:r>
                <a:endParaRPr lang="en-US" sz="32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195" y="129311"/>
                <a:ext cx="10945091" cy="4322618"/>
              </a:xfrm>
              <a:prstGeom prst="roundRect">
                <a:avLst/>
              </a:prstGeom>
              <a:blipFill rotWithShape="1">
                <a:blip r:embed="rId4"/>
                <a:stretch>
                  <a:fillRect b="-2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290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28255" y="277092"/>
            <a:ext cx="10196945" cy="92825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4000" dirty="0" smtClean="0">
                <a:solidFill>
                  <a:srgbClr val="FFFF00"/>
                </a:solidFill>
              </a:rPr>
              <a:t>H</a:t>
            </a:r>
            <a:r>
              <a:rPr lang="en-US" sz="4000" baseline="-25000" dirty="0" smtClean="0">
                <a:solidFill>
                  <a:srgbClr val="FFFF00"/>
                </a:solidFill>
              </a:rPr>
              <a:t>2</a:t>
            </a:r>
            <a:r>
              <a:rPr lang="en-US" sz="4000" dirty="0" smtClean="0">
                <a:solidFill>
                  <a:srgbClr val="FFFF00"/>
                </a:solidFill>
              </a:rPr>
              <a:t>SO</a:t>
            </a:r>
            <a:r>
              <a:rPr lang="en-US" sz="4000" baseline="-25000" dirty="0" smtClean="0">
                <a:solidFill>
                  <a:srgbClr val="FFFF00"/>
                </a:solidFill>
              </a:rPr>
              <a:t>4</a:t>
            </a:r>
            <a:r>
              <a:rPr lang="en-US" sz="4000" dirty="0" smtClean="0">
                <a:solidFill>
                  <a:srgbClr val="FFFF00"/>
                </a:solidFill>
              </a:rPr>
              <a:t>ও </a:t>
            </a:r>
            <a:r>
              <a:rPr lang="en-US" sz="4000" dirty="0" err="1" smtClean="0">
                <a:solidFill>
                  <a:srgbClr val="FFFF00"/>
                </a:solidFill>
              </a:rPr>
              <a:t>NaOH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এর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মধ্যে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সংঘটিত</a:t>
            </a:r>
            <a:r>
              <a:rPr lang="en-US" sz="4000" dirty="0" smtClean="0">
                <a:solidFill>
                  <a:srgbClr val="FFFF00"/>
                </a:solidFill>
              </a:rPr>
              <a:t>  </a:t>
            </a:r>
            <a:r>
              <a:rPr lang="en-US" sz="4000" dirty="0" err="1" smtClean="0">
                <a:solidFill>
                  <a:srgbClr val="FFFF00"/>
                </a:solidFill>
              </a:rPr>
              <a:t>বিক্রিয়াঃ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endParaRPr lang="en-US" sz="32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928255" y="1690255"/>
                <a:ext cx="10196945" cy="1052946"/>
              </a:xfrm>
              <a:prstGeom prst="roundRect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dirty="0" smtClean="0">
                    <a:solidFill>
                      <a:srgbClr val="002060"/>
                    </a:solidFill>
                  </a:rPr>
                  <a:t>H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>
                    <a:solidFill>
                      <a:srgbClr val="002060"/>
                    </a:solidFill>
                  </a:rPr>
                  <a:t>SO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+ 2</a:t>
                </a:r>
                <a:r>
                  <a:rPr lang="en-US" sz="4400" dirty="0" err="1" smtClean="0">
                    <a:solidFill>
                      <a:srgbClr val="002060"/>
                    </a:solidFill>
                  </a:rPr>
                  <a:t>NaOH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400" dirty="0" smtClean="0">
                    <a:solidFill>
                      <a:srgbClr val="002060"/>
                    </a:solidFill>
                  </a:rPr>
                  <a:t> Na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SO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+ 2H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O </a:t>
                </a:r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1690255"/>
                <a:ext cx="10196945" cy="1052946"/>
              </a:xfrm>
              <a:prstGeom prst="roundRect">
                <a:avLst/>
              </a:prstGeom>
              <a:blipFill rotWithShape="1">
                <a:blip r:embed="rId4"/>
                <a:stretch>
                  <a:fillRect b="-13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/>
              <p:cNvSpPr/>
              <p:nvPr/>
            </p:nvSpPr>
            <p:spPr>
              <a:xfrm>
                <a:off x="928255" y="3186545"/>
                <a:ext cx="10363200" cy="3463637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rgbClr val="FFFF00"/>
                    </a:solidFill>
                  </a:rPr>
                  <a:t>বিক্রিয়া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অনুযায়ী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,</a:t>
                </a: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</a:rPr>
                  <a:t> 2mol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NaOH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 1mol H</a:t>
                </a:r>
                <a:r>
                  <a:rPr lang="en-US" sz="3200" baseline="-25000" dirty="0" smtClean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 smtClean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1mol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NaOH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>
                    <a:solidFill>
                      <a:srgbClr val="FFFF00"/>
                    </a:solidFill>
                  </a:rPr>
                  <a:t> H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endParaRPr lang="en-US" sz="3200" dirty="0" smtClean="0">
                  <a:solidFill>
                    <a:srgbClr val="FFFF0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0.013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NaOH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>
                    <a:solidFill>
                      <a:srgbClr val="FFFF00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en-US" sz="320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sz="3200" b="0" i="1" smtClean="0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013</m:t>
                        </m:r>
                      </m:num>
                      <m:den>
                        <m:r>
                          <a:rPr lang="en-US" sz="3200" i="1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>
                    <a:solidFill>
                      <a:srgbClr val="FFFF00"/>
                    </a:solidFill>
                  </a:rPr>
                  <a:t> H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endParaRPr lang="en-US" sz="3200" dirty="0" smtClean="0">
                  <a:solidFill>
                    <a:srgbClr val="FFFF00"/>
                  </a:solidFill>
                </a:endParaRP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  <a:ea typeface="Cambria Math"/>
                  </a:rPr>
                  <a:t>                                           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0.0065 mol </a:t>
                </a:r>
                <a:r>
                  <a:rPr lang="en-US" sz="3200" dirty="0">
                    <a:solidFill>
                      <a:srgbClr val="FFFF00"/>
                    </a:solidFill>
                  </a:rPr>
                  <a:t>H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200" dirty="0">
                    <a:solidFill>
                      <a:srgbClr val="FFFF0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FFFF00"/>
                    </a:solidFill>
                  </a:rPr>
                  <a:t>4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>
                    <a:solidFill>
                      <a:srgbClr val="FFFF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3186545"/>
                <a:ext cx="10363200" cy="3463637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445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06582" y="969818"/>
            <a:ext cx="11139054" cy="2064327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sz="3600" dirty="0" err="1" smtClean="0">
                <a:solidFill>
                  <a:srgbClr val="FFFF00"/>
                </a:solidFill>
              </a:rPr>
              <a:t>সুতরাং</a:t>
            </a:r>
            <a:r>
              <a:rPr lang="en-US" sz="3600" dirty="0" smtClean="0">
                <a:solidFill>
                  <a:srgbClr val="FFFF00"/>
                </a:solidFill>
              </a:rPr>
              <a:t>  </a:t>
            </a:r>
            <a:r>
              <a:rPr lang="en-US" sz="3600" dirty="0" err="1" smtClean="0">
                <a:solidFill>
                  <a:srgbClr val="FFFF00"/>
                </a:solidFill>
              </a:rPr>
              <a:t>অবশিষ্ট</a:t>
            </a:r>
            <a:r>
              <a:rPr lang="en-US" sz="3600" dirty="0" smtClean="0">
                <a:solidFill>
                  <a:srgbClr val="FFFF00"/>
                </a:solidFill>
              </a:rPr>
              <a:t> H</a:t>
            </a:r>
            <a:r>
              <a:rPr lang="en-US" sz="3600" baseline="-25000" dirty="0" smtClean="0">
                <a:solidFill>
                  <a:srgbClr val="FFFF00"/>
                </a:solidFill>
              </a:rPr>
              <a:t>2</a:t>
            </a:r>
            <a:r>
              <a:rPr lang="en-US" sz="3600" dirty="0" smtClean="0">
                <a:solidFill>
                  <a:srgbClr val="FFFF00"/>
                </a:solidFill>
              </a:rPr>
              <a:t>SO</a:t>
            </a:r>
            <a:r>
              <a:rPr lang="en-US" sz="3600" baseline="-25000" dirty="0" smtClean="0">
                <a:solidFill>
                  <a:srgbClr val="FFFF00"/>
                </a:solidFill>
              </a:rPr>
              <a:t>4 </a:t>
            </a:r>
            <a:r>
              <a:rPr lang="en-US" sz="3600" dirty="0" err="1" smtClean="0">
                <a:solidFill>
                  <a:srgbClr val="FFFF00"/>
                </a:solidFill>
              </a:rPr>
              <a:t>এর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পরিমান</a:t>
            </a:r>
            <a:r>
              <a:rPr lang="en-US" sz="3600" dirty="0" smtClean="0">
                <a:solidFill>
                  <a:srgbClr val="FFFF00"/>
                </a:solidFill>
              </a:rPr>
              <a:t> = (0.51-0.0065) </a:t>
            </a:r>
            <a:r>
              <a:rPr lang="en-US" sz="3600" dirty="0" err="1" smtClean="0">
                <a:solidFill>
                  <a:srgbClr val="FFFF00"/>
                </a:solidFill>
              </a:rPr>
              <a:t>mol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                                               = 0.504 </a:t>
            </a:r>
            <a:r>
              <a:rPr lang="en-US" sz="3600" dirty="0" err="1" smtClean="0">
                <a:solidFill>
                  <a:srgbClr val="FFFF00"/>
                </a:solidFill>
              </a:rPr>
              <a:t>mol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endParaRPr lang="en-US" sz="36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>
              <a:xfrm>
                <a:off x="817419" y="3740728"/>
                <a:ext cx="11028217" cy="2078181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4000" dirty="0" err="1">
                    <a:solidFill>
                      <a:srgbClr val="FFFF00"/>
                    </a:solidFill>
                  </a:rPr>
                  <a:t>মিশ্রিত</a:t>
                </a:r>
                <a:r>
                  <a:rPr lang="en-US" sz="4000" dirty="0">
                    <a:solidFill>
                      <a:srgbClr val="FFFF00"/>
                    </a:solidFill>
                  </a:rPr>
                  <a:t> </a:t>
                </a:r>
                <a:r>
                  <a:rPr lang="en-US" sz="4000" dirty="0" err="1">
                    <a:solidFill>
                      <a:srgbClr val="FFFF00"/>
                    </a:solidFill>
                  </a:rPr>
                  <a:t>দ্রবনের</a:t>
                </a:r>
                <a:r>
                  <a:rPr lang="en-US" sz="4000" dirty="0">
                    <a:solidFill>
                      <a:srgbClr val="FFFF00"/>
                    </a:solidFill>
                  </a:rPr>
                  <a:t> </a:t>
                </a:r>
                <a:r>
                  <a:rPr lang="en-US" sz="4000" dirty="0" err="1">
                    <a:solidFill>
                      <a:srgbClr val="FFFF00"/>
                    </a:solidFill>
                  </a:rPr>
                  <a:t>মোট</a:t>
                </a:r>
                <a:r>
                  <a:rPr lang="en-US" sz="4000" dirty="0">
                    <a:solidFill>
                      <a:srgbClr val="FFFF00"/>
                    </a:solidFill>
                  </a:rPr>
                  <a:t> </a:t>
                </a:r>
                <a:r>
                  <a:rPr lang="en-US" sz="4000" dirty="0" err="1">
                    <a:solidFill>
                      <a:srgbClr val="FFFF00"/>
                    </a:solidFill>
                  </a:rPr>
                  <a:t>আয়তন</a:t>
                </a:r>
                <a:r>
                  <a:rPr lang="en-US" sz="4000" dirty="0" smtClean="0">
                    <a:solidFill>
                      <a:srgbClr val="FFFF00"/>
                    </a:solidFill>
                  </a:rPr>
                  <a:t>=(500+100)mL</a:t>
                </a:r>
                <a:endParaRPr lang="en-US" sz="4000" dirty="0">
                  <a:solidFill>
                    <a:srgbClr val="FFFF00"/>
                  </a:solidFill>
                </a:endParaRPr>
              </a:p>
              <a:p>
                <a:pPr algn="ctr"/>
                <a:r>
                  <a:rPr lang="en-US" sz="4000" dirty="0">
                    <a:solidFill>
                      <a:srgbClr val="FFFF00"/>
                    </a:solidFill>
                  </a:rPr>
                  <a:t>					       </a:t>
                </a:r>
                <a:r>
                  <a:rPr lang="en-US" sz="4000" dirty="0" smtClean="0">
                    <a:solidFill>
                      <a:srgbClr val="FFFF00"/>
                    </a:solidFill>
                  </a:rPr>
                  <a:t>      =6</a:t>
                </a:r>
                <a:r>
                  <a:rPr lang="en-US" sz="4000" dirty="0">
                    <a:solidFill>
                      <a:srgbClr val="FFFF00"/>
                    </a:solidFill>
                  </a:rPr>
                  <a:t>00</a:t>
                </a:r>
                <a14:m>
                  <m:oMath xmlns:m="http://schemas.openxmlformats.org/officeDocument/2006/math">
                    <m:r>
                      <a:rPr lang="en-US" sz="4000" b="0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4000" dirty="0">
                    <a:solidFill>
                      <a:srgbClr val="FFFF00"/>
                    </a:solidFill>
                  </a:rPr>
                  <a:t>10</a:t>
                </a:r>
                <a:r>
                  <a:rPr lang="en-US" sz="4000" baseline="30000" dirty="0">
                    <a:solidFill>
                      <a:srgbClr val="FFFF00"/>
                    </a:solidFill>
                  </a:rPr>
                  <a:t>-3</a:t>
                </a:r>
                <a:r>
                  <a:rPr lang="en-US" sz="4000" dirty="0">
                    <a:solidFill>
                      <a:srgbClr val="FFFF00"/>
                    </a:solidFill>
                  </a:rPr>
                  <a:t> L</a:t>
                </a:r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419" y="3740728"/>
                <a:ext cx="11028217" cy="2078181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136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928255" y="1108363"/>
                <a:ext cx="10377054" cy="1925782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সুতরাং 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অবশিষ্ট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H</a:t>
                </a:r>
                <a:r>
                  <a:rPr lang="en-US" sz="3600" baseline="-25000" dirty="0" smtClean="0">
                    <a:solidFill>
                      <a:srgbClr val="FFFF00"/>
                    </a:solidFill>
                  </a:rPr>
                  <a:t>2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SO</a:t>
                </a:r>
                <a:r>
                  <a:rPr lang="en-US" sz="3600" baseline="-25000" dirty="0" smtClean="0">
                    <a:solidFill>
                      <a:srgbClr val="FFFF00"/>
                    </a:solidFill>
                  </a:rPr>
                  <a:t>4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এর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ঘনমাত্রা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dirty="0">
                            <a:solidFill>
                              <a:srgbClr val="FFFF00"/>
                            </a:solidFill>
                          </a:rPr>
                          <m:t>0.504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0" i="0" dirty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en-US" sz="3600" dirty="0">
                            <a:solidFill>
                              <a:srgbClr val="FFFF00"/>
                            </a:solidFill>
                          </a:rPr>
                          <m:t>00</m:t>
                        </m:r>
                        <m:r>
                          <a:rPr lang="en-US" sz="3600" i="1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sz="3600" dirty="0">
                            <a:solidFill>
                              <a:srgbClr val="FFFF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US" sz="3600" baseline="30000" dirty="0">
                            <a:solidFill>
                              <a:srgbClr val="FFFF00"/>
                            </a:solidFill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3600" baseline="30000" dirty="0">
                            <a:solidFill>
                              <a:srgbClr val="FFFF00"/>
                            </a:solidFill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                                                                     = 0.84 M </a:t>
                </a:r>
                <a:endParaRPr lang="en-US" sz="36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1108363"/>
                <a:ext cx="10377054" cy="1925782"/>
              </a:xfrm>
              <a:prstGeom prst="roundRect">
                <a:avLst/>
              </a:prstGeom>
              <a:blipFill rotWithShape="1">
                <a:blip r:embed="rId3"/>
                <a:stretch>
                  <a:fillRect b="-13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928255" y="3643745"/>
                <a:ext cx="10377054" cy="1925782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H</a:t>
                </a:r>
                <a:r>
                  <a:rPr lang="en-US" sz="36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600" dirty="0">
                    <a:solidFill>
                      <a:srgbClr val="FFFF00"/>
                    </a:solidFill>
                  </a:rPr>
                  <a:t>SO</a:t>
                </a:r>
                <a:r>
                  <a:rPr lang="en-US" sz="3600" baseline="-25000" dirty="0">
                    <a:solidFill>
                      <a:srgbClr val="FFFF00"/>
                    </a:solidFill>
                  </a:rPr>
                  <a:t>4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জলীয়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দ্রবনে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নিম্নরুপে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বিয়োজিত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হয়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। </a:t>
                </a:r>
              </a:p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	</a:t>
                </a:r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4000" b="1" dirty="0">
                    <a:solidFill>
                      <a:srgbClr val="FFFF00"/>
                    </a:solidFill>
                  </a:rPr>
                  <a:t>H</a:t>
                </a:r>
                <a:r>
                  <a:rPr lang="en-US" sz="4000" b="1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4000" b="1" dirty="0">
                    <a:solidFill>
                      <a:srgbClr val="FFFF00"/>
                    </a:solidFill>
                  </a:rPr>
                  <a:t>SO</a:t>
                </a:r>
                <a:r>
                  <a:rPr lang="en-US" sz="4000" b="1" baseline="-25000" dirty="0">
                    <a:solidFill>
                      <a:srgbClr val="FFFF00"/>
                    </a:solidFill>
                  </a:rPr>
                  <a:t>4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000" b="1" dirty="0" smtClean="0">
                    <a:solidFill>
                      <a:srgbClr val="FFFF00"/>
                    </a:solidFill>
                  </a:rPr>
                  <a:t> 2H</a:t>
                </a:r>
                <a:r>
                  <a:rPr lang="en-US" sz="4000" b="1" baseline="30000" dirty="0" smtClean="0">
                    <a:solidFill>
                      <a:srgbClr val="FFFF00"/>
                    </a:solidFill>
                  </a:rPr>
                  <a:t>+ </a:t>
                </a:r>
                <a:r>
                  <a:rPr lang="en-US" sz="4000" b="1" baseline="-14000" dirty="0" smtClean="0">
                    <a:solidFill>
                      <a:srgbClr val="FFFF00"/>
                    </a:solidFill>
                  </a:rPr>
                  <a:t>(</a:t>
                </a:r>
                <a:r>
                  <a:rPr lang="en-US" sz="4000" b="1" baseline="-14000" dirty="0" err="1" smtClean="0">
                    <a:solidFill>
                      <a:srgbClr val="FFFF00"/>
                    </a:solidFill>
                  </a:rPr>
                  <a:t>aq</a:t>
                </a:r>
                <a:r>
                  <a:rPr lang="en-US" sz="4000" b="1" baseline="-14000" dirty="0" smtClean="0">
                    <a:solidFill>
                      <a:srgbClr val="FFFF00"/>
                    </a:solidFill>
                  </a:rPr>
                  <a:t>) </a:t>
                </a:r>
                <a:r>
                  <a:rPr lang="en-US" sz="4000" b="1" dirty="0" smtClean="0">
                    <a:solidFill>
                      <a:srgbClr val="FFFF00"/>
                    </a:solidFill>
                  </a:rPr>
                  <a:t>+ SO</a:t>
                </a:r>
                <a:r>
                  <a:rPr lang="en-US" sz="4000" b="1" baseline="-25000" dirty="0" smtClean="0">
                    <a:solidFill>
                      <a:srgbClr val="FFFF00"/>
                    </a:solidFill>
                  </a:rPr>
                  <a:t>4</a:t>
                </a:r>
                <a:r>
                  <a:rPr lang="en-US" sz="4000" b="1" baseline="30000" dirty="0" smtClean="0">
                    <a:solidFill>
                      <a:srgbClr val="FFFF00"/>
                    </a:solidFill>
                  </a:rPr>
                  <a:t>2- </a:t>
                </a:r>
                <a:r>
                  <a:rPr lang="en-US" sz="4000" b="1" baseline="-14000" dirty="0" smtClean="0">
                    <a:solidFill>
                      <a:srgbClr val="FFFF00"/>
                    </a:solidFill>
                  </a:rPr>
                  <a:t>(</a:t>
                </a:r>
                <a:r>
                  <a:rPr lang="en-US" sz="4000" b="1" baseline="-14000" dirty="0" err="1" smtClean="0">
                    <a:solidFill>
                      <a:srgbClr val="FFFF00"/>
                    </a:solidFill>
                  </a:rPr>
                  <a:t>aq</a:t>
                </a:r>
                <a:r>
                  <a:rPr lang="en-US" sz="4000" b="1" baseline="-14000" dirty="0" smtClean="0">
                    <a:solidFill>
                      <a:srgbClr val="FFFF00"/>
                    </a:solidFill>
                  </a:rPr>
                  <a:t>)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		</a:t>
                </a:r>
                <a:r>
                  <a:rPr lang="en-US" sz="3600" dirty="0" smtClean="0">
                    <a:solidFill>
                      <a:schemeClr val="tx1"/>
                    </a:solidFill>
                  </a:rPr>
                  <a:t>		       </a:t>
                </a:r>
                <a:endParaRPr 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3643745"/>
                <a:ext cx="10377054" cy="1925782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233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928255" y="415636"/>
                <a:ext cx="10280072" cy="1579419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এখানে ,[ H</a:t>
                </a:r>
                <a:r>
                  <a:rPr lang="en-US" sz="3600" baseline="30000" dirty="0" smtClean="0">
                    <a:solidFill>
                      <a:srgbClr val="FFFF00"/>
                    </a:solidFill>
                  </a:rPr>
                  <a:t>+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] = 2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rgbClr val="FFFF00"/>
                    </a:solidFill>
                  </a:rPr>
                  <a:t> 0.84 M </a:t>
                </a:r>
              </a:p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= 1.68M                                            </a:t>
                </a:r>
                <a:endParaRPr lang="en-US" sz="36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415636"/>
                <a:ext cx="10280072" cy="1579419"/>
              </a:xfrm>
              <a:prstGeom prst="roundRect">
                <a:avLst/>
              </a:prstGeom>
              <a:blipFill rotWithShape="1">
                <a:blip r:embed="rId3"/>
                <a:stretch>
                  <a:fillRect r="-4204" b="-1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928255" y="3283528"/>
            <a:ext cx="10280072" cy="1579419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3600" dirty="0" err="1" smtClean="0">
                <a:solidFill>
                  <a:srgbClr val="FFFF00"/>
                </a:solidFill>
              </a:rPr>
              <a:t>অতএব</a:t>
            </a:r>
            <a:r>
              <a:rPr lang="en-US" sz="3600" dirty="0" smtClean="0">
                <a:solidFill>
                  <a:srgbClr val="FFFF00"/>
                </a:solidFill>
              </a:rPr>
              <a:t>, </a:t>
            </a:r>
            <a:r>
              <a:rPr lang="en-US" sz="3600" dirty="0" err="1" smtClean="0">
                <a:solidFill>
                  <a:srgbClr val="FFFF00"/>
                </a:solidFill>
              </a:rPr>
              <a:t>মিশ্রিত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দ্রবনের</a:t>
            </a:r>
            <a:r>
              <a:rPr lang="en-US" sz="3600" dirty="0" smtClean="0">
                <a:solidFill>
                  <a:srgbClr val="FFFF00"/>
                </a:solidFill>
              </a:rPr>
              <a:t>  H</a:t>
            </a:r>
            <a:r>
              <a:rPr lang="en-US" sz="3600" baseline="30000" dirty="0" smtClean="0">
                <a:solidFill>
                  <a:srgbClr val="FFFF00"/>
                </a:solidFill>
              </a:rPr>
              <a:t>+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এর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ঘনমাত্রা</a:t>
            </a:r>
            <a:r>
              <a:rPr lang="en-US" sz="3600" dirty="0" smtClean="0">
                <a:solidFill>
                  <a:srgbClr val="FFFF00"/>
                </a:solidFill>
              </a:rPr>
              <a:t> 1.68M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0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3"/>
          <p:cNvSpPr/>
          <p:nvPr/>
        </p:nvSpPr>
        <p:spPr>
          <a:xfrm>
            <a:off x="1371599" y="1302327"/>
            <a:ext cx="2452255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680 mL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0.15M</a:t>
            </a:r>
          </a:p>
          <a:p>
            <a:pPr algn="ctr"/>
            <a:r>
              <a:rPr lang="en-US" sz="2400" dirty="0" err="1" smtClean="0">
                <a:solidFill>
                  <a:srgbClr val="002060"/>
                </a:solidFill>
              </a:rPr>
              <a:t>এক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ক্ষারকীয়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অম্ল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6" name="Flowchart: Magnetic Disk 5"/>
          <p:cNvSpPr/>
          <p:nvPr/>
        </p:nvSpPr>
        <p:spPr>
          <a:xfrm>
            <a:off x="5555673" y="1302327"/>
            <a:ext cx="2590800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440 mL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0.1M  </a:t>
            </a:r>
          </a:p>
          <a:p>
            <a:pPr algn="ctr"/>
            <a:r>
              <a:rPr lang="en-US" sz="2400" dirty="0" err="1" smtClean="0">
                <a:solidFill>
                  <a:srgbClr val="002060"/>
                </a:solidFill>
              </a:rPr>
              <a:t>NaOH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34836" y="4170218"/>
            <a:ext cx="1427019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</a:t>
            </a:r>
            <a:r>
              <a:rPr lang="en-US" dirty="0" err="1" smtClean="0"/>
              <a:t>পাত্র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414655" y="4170218"/>
            <a:ext cx="1274618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 </a:t>
            </a:r>
            <a:r>
              <a:rPr lang="en-US" dirty="0" err="1" smtClean="0"/>
              <a:t>পাত্র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51164" y="5126182"/>
            <a:ext cx="11180617" cy="13716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FFFF66"/>
                </a:solidFill>
              </a:rPr>
              <a:t>A </a:t>
            </a:r>
            <a:r>
              <a:rPr lang="en-US" sz="3200" dirty="0" err="1" smtClean="0">
                <a:solidFill>
                  <a:srgbClr val="FFFF66"/>
                </a:solidFill>
              </a:rPr>
              <a:t>পাত্র</a:t>
            </a:r>
            <a:r>
              <a:rPr lang="en-US" sz="3200" dirty="0" smtClean="0">
                <a:solidFill>
                  <a:srgbClr val="FFFF66"/>
                </a:solidFill>
              </a:rPr>
              <a:t> ও B </a:t>
            </a:r>
            <a:r>
              <a:rPr lang="en-US" sz="3200" dirty="0" err="1" smtClean="0">
                <a:solidFill>
                  <a:srgbClr val="FFFF66"/>
                </a:solidFill>
              </a:rPr>
              <a:t>পাত্রের</a:t>
            </a:r>
            <a:r>
              <a:rPr lang="en-US" sz="3200" dirty="0" smtClean="0">
                <a:solidFill>
                  <a:srgbClr val="FFFF66"/>
                </a:solidFill>
              </a:rPr>
              <a:t>  </a:t>
            </a:r>
            <a:r>
              <a:rPr lang="en-US" sz="3200" dirty="0" err="1" smtClean="0">
                <a:solidFill>
                  <a:srgbClr val="FFFF66"/>
                </a:solidFill>
              </a:rPr>
              <a:t>মিশ্রিত</a:t>
            </a:r>
            <a:r>
              <a:rPr lang="en-US" sz="3200" dirty="0" smtClean="0">
                <a:solidFill>
                  <a:srgbClr val="FFFF66"/>
                </a:solidFill>
              </a:rPr>
              <a:t> </a:t>
            </a:r>
            <a:r>
              <a:rPr lang="en-US" sz="3200" dirty="0" err="1" smtClean="0">
                <a:solidFill>
                  <a:srgbClr val="FFFF66"/>
                </a:solidFill>
              </a:rPr>
              <a:t>দ্রবনের</a:t>
            </a:r>
            <a:r>
              <a:rPr lang="en-US" sz="3200" dirty="0" smtClean="0">
                <a:solidFill>
                  <a:srgbClr val="FFFF66"/>
                </a:solidFill>
              </a:rPr>
              <a:t>  P</a:t>
            </a:r>
            <a:r>
              <a:rPr lang="en-US" sz="3200" baseline="30000" dirty="0" smtClean="0">
                <a:solidFill>
                  <a:srgbClr val="FFFF66"/>
                </a:solidFill>
              </a:rPr>
              <a:t>H</a:t>
            </a:r>
            <a:r>
              <a:rPr lang="en-US" sz="3200" dirty="0" smtClean="0">
                <a:solidFill>
                  <a:srgbClr val="FFFF66"/>
                </a:solidFill>
              </a:rPr>
              <a:t>  </a:t>
            </a:r>
            <a:r>
              <a:rPr lang="en-US" sz="3200" dirty="0" err="1" smtClean="0">
                <a:solidFill>
                  <a:srgbClr val="FFFF66"/>
                </a:solidFill>
              </a:rPr>
              <a:t>নির্নয়</a:t>
            </a:r>
            <a:r>
              <a:rPr lang="en-US" sz="3200" dirty="0" smtClean="0">
                <a:solidFill>
                  <a:srgbClr val="FFFF66"/>
                </a:solidFill>
              </a:rPr>
              <a:t> -</a:t>
            </a:r>
            <a:r>
              <a:rPr lang="en-US" sz="3200" dirty="0" err="1" smtClean="0">
                <a:solidFill>
                  <a:srgbClr val="FFFF66"/>
                </a:solidFill>
              </a:rPr>
              <a:t>গানিতিকভাবে</a:t>
            </a:r>
            <a:r>
              <a:rPr lang="en-US" sz="3200" dirty="0" smtClean="0">
                <a:solidFill>
                  <a:srgbClr val="FFFF66"/>
                </a:solidFill>
              </a:rPr>
              <a:t> </a:t>
            </a:r>
            <a:r>
              <a:rPr lang="en-US" sz="3200" dirty="0" err="1" smtClean="0">
                <a:solidFill>
                  <a:srgbClr val="FFFF66"/>
                </a:solidFill>
              </a:rPr>
              <a:t>বিশ্লেষন</a:t>
            </a:r>
            <a:r>
              <a:rPr lang="en-US" sz="3200" dirty="0" smtClean="0">
                <a:solidFill>
                  <a:srgbClr val="FFFF66"/>
                </a:solidFill>
              </a:rPr>
              <a:t> </a:t>
            </a:r>
            <a:r>
              <a:rPr lang="en-US" sz="3200" dirty="0" err="1" smtClean="0">
                <a:solidFill>
                  <a:srgbClr val="FFFF66"/>
                </a:solidFill>
              </a:rPr>
              <a:t>কর</a:t>
            </a:r>
            <a:r>
              <a:rPr lang="en-US" sz="3200" dirty="0" smtClean="0">
                <a:solidFill>
                  <a:srgbClr val="FFFF66"/>
                </a:solidFill>
              </a:rPr>
              <a:t>।</a:t>
            </a:r>
            <a:endParaRPr lang="en-US" sz="3200" dirty="0">
              <a:solidFill>
                <a:srgbClr val="FF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47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928255" y="720436"/>
                <a:ext cx="10377054" cy="2313709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rgbClr val="FFFF00"/>
                    </a:solidFill>
                  </a:rPr>
                  <a:t>ধরি,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এক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ক্ষারকীয়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অম্ল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=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HCl</a:t>
                </a:r>
                <a:endParaRPr lang="en-US" sz="3200" dirty="0" smtClean="0">
                  <a:solidFill>
                    <a:srgbClr val="FFFF00"/>
                  </a:solidFill>
                </a:endParaRPr>
              </a:p>
              <a:p>
                <a:r>
                  <a:rPr lang="en-US" sz="3200" dirty="0" err="1" smtClean="0">
                    <a:solidFill>
                      <a:srgbClr val="FFFF00"/>
                    </a:solidFill>
                  </a:rPr>
                  <a:t>এখানে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, </a:t>
                </a:r>
              </a:p>
              <a:p>
                <a:pPr algn="ctr"/>
                <a:r>
                  <a:rPr lang="en-US" sz="3600" dirty="0" err="1" smtClean="0">
                    <a:solidFill>
                      <a:srgbClr val="FFFF00"/>
                    </a:solidFill>
                  </a:rPr>
                  <a:t>HCl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এর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মোল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সংখ্যা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= ( 0.15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rgbClr val="FFFF00"/>
                    </a:solidFill>
                  </a:rPr>
                  <a:t> 680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rgbClr val="FFFF00"/>
                    </a:solidFill>
                  </a:rPr>
                  <a:t>10</a:t>
                </a:r>
                <a:r>
                  <a:rPr lang="en-US" sz="3600" baseline="30000" dirty="0" smtClean="0">
                    <a:solidFill>
                      <a:srgbClr val="FFFF00"/>
                    </a:solidFill>
                  </a:rPr>
                  <a:t>-3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)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              = 0.102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endParaRPr lang="en-US" sz="36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720436"/>
                <a:ext cx="10377054" cy="2313709"/>
              </a:xfrm>
              <a:prstGeom prst="roundRect">
                <a:avLst/>
              </a:prstGeom>
              <a:blipFill rotWithShape="1">
                <a:blip r:embed="rId3"/>
                <a:stretch>
                  <a:fillRect l="-352" t="-524" b="-62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928255" y="3643745"/>
                <a:ext cx="10377054" cy="1925782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NaOH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এর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>
                    <a:solidFill>
                      <a:srgbClr val="FFFF00"/>
                    </a:solidFill>
                  </a:rPr>
                  <a:t>মোল</a:t>
                </a:r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>
                    <a:solidFill>
                      <a:srgbClr val="FFFF00"/>
                    </a:solidFill>
                  </a:rPr>
                  <a:t>সংখ্যা</a:t>
                </a:r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=</a:t>
                </a:r>
                <a:r>
                  <a:rPr lang="en-US" sz="3600" dirty="0">
                    <a:solidFill>
                      <a:srgbClr val="FFFF00"/>
                    </a:solidFill>
                  </a:rPr>
                  <a:t> ( 0.1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44</a:t>
                </a:r>
                <a:r>
                  <a:rPr lang="en-US" sz="3600" dirty="0">
                    <a:solidFill>
                      <a:srgbClr val="FFFF00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US" sz="3600" i="1" dirty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600" dirty="0">
                    <a:solidFill>
                      <a:srgbClr val="FFFF00"/>
                    </a:solidFill>
                  </a:rPr>
                  <a:t>10</a:t>
                </a:r>
                <a:r>
                  <a:rPr lang="en-US" sz="3600" baseline="30000" dirty="0">
                    <a:solidFill>
                      <a:srgbClr val="FFFF00"/>
                    </a:solidFill>
                  </a:rPr>
                  <a:t>-3</a:t>
                </a:r>
                <a:r>
                  <a:rPr lang="en-US" sz="3600" dirty="0">
                    <a:solidFill>
                      <a:srgbClr val="FFFF00"/>
                    </a:solidFill>
                  </a:rPr>
                  <a:t>)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mol</a:t>
                </a:r>
                <a:endParaRPr lang="en-US" sz="3600" dirty="0" smtClean="0">
                  <a:solidFill>
                    <a:srgbClr val="FFFF00"/>
                  </a:solidFill>
                </a:endParaRPr>
              </a:p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                      =  0.044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endParaRPr lang="en-US" sz="36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3643745"/>
                <a:ext cx="10377054" cy="1925782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544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28255" y="277091"/>
            <a:ext cx="10196945" cy="1357745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HCl</a:t>
            </a:r>
            <a:r>
              <a:rPr lang="en-US" sz="4000" dirty="0" smtClean="0">
                <a:solidFill>
                  <a:srgbClr val="FFFF00"/>
                </a:solidFill>
              </a:rPr>
              <a:t> ও </a:t>
            </a:r>
            <a:r>
              <a:rPr lang="en-US" sz="4000" dirty="0" err="1" smtClean="0">
                <a:solidFill>
                  <a:srgbClr val="FFFF00"/>
                </a:solidFill>
              </a:rPr>
              <a:t>NaOH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এর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মধ্যে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সংঘটিত</a:t>
            </a:r>
            <a:r>
              <a:rPr lang="en-US" sz="4000" dirty="0" smtClean="0">
                <a:solidFill>
                  <a:srgbClr val="FFFF00"/>
                </a:solidFill>
              </a:rPr>
              <a:t>  </a:t>
            </a:r>
            <a:r>
              <a:rPr lang="en-US" sz="4000" dirty="0" err="1" smtClean="0">
                <a:solidFill>
                  <a:srgbClr val="FFFF00"/>
                </a:solidFill>
              </a:rPr>
              <a:t>বিক্রিয়াঃ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endParaRPr lang="en-US" sz="32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928255" y="2133600"/>
                <a:ext cx="10196945" cy="1385455"/>
              </a:xfrm>
              <a:prstGeom prst="roundRect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4400" dirty="0" err="1" smtClean="0">
                    <a:solidFill>
                      <a:srgbClr val="002060"/>
                    </a:solidFill>
                  </a:rPr>
                  <a:t>HCl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+ </a:t>
                </a:r>
                <a:r>
                  <a:rPr lang="en-US" sz="4400" dirty="0" err="1" smtClean="0">
                    <a:solidFill>
                      <a:srgbClr val="002060"/>
                    </a:solidFill>
                  </a:rPr>
                  <a:t>NaOH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400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4400" dirty="0" err="1" smtClean="0">
                    <a:solidFill>
                      <a:srgbClr val="002060"/>
                    </a:solidFill>
                  </a:rPr>
                  <a:t>NaCl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+ H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O </a:t>
                </a:r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2133600"/>
                <a:ext cx="10196945" cy="1385455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/>
              <p:cNvSpPr/>
              <p:nvPr/>
            </p:nvSpPr>
            <p:spPr>
              <a:xfrm>
                <a:off x="928255" y="3851564"/>
                <a:ext cx="10196945" cy="2798618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rgbClr val="FFFF00"/>
                    </a:solidFill>
                  </a:rPr>
                  <a:t>বিক্রিয়া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অনুযায়ী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,</a:t>
                </a: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</a:rPr>
                  <a:t> 1mol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NaOH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 1mol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HCl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0.044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NaOH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(1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 0.044)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HCl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</a:t>
                </a:r>
              </a:p>
              <a:p>
                <a:pPr algn="ctr"/>
                <a:r>
                  <a:rPr lang="en-US" sz="3200" dirty="0" smtClean="0">
                    <a:solidFill>
                      <a:srgbClr val="FFFF00"/>
                    </a:solidFill>
                    <a:ea typeface="Cambria Math"/>
                  </a:rPr>
                  <a:t>                                   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rgbClr val="FFFF00"/>
                    </a:solidFill>
                  </a:rPr>
                  <a:t>0.044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mol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HCl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rgbClr val="FFFF00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rgbClr val="FFFF00"/>
                    </a:solidFill>
                  </a:rPr>
                  <a:t>  </a:t>
                </a:r>
                <a:endParaRPr lang="en-US" sz="32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3851564"/>
                <a:ext cx="10196945" cy="2798618"/>
              </a:xfrm>
              <a:prstGeom prst="roundRect">
                <a:avLst/>
              </a:prstGeom>
              <a:blipFill rotWithShape="1">
                <a:blip r:embed="rId5"/>
                <a:stretch>
                  <a:fillRect l="-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456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28255" y="1108363"/>
            <a:ext cx="10377054" cy="192578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3600" dirty="0" err="1" smtClean="0">
                <a:solidFill>
                  <a:srgbClr val="FFFF00"/>
                </a:solidFill>
              </a:rPr>
              <a:t>সুতরাং</a:t>
            </a:r>
            <a:r>
              <a:rPr lang="en-US" sz="3600" dirty="0" smtClean="0">
                <a:solidFill>
                  <a:srgbClr val="FFFF00"/>
                </a:solidFill>
              </a:rPr>
              <a:t>  </a:t>
            </a:r>
            <a:r>
              <a:rPr lang="en-US" sz="3600" dirty="0" err="1" smtClean="0">
                <a:solidFill>
                  <a:srgbClr val="FFFF00"/>
                </a:solidFill>
              </a:rPr>
              <a:t>অবশিষ্ট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HCl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এর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পরিমান</a:t>
            </a:r>
            <a:r>
              <a:rPr lang="en-US" sz="3600" dirty="0" smtClean="0">
                <a:solidFill>
                  <a:srgbClr val="FFFF00"/>
                </a:solidFill>
              </a:rPr>
              <a:t> = ( 0.102-0.044) </a:t>
            </a:r>
            <a:r>
              <a:rPr lang="en-US" sz="3600" dirty="0" err="1" smtClean="0">
                <a:solidFill>
                  <a:srgbClr val="FFFF00"/>
                </a:solidFill>
              </a:rPr>
              <a:t>mol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                                            = 0.058 </a:t>
            </a:r>
            <a:r>
              <a:rPr lang="en-US" sz="3600" dirty="0" err="1" smtClean="0">
                <a:solidFill>
                  <a:srgbClr val="FFFF00"/>
                </a:solidFill>
              </a:rPr>
              <a:t>mol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endParaRPr lang="en-US" sz="36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>
              <a:xfrm>
                <a:off x="817420" y="3740728"/>
                <a:ext cx="10487890" cy="1648690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600" b="0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600" dirty="0" err="1">
                    <a:solidFill>
                      <a:srgbClr val="FFFF00"/>
                    </a:solidFill>
                  </a:rPr>
                  <a:t>মিশ্রিত</a:t>
                </a:r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>
                    <a:solidFill>
                      <a:srgbClr val="FFFF00"/>
                    </a:solidFill>
                  </a:rPr>
                  <a:t>দ্রবনের</a:t>
                </a:r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>
                    <a:solidFill>
                      <a:srgbClr val="FFFF00"/>
                    </a:solidFill>
                  </a:rPr>
                  <a:t>মোট</a:t>
                </a:r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>
                    <a:solidFill>
                      <a:srgbClr val="FFFF00"/>
                    </a:solidFill>
                  </a:rPr>
                  <a:t>আয়তন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=(680+440)mL</a:t>
                </a:r>
                <a:endParaRPr lang="en-US" sz="3600" dirty="0">
                  <a:solidFill>
                    <a:srgbClr val="FFFF00"/>
                  </a:solidFill>
                </a:endParaRPr>
              </a:p>
              <a:p>
                <a:pPr algn="ctr"/>
                <a:r>
                  <a:rPr lang="en-US" sz="3600" dirty="0">
                    <a:solidFill>
                      <a:srgbClr val="FFFF00"/>
                    </a:solidFill>
                  </a:rPr>
                  <a:t>					             =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112</a:t>
                </a:r>
                <a:r>
                  <a:rPr lang="en-US" sz="3600" dirty="0">
                    <a:solidFill>
                      <a:srgbClr val="FFFF00"/>
                    </a:solidFill>
                  </a:rPr>
                  <a:t>0</a:t>
                </a:r>
                <a14:m>
                  <m:oMath xmlns:m="http://schemas.openxmlformats.org/officeDocument/2006/math">
                    <m:r>
                      <a:rPr lang="en-US" sz="3600" b="0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600" dirty="0">
                    <a:solidFill>
                      <a:srgbClr val="FFFF00"/>
                    </a:solidFill>
                  </a:rPr>
                  <a:t>10</a:t>
                </a:r>
                <a:r>
                  <a:rPr lang="en-US" sz="3600" baseline="30000" dirty="0">
                    <a:solidFill>
                      <a:srgbClr val="FFFF00"/>
                    </a:solidFill>
                  </a:rPr>
                  <a:t>-3</a:t>
                </a:r>
                <a:r>
                  <a:rPr lang="en-US" sz="3600" dirty="0">
                    <a:solidFill>
                      <a:srgbClr val="FFFF00"/>
                    </a:solidFill>
                  </a:rPr>
                  <a:t> L</a:t>
                </a:r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420" y="3740728"/>
                <a:ext cx="10487890" cy="1648690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343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928255" y="1108363"/>
                <a:ext cx="10377054" cy="1925782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সুতরাং 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অবশিষ্ট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H</a:t>
                </a:r>
                <a:r>
                  <a:rPr lang="en-US" sz="3600" baseline="-25000" dirty="0" smtClean="0">
                    <a:solidFill>
                      <a:srgbClr val="FFFF00"/>
                    </a:solidFill>
                  </a:rPr>
                  <a:t>2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SO</a:t>
                </a:r>
                <a:r>
                  <a:rPr lang="en-US" sz="3600" baseline="-25000" dirty="0" smtClean="0">
                    <a:solidFill>
                      <a:srgbClr val="FFFF00"/>
                    </a:solidFill>
                  </a:rPr>
                  <a:t>4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এর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ঘনমাত্রা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solidFill>
                              <a:srgbClr val="FFFF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3600" dirty="0">
                            <a:solidFill>
                              <a:srgbClr val="FFFF00"/>
                            </a:solidFill>
                          </a:rPr>
                          <m:t>0.058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600" b="0" i="0" dirty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112</m:t>
                        </m:r>
                        <m:r>
                          <m:rPr>
                            <m:nor/>
                          </m:rPr>
                          <a:rPr lang="en-US" sz="3600" dirty="0">
                            <a:solidFill>
                              <a:srgbClr val="FFFF00"/>
                            </a:solidFill>
                          </a:rPr>
                          <m:t>0</m:t>
                        </m:r>
                        <m:r>
                          <a:rPr lang="en-US" sz="3600" i="1">
                            <a:solidFill>
                              <a:srgbClr val="FFFF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sz="3600" dirty="0">
                            <a:solidFill>
                              <a:srgbClr val="FFFF00"/>
                            </a:solidFill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US" sz="3600" baseline="30000" dirty="0">
                            <a:solidFill>
                              <a:srgbClr val="FFFF00"/>
                            </a:solidFill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3600" baseline="30000" dirty="0">
                            <a:solidFill>
                              <a:srgbClr val="FFFF00"/>
                            </a:solidFill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</a:p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                                                                     = 0.052 M </a:t>
                </a:r>
                <a:endParaRPr lang="en-US" sz="36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1108363"/>
                <a:ext cx="10377054" cy="1925782"/>
              </a:xfrm>
              <a:prstGeom prst="roundRect">
                <a:avLst/>
              </a:prstGeom>
              <a:blipFill rotWithShape="1">
                <a:blip r:embed="rId3"/>
                <a:stretch>
                  <a:fillRect b="-13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928255" y="3643745"/>
                <a:ext cx="10377054" cy="1925782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H</a:t>
                </a:r>
                <a:r>
                  <a:rPr lang="en-US" sz="3600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3600" dirty="0">
                    <a:solidFill>
                      <a:srgbClr val="FFFF00"/>
                    </a:solidFill>
                  </a:rPr>
                  <a:t>SO</a:t>
                </a:r>
                <a:r>
                  <a:rPr lang="en-US" sz="3600" baseline="-25000" dirty="0">
                    <a:solidFill>
                      <a:srgbClr val="FFFF00"/>
                    </a:solidFill>
                  </a:rPr>
                  <a:t>4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জলীয়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দ্রবনে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নিম্নরুপে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বিয়োজিত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rgbClr val="FFFF00"/>
                    </a:solidFill>
                  </a:rPr>
                  <a:t>হয়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। </a:t>
                </a:r>
              </a:p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	</a:t>
                </a:r>
                <a:r>
                  <a:rPr lang="en-US" sz="3600" dirty="0">
                    <a:solidFill>
                      <a:srgbClr val="FFFF00"/>
                    </a:solidFill>
                  </a:rPr>
                  <a:t> </a:t>
                </a:r>
                <a:r>
                  <a:rPr lang="en-US" sz="4000" b="1" dirty="0">
                    <a:solidFill>
                      <a:srgbClr val="FFFF00"/>
                    </a:solidFill>
                  </a:rPr>
                  <a:t>H</a:t>
                </a:r>
                <a:r>
                  <a:rPr lang="en-US" sz="4000" b="1" baseline="-25000" dirty="0">
                    <a:solidFill>
                      <a:srgbClr val="FFFF00"/>
                    </a:solidFill>
                  </a:rPr>
                  <a:t>2</a:t>
                </a:r>
                <a:r>
                  <a:rPr lang="en-US" sz="4000" b="1" dirty="0">
                    <a:solidFill>
                      <a:srgbClr val="FFFF00"/>
                    </a:solidFill>
                  </a:rPr>
                  <a:t>SO</a:t>
                </a:r>
                <a:r>
                  <a:rPr lang="en-US" sz="4000" b="1" baseline="-25000" dirty="0">
                    <a:solidFill>
                      <a:srgbClr val="FFFF00"/>
                    </a:solidFill>
                  </a:rPr>
                  <a:t>4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000" b="1" dirty="0" smtClean="0">
                    <a:solidFill>
                      <a:srgbClr val="FFFF00"/>
                    </a:solidFill>
                  </a:rPr>
                  <a:t> 2H</a:t>
                </a:r>
                <a:r>
                  <a:rPr lang="en-US" sz="4000" b="1" baseline="30000" dirty="0" smtClean="0">
                    <a:solidFill>
                      <a:srgbClr val="FFFF00"/>
                    </a:solidFill>
                  </a:rPr>
                  <a:t>+ </a:t>
                </a:r>
                <a:r>
                  <a:rPr lang="en-US" sz="4000" b="1" baseline="-14000" dirty="0" smtClean="0">
                    <a:solidFill>
                      <a:srgbClr val="FFFF00"/>
                    </a:solidFill>
                  </a:rPr>
                  <a:t>(</a:t>
                </a:r>
                <a:r>
                  <a:rPr lang="en-US" sz="4000" b="1" baseline="-14000" dirty="0" err="1" smtClean="0">
                    <a:solidFill>
                      <a:srgbClr val="FFFF00"/>
                    </a:solidFill>
                  </a:rPr>
                  <a:t>aq</a:t>
                </a:r>
                <a:r>
                  <a:rPr lang="en-US" sz="4000" b="1" baseline="-14000" dirty="0" smtClean="0">
                    <a:solidFill>
                      <a:srgbClr val="FFFF00"/>
                    </a:solidFill>
                  </a:rPr>
                  <a:t>) </a:t>
                </a:r>
                <a:r>
                  <a:rPr lang="en-US" sz="4000" b="1" dirty="0" smtClean="0">
                    <a:solidFill>
                      <a:srgbClr val="FFFF00"/>
                    </a:solidFill>
                  </a:rPr>
                  <a:t>+ SO</a:t>
                </a:r>
                <a:r>
                  <a:rPr lang="en-US" sz="4000" b="1" baseline="-25000" dirty="0" smtClean="0">
                    <a:solidFill>
                      <a:srgbClr val="FFFF00"/>
                    </a:solidFill>
                  </a:rPr>
                  <a:t>4</a:t>
                </a:r>
                <a:r>
                  <a:rPr lang="en-US" sz="4000" b="1" baseline="30000" dirty="0" smtClean="0">
                    <a:solidFill>
                      <a:srgbClr val="FFFF00"/>
                    </a:solidFill>
                  </a:rPr>
                  <a:t>2- </a:t>
                </a:r>
                <a:r>
                  <a:rPr lang="en-US" sz="4000" b="1" baseline="-14000" dirty="0" smtClean="0">
                    <a:solidFill>
                      <a:srgbClr val="FFFF00"/>
                    </a:solidFill>
                  </a:rPr>
                  <a:t>(</a:t>
                </a:r>
                <a:r>
                  <a:rPr lang="en-US" sz="4000" b="1" baseline="-14000" dirty="0" err="1" smtClean="0">
                    <a:solidFill>
                      <a:srgbClr val="FFFF00"/>
                    </a:solidFill>
                  </a:rPr>
                  <a:t>aq</a:t>
                </a:r>
                <a:r>
                  <a:rPr lang="en-US" sz="4000" b="1" baseline="-14000" dirty="0" smtClean="0">
                    <a:solidFill>
                      <a:srgbClr val="FFFF00"/>
                    </a:solidFill>
                  </a:rPr>
                  <a:t>)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		</a:t>
                </a:r>
                <a:r>
                  <a:rPr lang="en-US" sz="3600" dirty="0" smtClean="0">
                    <a:solidFill>
                      <a:schemeClr val="tx1"/>
                    </a:solidFill>
                  </a:rPr>
                  <a:t>		       </a:t>
                </a:r>
                <a:endParaRPr 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3643745"/>
                <a:ext cx="10377054" cy="1925782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096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928255" y="415636"/>
                <a:ext cx="10280072" cy="1579419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এখানে ,[ H</a:t>
                </a:r>
                <a:r>
                  <a:rPr lang="en-US" sz="3600" baseline="30000" dirty="0" smtClean="0">
                    <a:solidFill>
                      <a:srgbClr val="FFFF00"/>
                    </a:solidFill>
                  </a:rPr>
                  <a:t>+</a:t>
                </a:r>
                <a:r>
                  <a:rPr lang="en-US" sz="3600" dirty="0" smtClean="0">
                    <a:solidFill>
                      <a:srgbClr val="FFFF00"/>
                    </a:solidFill>
                  </a:rPr>
                  <a:t>] = 2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600" dirty="0" smtClean="0">
                    <a:solidFill>
                      <a:srgbClr val="FFFF00"/>
                    </a:solidFill>
                  </a:rPr>
                  <a:t> 0.052 M </a:t>
                </a:r>
              </a:p>
              <a:p>
                <a:pPr algn="ctr"/>
                <a:r>
                  <a:rPr lang="en-US" sz="3600" dirty="0" smtClean="0">
                    <a:solidFill>
                      <a:srgbClr val="FFFF00"/>
                    </a:solidFill>
                  </a:rPr>
                  <a:t>=0.104                                           </a:t>
                </a:r>
                <a:endParaRPr lang="en-US" sz="36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5" y="415636"/>
                <a:ext cx="10280072" cy="1579419"/>
              </a:xfrm>
              <a:prstGeom prst="roundRect">
                <a:avLst/>
              </a:prstGeom>
              <a:blipFill rotWithShape="1">
                <a:blip r:embed="rId3"/>
                <a:stretch>
                  <a:fillRect r="-1895" b="-1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>
          <a:xfrm>
            <a:off x="928255" y="2299854"/>
            <a:ext cx="10640290" cy="2576946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আমরা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জানি</a:t>
            </a:r>
            <a:r>
              <a:rPr lang="en-US" sz="3600" dirty="0" smtClean="0">
                <a:solidFill>
                  <a:srgbClr val="FFFF00"/>
                </a:solidFill>
              </a:rPr>
              <a:t>,  </a:t>
            </a:r>
          </a:p>
          <a:p>
            <a:r>
              <a:rPr lang="en-US" sz="3600" dirty="0">
                <a:solidFill>
                  <a:srgbClr val="FFFF00"/>
                </a:solidFill>
              </a:rPr>
              <a:t>	</a:t>
            </a:r>
            <a:r>
              <a:rPr lang="en-US" sz="3600" dirty="0" smtClean="0">
                <a:solidFill>
                  <a:srgbClr val="FFFF00"/>
                </a:solidFill>
              </a:rPr>
              <a:t>		P</a:t>
            </a:r>
            <a:r>
              <a:rPr lang="en-US" sz="3600" baseline="30000" dirty="0" smtClean="0">
                <a:solidFill>
                  <a:srgbClr val="FFFF00"/>
                </a:solidFill>
              </a:rPr>
              <a:t>H</a:t>
            </a:r>
            <a:r>
              <a:rPr lang="en-US" sz="3600" dirty="0" smtClean="0">
                <a:solidFill>
                  <a:srgbClr val="FFFF00"/>
                </a:solidFill>
              </a:rPr>
              <a:t>=-log[H</a:t>
            </a:r>
            <a:r>
              <a:rPr lang="en-US" sz="3600" baseline="30000" dirty="0" smtClean="0">
                <a:solidFill>
                  <a:srgbClr val="FFFF00"/>
                </a:solidFill>
              </a:rPr>
              <a:t>+</a:t>
            </a:r>
            <a:r>
              <a:rPr lang="en-US" sz="3600" dirty="0" smtClean="0">
                <a:solidFill>
                  <a:srgbClr val="FFFF00"/>
                </a:solidFill>
              </a:rPr>
              <a:t>]</a:t>
            </a:r>
          </a:p>
          <a:p>
            <a:r>
              <a:rPr lang="en-US" sz="3600" dirty="0">
                <a:solidFill>
                  <a:srgbClr val="FFFF00"/>
                </a:solidFill>
              </a:rPr>
              <a:t>	</a:t>
            </a:r>
            <a:r>
              <a:rPr lang="en-US" sz="3600" dirty="0" smtClean="0">
                <a:solidFill>
                  <a:srgbClr val="FFFF00"/>
                </a:solidFill>
              </a:rPr>
              <a:t>		    =-log(0.104)</a:t>
            </a:r>
          </a:p>
          <a:p>
            <a:r>
              <a:rPr lang="en-US" sz="3600" dirty="0">
                <a:solidFill>
                  <a:srgbClr val="FFFF00"/>
                </a:solidFill>
              </a:rPr>
              <a:t>	</a:t>
            </a:r>
            <a:r>
              <a:rPr lang="en-US" sz="3600" dirty="0" smtClean="0">
                <a:solidFill>
                  <a:srgbClr val="FFFF00"/>
                </a:solidFill>
              </a:rPr>
              <a:t>		    =0.985 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28255" y="5098473"/>
            <a:ext cx="10280072" cy="1579419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3600" dirty="0" err="1" smtClean="0">
                <a:solidFill>
                  <a:srgbClr val="FFFF00"/>
                </a:solidFill>
              </a:rPr>
              <a:t>অতএব</a:t>
            </a:r>
            <a:r>
              <a:rPr lang="en-US" sz="3600" dirty="0" smtClean="0">
                <a:solidFill>
                  <a:srgbClr val="FFFF00"/>
                </a:solidFill>
              </a:rPr>
              <a:t>, </a:t>
            </a:r>
            <a:r>
              <a:rPr lang="en-US" sz="3600" dirty="0" err="1" smtClean="0">
                <a:solidFill>
                  <a:srgbClr val="FFFF00"/>
                </a:solidFill>
              </a:rPr>
              <a:t>মিশ্রিত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দ্রবনের</a:t>
            </a:r>
            <a:r>
              <a:rPr lang="en-US" sz="3600" dirty="0" smtClean="0">
                <a:solidFill>
                  <a:srgbClr val="FFFF00"/>
                </a:solidFill>
              </a:rPr>
              <a:t> P</a:t>
            </a:r>
            <a:r>
              <a:rPr lang="en-US" sz="3600" baseline="30000" dirty="0" smtClean="0">
                <a:solidFill>
                  <a:srgbClr val="FFFF00"/>
                </a:solidFill>
              </a:rPr>
              <a:t>H </a:t>
            </a:r>
            <a:r>
              <a:rPr lang="en-US" sz="3600" dirty="0" smtClean="0">
                <a:solidFill>
                  <a:srgbClr val="FFFF00"/>
                </a:solidFill>
              </a:rPr>
              <a:t>= 0.985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00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403809-0854-4ED0-AE96-B5765A97AF28}"/>
              </a:ext>
            </a:extLst>
          </p:cNvPr>
          <p:cNvSpPr txBox="1">
            <a:spLocks/>
          </p:cNvSpPr>
          <p:nvPr/>
        </p:nvSpPr>
        <p:spPr>
          <a:xfrm>
            <a:off x="3920835" y="803563"/>
            <a:ext cx="5182257" cy="15546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একক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109" y="2923710"/>
            <a:ext cx="11804074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2060"/>
                </a:solidFill>
              </a:rPr>
              <a:t>০১) </a:t>
            </a:r>
            <a:r>
              <a:rPr lang="en-US" sz="4000" dirty="0">
                <a:solidFill>
                  <a:srgbClr val="002060"/>
                </a:solidFill>
              </a:rPr>
              <a:t>K</a:t>
            </a:r>
            <a:r>
              <a:rPr lang="en-US" sz="4000" baseline="-25000" dirty="0">
                <a:solidFill>
                  <a:srgbClr val="002060"/>
                </a:solidFill>
              </a:rPr>
              <a:t>2</a:t>
            </a:r>
            <a:r>
              <a:rPr lang="en-US" sz="4000" dirty="0">
                <a:solidFill>
                  <a:srgbClr val="002060"/>
                </a:solidFill>
              </a:rPr>
              <a:t>CO</a:t>
            </a:r>
            <a:r>
              <a:rPr lang="en-US" sz="4000" baseline="-25000" dirty="0">
                <a:solidFill>
                  <a:srgbClr val="002060"/>
                </a:solidFill>
              </a:rPr>
              <a:t>3</a:t>
            </a:r>
            <a:r>
              <a:rPr lang="en-US" sz="4000" dirty="0">
                <a:solidFill>
                  <a:srgbClr val="002060"/>
                </a:solidFill>
              </a:rPr>
              <a:t> ও HNO</a:t>
            </a:r>
            <a:r>
              <a:rPr lang="en-US" sz="4000" baseline="-25000" dirty="0">
                <a:solidFill>
                  <a:srgbClr val="002060"/>
                </a:solidFill>
              </a:rPr>
              <a:t>3 </a:t>
            </a:r>
            <a:r>
              <a:rPr lang="en-US" sz="4000" dirty="0" err="1">
                <a:solidFill>
                  <a:srgbClr val="002060"/>
                </a:solidFill>
              </a:rPr>
              <a:t>এর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মধ্যে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সংঘটিত</a:t>
            </a:r>
            <a:r>
              <a:rPr lang="en-US" sz="4000" dirty="0">
                <a:solidFill>
                  <a:srgbClr val="002060"/>
                </a:solidFill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</a:rPr>
              <a:t>বিক্রিয়াটি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লিখ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</a:rPr>
              <a:t>? </a:t>
            </a:r>
          </a:p>
          <a:p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০২) </a:t>
            </a:r>
            <a:r>
              <a:rPr lang="en-US" sz="4000" dirty="0" smtClean="0">
                <a:solidFill>
                  <a:srgbClr val="002060"/>
                </a:solidFill>
              </a:rPr>
              <a:t>Na</a:t>
            </a:r>
            <a:r>
              <a:rPr lang="en-US" sz="4000" baseline="-25000" dirty="0" smtClean="0">
                <a:solidFill>
                  <a:srgbClr val="002060"/>
                </a:solidFill>
              </a:rPr>
              <a:t>2</a:t>
            </a:r>
            <a:r>
              <a:rPr lang="en-US" sz="4000" dirty="0" smtClean="0">
                <a:solidFill>
                  <a:srgbClr val="002060"/>
                </a:solidFill>
              </a:rPr>
              <a:t>CO</a:t>
            </a:r>
            <a:r>
              <a:rPr lang="en-US" sz="4000" baseline="-25000" dirty="0" smtClean="0">
                <a:solidFill>
                  <a:srgbClr val="002060"/>
                </a:solidFill>
              </a:rPr>
              <a:t>3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>
                <a:solidFill>
                  <a:srgbClr val="002060"/>
                </a:solidFill>
              </a:rPr>
              <a:t>ও HNO</a:t>
            </a:r>
            <a:r>
              <a:rPr lang="en-US" sz="4000" baseline="-25000" dirty="0">
                <a:solidFill>
                  <a:srgbClr val="002060"/>
                </a:solidFill>
              </a:rPr>
              <a:t>3 </a:t>
            </a:r>
            <a:r>
              <a:rPr lang="en-US" sz="4000" dirty="0" err="1">
                <a:solidFill>
                  <a:srgbClr val="002060"/>
                </a:solidFill>
              </a:rPr>
              <a:t>এর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মধ্যে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সংঘটিত</a:t>
            </a:r>
            <a:r>
              <a:rPr lang="en-US" sz="4000" dirty="0">
                <a:solidFill>
                  <a:srgbClr val="002060"/>
                </a:solidFill>
              </a:rPr>
              <a:t>  </a:t>
            </a:r>
            <a:r>
              <a:rPr lang="en-US" sz="4000" dirty="0" err="1">
                <a:solidFill>
                  <a:srgbClr val="002060"/>
                </a:solidFill>
              </a:rPr>
              <a:t>বিক্রিয়াটি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লিখ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</a:rPr>
              <a:t>? 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taking test clipart - Clip Art Library">
            <a:extLst>
              <a:ext uri="{FF2B5EF4-FFF2-40B4-BE49-F238E27FC236}">
                <a16:creationId xmlns:a16="http://schemas.microsoft.com/office/drawing/2014/main" xmlns="" id="{80F97CDA-9FA6-48AC-A07F-7A4DEC6F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2109" y1="57296" x2="48242" y2="67597"/>
                        <a14:foregroundMark x1="49609" y1="72103" x2="57422" y2="77039"/>
                        <a14:foregroundMark x1="75000" y1="66524" x2="80078" y2="68026"/>
                        <a14:foregroundMark x1="37109" y1="80258" x2="60742" y2="85193"/>
                        <a14:foregroundMark x1="22070" y1="80258" x2="27539" y2="85193"/>
                        <a14:foregroundMark x1="21094" y1="91416" x2="84766" y2="89914"/>
                        <a14:foregroundMark x1="94336" y1="82618" x2="82422" y2="98498"/>
                        <a14:foregroundMark x1="84180" y1="76609" x2="84180" y2="76609"/>
                        <a14:foregroundMark x1="92969" y1="92918" x2="92969" y2="92918"/>
                        <a14:foregroundMark x1="74023" y1="85837" x2="97656" y2="80258"/>
                        <a14:foregroundMark x1="67578" y1="69957" x2="77734" y2="68455"/>
                        <a14:foregroundMark x1="95313" y1="85193" x2="94336" y2="97425"/>
                        <a14:foregroundMark x1="58789" y1="95279" x2="81055" y2="96996"/>
                        <a14:foregroundMark x1="39453" y1="11159" x2="24219" y2="14807"/>
                        <a14:foregroundMark x1="43164" y1="7296" x2="35742" y2="32618"/>
                        <a14:foregroundMark x1="28516" y1="7296" x2="53320" y2="15880"/>
                        <a14:foregroundMark x1="32617" y1="3219" x2="47266" y2="9227"/>
                        <a14:foregroundMark x1="27539" y1="17382" x2="23828" y2="34549"/>
                        <a14:foregroundMark x1="71289" y1="82618" x2="89258" y2="74034"/>
                        <a14:foregroundMark x1="48242" y1="94850" x2="25195" y2="97854"/>
                        <a14:foregroundMark x1="7617" y1="56867" x2="2148" y2="62446"/>
                        <a14:foregroundMark x1="20508" y1="96996" x2="14063" y2="90773"/>
                        <a14:foregroundMark x1="5469" y1="91845" x2="11914" y2="86695"/>
                        <a14:foregroundMark x1="42773" y1="62017" x2="54297" y2="62446"/>
                        <a14:foregroundMark x1="89258" y1="64378" x2="93945" y2="64378"/>
                        <a14:foregroundMark x1="90625" y1="77682" x2="97266" y2="7768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18" y="324853"/>
            <a:ext cx="2769540" cy="203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69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26D5EB-4BF1-4269-B676-A85A2ED327B2}"/>
              </a:ext>
            </a:extLst>
          </p:cNvPr>
          <p:cNvSpPr txBox="1">
            <a:spLocks/>
          </p:cNvSpPr>
          <p:nvPr/>
        </p:nvSpPr>
        <p:spPr>
          <a:xfrm>
            <a:off x="5888181" y="221673"/>
            <a:ext cx="5187649" cy="157122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 err="1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দলীয়</a:t>
            </a:r>
            <a:r>
              <a:rPr lang="en-US" sz="7200" b="1" dirty="0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কাজ</a:t>
            </a:r>
            <a:r>
              <a:rPr lang="en-US" sz="7200" b="1" dirty="0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6433" y="3145328"/>
            <a:ext cx="9949397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arenR"/>
            </a:pP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মিলিমোলার</a:t>
            </a:r>
            <a:r>
              <a:rPr lang="en-US" sz="4000" dirty="0" smtClean="0">
                <a:solidFill>
                  <a:srgbClr val="002060"/>
                </a:solidFill>
              </a:rPr>
              <a:t> 300mL  </a:t>
            </a:r>
            <a:r>
              <a:rPr lang="en-US" sz="4000" dirty="0" err="1" smtClean="0">
                <a:solidFill>
                  <a:srgbClr val="002060"/>
                </a:solidFill>
              </a:rPr>
              <a:t>দ্বি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অম্লীয়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ক্ষারের</a:t>
            </a:r>
            <a:r>
              <a:rPr lang="en-US" sz="4000" dirty="0" smtClean="0">
                <a:solidFill>
                  <a:srgbClr val="002060"/>
                </a:solidFill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</a:rPr>
              <a:t>দ্রবনের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মোলসংখ্যা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কত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হবে</a:t>
            </a:r>
            <a:r>
              <a:rPr lang="en-US" sz="4000" dirty="0" smtClean="0">
                <a:solidFill>
                  <a:srgbClr val="002060"/>
                </a:solidFill>
              </a:rPr>
              <a:t> ? </a:t>
            </a:r>
            <a:endParaRPr lang="en-US" sz="40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3" y="221673"/>
            <a:ext cx="4439479" cy="15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7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C1656A-740F-495B-994A-E02CDEA5DBCB}"/>
              </a:ext>
            </a:extLst>
          </p:cNvPr>
          <p:cNvSpPr txBox="1">
            <a:spLocks/>
          </p:cNvSpPr>
          <p:nvPr/>
        </p:nvSpPr>
        <p:spPr>
          <a:xfrm>
            <a:off x="6096000" y="499892"/>
            <a:ext cx="5510463" cy="165656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বাড়ীর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" y="499891"/>
            <a:ext cx="3541690" cy="1656565"/>
          </a:xfrm>
          <a:prstGeom prst="rect">
            <a:avLst/>
          </a:prstGeom>
        </p:spPr>
      </p:pic>
      <p:sp>
        <p:nvSpPr>
          <p:cNvPr id="5" name="Flowchart: Magnetic Disk 4"/>
          <p:cNvSpPr/>
          <p:nvPr/>
        </p:nvSpPr>
        <p:spPr>
          <a:xfrm>
            <a:off x="1888803" y="2369127"/>
            <a:ext cx="2452255" cy="2133601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400" dirty="0" smtClean="0"/>
              <a:t>520 mL</a:t>
            </a:r>
          </a:p>
          <a:p>
            <a:pPr algn="ctr"/>
            <a:r>
              <a:rPr lang="en-US" sz="2400" dirty="0" smtClean="0"/>
              <a:t>0.1M</a:t>
            </a:r>
          </a:p>
          <a:p>
            <a:pPr algn="ctr"/>
            <a:r>
              <a:rPr lang="en-US" sz="2400" dirty="0" smtClean="0"/>
              <a:t>HNO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</a:t>
            </a:r>
            <a:r>
              <a:rPr lang="en-US" sz="2400" dirty="0" err="1" smtClean="0"/>
              <a:t>দ্রবন</a:t>
            </a:r>
            <a:endParaRPr lang="en-US" sz="2400" dirty="0" smtClean="0"/>
          </a:p>
          <a:p>
            <a:pPr algn="ctr"/>
            <a:r>
              <a:rPr lang="en-US" sz="2400" dirty="0" smtClean="0"/>
              <a:t>A </a:t>
            </a:r>
            <a:r>
              <a:rPr lang="en-US" sz="2400" dirty="0" err="1" smtClean="0"/>
              <a:t>পাত্র</a:t>
            </a:r>
            <a:r>
              <a:rPr lang="en-US" sz="2400" dirty="0" smtClean="0"/>
              <a:t>  </a:t>
            </a:r>
            <a:endParaRPr lang="en-US" sz="2400" dirty="0"/>
          </a:p>
        </p:txBody>
      </p:sp>
      <p:sp>
        <p:nvSpPr>
          <p:cNvPr id="6" name="Flowchart: Magnetic Disk 5"/>
          <p:cNvSpPr/>
          <p:nvPr/>
        </p:nvSpPr>
        <p:spPr>
          <a:xfrm>
            <a:off x="5084619" y="2493820"/>
            <a:ext cx="2466109" cy="2133600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400" dirty="0" smtClean="0"/>
              <a:t>125 mL</a:t>
            </a:r>
          </a:p>
          <a:p>
            <a:pPr algn="ctr"/>
            <a:r>
              <a:rPr lang="en-US" sz="2400" dirty="0" smtClean="0"/>
              <a:t>0.02M  </a:t>
            </a:r>
          </a:p>
          <a:p>
            <a:pPr algn="ctr"/>
            <a:r>
              <a:rPr lang="en-US" sz="2400" dirty="0" err="1" smtClean="0"/>
              <a:t>NaOH</a:t>
            </a:r>
            <a:r>
              <a:rPr lang="en-US" sz="2400" dirty="0" smtClean="0"/>
              <a:t> </a:t>
            </a:r>
            <a:r>
              <a:rPr lang="en-US" sz="2400" dirty="0" err="1" smtClean="0"/>
              <a:t>দ্রবন</a:t>
            </a:r>
            <a:endParaRPr lang="en-US" sz="2400" dirty="0" smtClean="0"/>
          </a:p>
          <a:p>
            <a:pPr algn="ctr"/>
            <a:r>
              <a:rPr lang="en-US" sz="2400" dirty="0"/>
              <a:t>B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পাত্র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775854" y="5126182"/>
            <a:ext cx="10764982" cy="13716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002060"/>
                </a:solidFill>
              </a:rPr>
              <a:t>A </a:t>
            </a:r>
            <a:r>
              <a:rPr lang="en-US" sz="3200" dirty="0" err="1" smtClean="0">
                <a:solidFill>
                  <a:srgbClr val="002060"/>
                </a:solidFill>
              </a:rPr>
              <a:t>পাত্র</a:t>
            </a:r>
            <a:r>
              <a:rPr lang="en-US" sz="3200" dirty="0" smtClean="0">
                <a:solidFill>
                  <a:srgbClr val="002060"/>
                </a:solidFill>
              </a:rPr>
              <a:t>, </a:t>
            </a:r>
            <a:r>
              <a:rPr lang="en-US" sz="3200" dirty="0">
                <a:solidFill>
                  <a:srgbClr val="002060"/>
                </a:solidFill>
              </a:rPr>
              <a:t>B </a:t>
            </a:r>
            <a:r>
              <a:rPr lang="en-US" sz="3200" dirty="0" err="1" smtClean="0">
                <a:solidFill>
                  <a:srgbClr val="002060"/>
                </a:solidFill>
              </a:rPr>
              <a:t>পাত্র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smtClean="0">
                <a:solidFill>
                  <a:srgbClr val="002060"/>
                </a:solidFill>
              </a:rPr>
              <a:t>ও C </a:t>
            </a:r>
            <a:r>
              <a:rPr lang="en-US" sz="3200" dirty="0" err="1" smtClean="0">
                <a:solidFill>
                  <a:srgbClr val="002060"/>
                </a:solidFill>
              </a:rPr>
              <a:t>পাত্রের</a:t>
            </a:r>
            <a:r>
              <a:rPr lang="en-US" sz="3200" dirty="0" smtClean="0">
                <a:solidFill>
                  <a:srgbClr val="002060"/>
                </a:solidFill>
              </a:rPr>
              <a:t>  </a:t>
            </a:r>
            <a:r>
              <a:rPr lang="en-US" sz="3200" dirty="0" err="1" smtClean="0">
                <a:solidFill>
                  <a:srgbClr val="002060"/>
                </a:solidFill>
              </a:rPr>
              <a:t>মিশ্রিত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এর</a:t>
            </a:r>
            <a:r>
              <a:rPr lang="en-US" sz="3200" dirty="0" smtClean="0">
                <a:solidFill>
                  <a:srgbClr val="002060"/>
                </a:solidFill>
              </a:rPr>
              <a:t> P</a:t>
            </a:r>
            <a:r>
              <a:rPr lang="en-US" sz="3200" baseline="30000" dirty="0" smtClean="0">
                <a:solidFill>
                  <a:srgbClr val="002060"/>
                </a:solidFill>
              </a:rPr>
              <a:t>H</a:t>
            </a:r>
            <a:r>
              <a:rPr lang="en-US" sz="3200" dirty="0" smtClean="0">
                <a:solidFill>
                  <a:srgbClr val="002060"/>
                </a:solidFill>
              </a:rPr>
              <a:t>  </a:t>
            </a:r>
            <a:r>
              <a:rPr lang="en-US" sz="3200" dirty="0" err="1" smtClean="0">
                <a:solidFill>
                  <a:srgbClr val="002060"/>
                </a:solidFill>
              </a:rPr>
              <a:t>নির্নয়-গানিতিকভাবে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বিশ্লেষন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কর</a:t>
            </a:r>
            <a:r>
              <a:rPr lang="en-US" sz="3200" dirty="0" smtClean="0">
                <a:solidFill>
                  <a:srgbClr val="002060"/>
                </a:solidFill>
              </a:rPr>
              <a:t>।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8" name="Flowchart: Magnetic Disk 7"/>
          <p:cNvSpPr/>
          <p:nvPr/>
        </p:nvSpPr>
        <p:spPr>
          <a:xfrm>
            <a:off x="7924800" y="2493820"/>
            <a:ext cx="2466109" cy="2133600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400" dirty="0" smtClean="0"/>
              <a:t>105 mL</a:t>
            </a:r>
          </a:p>
          <a:p>
            <a:pPr algn="ctr"/>
            <a:r>
              <a:rPr lang="en-US" sz="2400" dirty="0" smtClean="0"/>
              <a:t>0.01M  </a:t>
            </a:r>
          </a:p>
          <a:p>
            <a:pPr algn="ctr"/>
            <a:r>
              <a:rPr lang="en-US" sz="2400" dirty="0"/>
              <a:t>K</a:t>
            </a:r>
            <a:r>
              <a:rPr lang="en-US" sz="2400" dirty="0" smtClean="0"/>
              <a:t>OH </a:t>
            </a:r>
            <a:r>
              <a:rPr lang="en-US" sz="2400" dirty="0" err="1" smtClean="0"/>
              <a:t>দ্রবন</a:t>
            </a:r>
            <a:endParaRPr lang="en-US" sz="2400" dirty="0" smtClean="0"/>
          </a:p>
          <a:p>
            <a:pPr algn="ctr"/>
            <a:r>
              <a:rPr lang="en-US" sz="2400" dirty="0"/>
              <a:t>C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পাত্র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2914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arp_2_25_alanine_stereoisomer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758" y="265705"/>
            <a:ext cx="11065098" cy="5317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11582400" cy="5562600"/>
          </a:xfrm>
          <a:noFill/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78758" y="5583382"/>
            <a:ext cx="11259060" cy="1052945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rgbClr val="FFFF00"/>
                </a:solidFill>
              </a:rPr>
              <a:t>ধন্যবাদ</a:t>
            </a:r>
            <a:r>
              <a:rPr lang="en-US" sz="6000" b="1" dirty="0" smtClean="0">
                <a:solidFill>
                  <a:srgbClr val="FFFF00"/>
                </a:solidFill>
              </a:rPr>
              <a:t> </a:t>
            </a:r>
            <a:r>
              <a:rPr lang="en-US" sz="6000" b="1" dirty="0" err="1" smtClean="0">
                <a:solidFill>
                  <a:srgbClr val="FFFF00"/>
                </a:solidFill>
              </a:rPr>
              <a:t>সবাইকে</a:t>
            </a:r>
            <a:r>
              <a:rPr lang="en-US" sz="6000" b="1" dirty="0" smtClean="0">
                <a:solidFill>
                  <a:srgbClr val="FFFF00"/>
                </a:solidFill>
              </a:rPr>
              <a:t>। </a:t>
            </a:r>
            <a:endParaRPr lang="en-US" sz="6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7974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1882</TotalTime>
  <Words>684</Words>
  <Application>Microsoft Office PowerPoint</Application>
  <PresentationFormat>Custom</PresentationFormat>
  <Paragraphs>140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365 Pro Plus</dc:creator>
  <cp:lastModifiedBy>HP</cp:lastModifiedBy>
  <cp:revision>417</cp:revision>
  <dcterms:created xsi:type="dcterms:W3CDTF">2021-07-04T04:33:59Z</dcterms:created>
  <dcterms:modified xsi:type="dcterms:W3CDTF">2026-09-19T14:23:33Z</dcterms:modified>
</cp:coreProperties>
</file>