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notesMasterIdLst>
    <p:notesMasterId r:id="rId15"/>
  </p:notesMasterIdLst>
  <p:sldIdLst>
    <p:sldId id="266" r:id="rId2"/>
    <p:sldId id="267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0" d="100"/>
          <a:sy n="70" d="100"/>
        </p:scale>
        <p:origin x="-1138" y="-34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3AAE8D-0AD1-473B-B629-8A7F00DD0A6E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026738-F9FF-4C40-8F8D-3D368DC6C8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7882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FA3BF-36E1-4B7E-8541-CC144BCDE4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3101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FA3BF-36E1-4B7E-8541-CC144BCDE4A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086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53566" y="6548794"/>
            <a:ext cx="1738671" cy="328612"/>
          </a:xfrm>
        </p:spPr>
        <p:txBody>
          <a:bodyPr/>
          <a:lstStyle/>
          <a:p>
            <a:pPr algn="ctr"/>
            <a:fld id="{5E8FF33A-DAE6-4783-AAB0-31368DC16AB7}" type="datetime3">
              <a:rPr lang="en-US" sz="1600" smtClean="0">
                <a:solidFill>
                  <a:srgbClr val="FF0000"/>
                </a:solidFill>
              </a:rPr>
              <a:t>20 September 2026</a:t>
            </a:fld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38327" y="225504"/>
            <a:ext cx="1398036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16600" dirty="0">
                <a:solidFill>
                  <a:srgbClr val="FF0000"/>
                </a:solidFill>
              </a:rPr>
              <a:t>স্বা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4320644" y="238870"/>
            <a:ext cx="1713931" cy="2646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16600" dirty="0">
                <a:solidFill>
                  <a:srgbClr val="92D050"/>
                </a:solidFill>
              </a:rPr>
              <a:t>গ</a:t>
            </a:r>
            <a:endParaRPr lang="en-US" sz="2800" dirty="0">
              <a:solidFill>
                <a:srgbClr val="92D05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578123" y="225504"/>
            <a:ext cx="1824538" cy="2646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16600" dirty="0">
                <a:solidFill>
                  <a:schemeClr val="accent2"/>
                </a:solidFill>
              </a:rPr>
              <a:t>ত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8839917" y="225504"/>
            <a:ext cx="1731564" cy="2646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16600" dirty="0">
                <a:solidFill>
                  <a:srgbClr val="7030A0"/>
                </a:solidFill>
              </a:rPr>
              <a:t>ম</a:t>
            </a:r>
            <a:endParaRPr lang="en-US" sz="2800" dirty="0">
              <a:solidFill>
                <a:srgbClr val="7030A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902" y="2306472"/>
            <a:ext cx="9635463" cy="382654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46" t="5099"/>
          <a:stretch/>
        </p:blipFill>
        <p:spPr>
          <a:xfrm>
            <a:off x="232433" y="252800"/>
            <a:ext cx="5905851" cy="635218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42" r="18911"/>
          <a:stretch/>
        </p:blipFill>
        <p:spPr>
          <a:xfrm>
            <a:off x="6138283" y="252800"/>
            <a:ext cx="5837832" cy="6338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275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2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3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26614" y="6548794"/>
            <a:ext cx="1615841" cy="328612"/>
          </a:xfrm>
        </p:spPr>
        <p:txBody>
          <a:bodyPr/>
          <a:lstStyle/>
          <a:p>
            <a:pPr algn="ctr"/>
            <a:fld id="{21387746-0B00-4D21-8987-DAAC38B6D1B5}" type="datetime3">
              <a:rPr lang="en-US" sz="1600" smtClean="0">
                <a:solidFill>
                  <a:srgbClr val="FF0000"/>
                </a:solidFill>
              </a:rPr>
              <a:t>20 September 2026</a:t>
            </a:fld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869912" y="700487"/>
            <a:ext cx="181331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400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 </a:t>
            </a:r>
            <a:endParaRPr lang="en-US" sz="4400" u="sng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20256" y="3681998"/>
            <a:ext cx="509625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মোঃ</a:t>
            </a:r>
            <a:r>
              <a:rPr lang="en-US" dirty="0"/>
              <a:t> </a:t>
            </a:r>
            <a:r>
              <a:rPr lang="en-US" dirty="0" err="1" smtClean="0"/>
              <a:t>নুরুজ্জামান</a:t>
            </a:r>
            <a:endParaRPr lang="en-US" dirty="0" smtClean="0"/>
          </a:p>
          <a:p>
            <a:pPr algn="ctr"/>
            <a:r>
              <a:rPr lang="en-US" dirty="0" err="1" smtClean="0"/>
              <a:t>সহকারী</a:t>
            </a:r>
            <a:r>
              <a:rPr lang="en-US" dirty="0" smtClean="0"/>
              <a:t> </a:t>
            </a:r>
            <a:r>
              <a:rPr lang="en-US" dirty="0" err="1" smtClean="0"/>
              <a:t>শিক্ষক</a:t>
            </a:r>
            <a:endParaRPr lang="en-US" dirty="0" smtClean="0"/>
          </a:p>
          <a:p>
            <a:pPr algn="ctr"/>
            <a:r>
              <a:rPr lang="en-US" dirty="0" err="1" smtClean="0"/>
              <a:t>ধাড়কী</a:t>
            </a:r>
            <a:r>
              <a:rPr lang="en-US" dirty="0" smtClean="0"/>
              <a:t> </a:t>
            </a:r>
            <a:r>
              <a:rPr lang="en-US" dirty="0" err="1" smtClean="0"/>
              <a:t>উচ্চ</a:t>
            </a:r>
            <a:r>
              <a:rPr lang="en-US" dirty="0" smtClean="0"/>
              <a:t> </a:t>
            </a:r>
            <a:r>
              <a:rPr lang="en-US" dirty="0" err="1" smtClean="0"/>
              <a:t>বিদ্যালয়</a:t>
            </a:r>
            <a:endParaRPr lang="en-US" dirty="0" smtClean="0"/>
          </a:p>
          <a:p>
            <a:pPr algn="ctr"/>
            <a:r>
              <a:rPr lang="en-US" dirty="0" err="1" smtClean="0"/>
              <a:t>সদর</a:t>
            </a:r>
            <a:r>
              <a:rPr lang="en-US" dirty="0" smtClean="0"/>
              <a:t> </a:t>
            </a:r>
            <a:r>
              <a:rPr lang="en-US" dirty="0" err="1" smtClean="0"/>
              <a:t>জয়পুরহাট</a:t>
            </a:r>
            <a:endParaRPr lang="en-US" dirty="0" smtClean="0"/>
          </a:p>
          <a:p>
            <a:pPr algn="ctr"/>
            <a:r>
              <a:rPr lang="en-US" dirty="0" err="1" smtClean="0"/>
              <a:t>মোবাইলঃ</a:t>
            </a:r>
            <a:r>
              <a:rPr lang="en-US" dirty="0" smtClean="0"/>
              <a:t> ০১৭১৭৭৬৪৩৩০</a:t>
            </a:r>
          </a:p>
          <a:p>
            <a:pPr algn="ctr"/>
            <a:r>
              <a:rPr lang="en-US" dirty="0" err="1" smtClean="0"/>
              <a:t>মাষ্টার</a:t>
            </a:r>
            <a:r>
              <a:rPr lang="en-US" dirty="0" smtClean="0"/>
              <a:t> </a:t>
            </a:r>
            <a:r>
              <a:rPr lang="en-US" dirty="0" err="1" smtClean="0"/>
              <a:t>ট্রেনার</a:t>
            </a:r>
            <a:r>
              <a:rPr lang="en-US" dirty="0" smtClean="0"/>
              <a:t> ICT</a:t>
            </a:r>
          </a:p>
          <a:p>
            <a:pPr algn="ctr"/>
            <a:r>
              <a:rPr lang="bn-IN" dirty="0"/>
              <a:t>জাতীয় শিক্ষাক্রম রুপরেখা ২০২১ </a:t>
            </a:r>
          </a:p>
          <a:p>
            <a:pPr algn="ctr"/>
            <a:endParaRPr lang="en-US" dirty="0" smtClean="0"/>
          </a:p>
          <a:p>
            <a:endParaRPr lang="en-US" dirty="0"/>
          </a:p>
        </p:txBody>
      </p:sp>
      <p:sp>
        <p:nvSpPr>
          <p:cNvPr id="14" name="Flowchart: Collate 13"/>
          <p:cNvSpPr/>
          <p:nvPr/>
        </p:nvSpPr>
        <p:spPr>
          <a:xfrm>
            <a:off x="6062591" y="2621031"/>
            <a:ext cx="1243584" cy="3084576"/>
          </a:xfrm>
          <a:prstGeom prst="flowChartCollat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74924" y="3309394"/>
            <a:ext cx="4528457" cy="685614"/>
          </a:xfrm>
          <a:prstGeom prst="roundRect">
            <a:avLst/>
          </a:prstGeom>
          <a:solidFill>
            <a:srgbClr val="18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86253" y="3430602"/>
            <a:ext cx="4305794" cy="443198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2400" b="1" dirty="0" err="1">
                <a:solidFill>
                  <a:srgbClr val="FFFFFF"/>
                </a:solidFill>
                <a:latin typeface="Noto Sans Bengali"/>
              </a:rPr>
              <a:t>বিষয়</a:t>
            </a:r>
            <a:r>
              <a:rPr sz="2400" b="1" dirty="0">
                <a:solidFill>
                  <a:srgbClr val="FFFFFF"/>
                </a:solidFill>
                <a:latin typeface="Noto Sans Bengali"/>
              </a:rPr>
              <a:t>: </a:t>
            </a:r>
            <a:r>
              <a:rPr sz="2400" b="1" dirty="0" err="1">
                <a:solidFill>
                  <a:srgbClr val="FFFFFF"/>
                </a:solidFill>
                <a:latin typeface="Noto Sans Bengali"/>
              </a:rPr>
              <a:t>শারীরিক</a:t>
            </a:r>
            <a:r>
              <a:rPr sz="2400" b="1" dirty="0">
                <a:solidFill>
                  <a:srgbClr val="FFFFFF"/>
                </a:solidFill>
                <a:latin typeface="Noto Sans Bengali"/>
              </a:rPr>
              <a:t> </a:t>
            </a:r>
            <a:r>
              <a:rPr sz="2400" b="1" dirty="0" err="1">
                <a:solidFill>
                  <a:srgbClr val="FFFFFF"/>
                </a:solidFill>
                <a:latin typeface="Noto Sans Bengali"/>
              </a:rPr>
              <a:t>শিক্ষা</a:t>
            </a:r>
            <a:r>
              <a:rPr sz="2400" b="1" dirty="0">
                <a:solidFill>
                  <a:srgbClr val="FFFFFF"/>
                </a:solidFill>
                <a:latin typeface="Noto Sans Bengali"/>
              </a:rPr>
              <a:t> ও </a:t>
            </a:r>
            <a:r>
              <a:rPr sz="2400" b="1" dirty="0" err="1">
                <a:solidFill>
                  <a:srgbClr val="FFFFFF"/>
                </a:solidFill>
                <a:latin typeface="Noto Sans Bengali"/>
              </a:rPr>
              <a:t>স্বাস্থ্য</a:t>
            </a:r>
            <a:endParaRPr sz="2400" b="1" dirty="0">
              <a:solidFill>
                <a:srgbClr val="FFFFFF"/>
              </a:solidFill>
              <a:latin typeface="Noto Sans Bengali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672045" y="2396463"/>
            <a:ext cx="2671355" cy="597109"/>
          </a:xfrm>
          <a:prstGeom prst="roundRect">
            <a:avLst/>
          </a:prstGeom>
          <a:solidFill>
            <a:srgbClr val="0D57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2038201" y="2473417"/>
            <a:ext cx="1801904" cy="443198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2400" b="1" dirty="0" err="1">
                <a:solidFill>
                  <a:srgbClr val="FFFFFF"/>
                </a:solidFill>
                <a:latin typeface="Noto Sans Bengali"/>
              </a:rPr>
              <a:t>শ্রেণি</a:t>
            </a:r>
            <a:r>
              <a:rPr sz="2400" b="1" dirty="0">
                <a:solidFill>
                  <a:srgbClr val="FFFFFF"/>
                </a:solidFill>
                <a:latin typeface="Noto Sans Bengali"/>
              </a:rPr>
              <a:t>: </a:t>
            </a:r>
            <a:r>
              <a:rPr sz="2400" b="1" dirty="0" err="1">
                <a:solidFill>
                  <a:srgbClr val="FFFFFF"/>
                </a:solidFill>
                <a:latin typeface="Noto Sans Bengali"/>
              </a:rPr>
              <a:t>অষ্টম</a:t>
            </a:r>
            <a:endParaRPr sz="2400" b="1" dirty="0">
              <a:solidFill>
                <a:srgbClr val="FFFFFF"/>
              </a:solidFill>
              <a:latin typeface="Noto Sans Bengali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674923" y="4461800"/>
            <a:ext cx="5080375" cy="615261"/>
          </a:xfrm>
          <a:prstGeom prst="roundRect">
            <a:avLst/>
          </a:prstGeom>
          <a:solidFill>
            <a:srgbClr val="0436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/>
              <a:t>অধ্যায়ঃ</a:t>
            </a:r>
            <a:r>
              <a:rPr lang="en-US" sz="2400" dirty="0" smtClean="0"/>
              <a:t> </a:t>
            </a:r>
            <a:r>
              <a:rPr lang="en-US" sz="2400" dirty="0" err="1" smtClean="0"/>
              <a:t>তৃতীয়</a:t>
            </a:r>
            <a:r>
              <a:rPr lang="en-US" sz="2400" dirty="0" smtClean="0"/>
              <a:t>, </a:t>
            </a:r>
            <a:endParaRPr sz="2400" dirty="0"/>
          </a:p>
        </p:txBody>
      </p:sp>
      <p:sp>
        <p:nvSpPr>
          <p:cNvPr id="4" name="Oval 3"/>
          <p:cNvSpPr/>
          <p:nvPr/>
        </p:nvSpPr>
        <p:spPr>
          <a:xfrm>
            <a:off x="8207830" y="968829"/>
            <a:ext cx="2862943" cy="2683372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066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5" grpId="0"/>
      <p:bldP spid="17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" y="32658"/>
            <a:ext cx="12191695" cy="6237514"/>
          </a:xfrm>
          <a:prstGeom prst="rect">
            <a:avLst/>
          </a:prstGeom>
          <a:solidFill>
            <a:srgbClr val="F0F8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3" y="0"/>
            <a:ext cx="12191695" cy="749808"/>
          </a:xfrm>
          <a:prstGeom prst="rect">
            <a:avLst/>
          </a:prstGeom>
          <a:solidFill>
            <a:srgbClr val="1E37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28016"/>
            <a:ext cx="10225876" cy="4770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t>সুস্থ সুন্দর ভবিষ্যতের জন্য প্রজনন স্বাস্থ্য সম্পর্কে জ্ঞানার্জন আবশ্যক</a:t>
            </a:r>
          </a:p>
        </p:txBody>
      </p:sp>
      <p:sp>
        <p:nvSpPr>
          <p:cNvPr id="5" name="Oval 4"/>
          <p:cNvSpPr/>
          <p:nvPr/>
        </p:nvSpPr>
        <p:spPr>
          <a:xfrm>
            <a:off x="11292840" y="137160"/>
            <a:ext cx="438912" cy="438912"/>
          </a:xfrm>
          <a:prstGeom prst="ellipse">
            <a:avLst/>
          </a:prstGeom>
          <a:solidFill>
            <a:srgbClr val="EBAA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367065" y="173739"/>
            <a:ext cx="290464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6537" y="1941511"/>
            <a:ext cx="6675120" cy="27905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100" b="1">
                <a:solidFill>
                  <a:srgbClr val="1E3755"/>
                </a:solidFill>
              </a:defRPr>
            </a:pPr>
            <a:r>
              <a:rPr dirty="0" err="1"/>
              <a:t>সুস্থ</a:t>
            </a:r>
            <a:r>
              <a:rPr dirty="0"/>
              <a:t> </a:t>
            </a:r>
            <a:r>
              <a:rPr dirty="0" err="1"/>
              <a:t>সুন্দর</a:t>
            </a:r>
            <a:r>
              <a:rPr dirty="0"/>
              <a:t> </a:t>
            </a:r>
            <a:r>
              <a:rPr dirty="0" err="1"/>
              <a:t>ভবিষ্যতের</a:t>
            </a:r>
            <a:r>
              <a:rPr dirty="0"/>
              <a:t> </a:t>
            </a:r>
            <a:r>
              <a:rPr dirty="0" err="1"/>
              <a:t>জন্য</a:t>
            </a:r>
            <a:r>
              <a:rPr dirty="0"/>
              <a:t> </a:t>
            </a:r>
            <a:r>
              <a:rPr dirty="0" err="1"/>
              <a:t>প্রজনন</a:t>
            </a:r>
            <a:r>
              <a:rPr dirty="0"/>
              <a:t> </a:t>
            </a:r>
            <a:r>
              <a:rPr dirty="0" err="1"/>
              <a:t>স্বাস্থ্য</a:t>
            </a:r>
            <a:r>
              <a:rPr dirty="0"/>
              <a:t> </a:t>
            </a:r>
            <a:r>
              <a:rPr dirty="0" err="1"/>
              <a:t>সম্পর্কে</a:t>
            </a:r>
            <a:r>
              <a:rPr dirty="0"/>
              <a:t> </a:t>
            </a:r>
            <a:r>
              <a:rPr dirty="0" err="1"/>
              <a:t>জ্ঞানার্জন</a:t>
            </a:r>
            <a:r>
              <a:rPr dirty="0"/>
              <a:t> </a:t>
            </a:r>
            <a:r>
              <a:rPr dirty="0" err="1"/>
              <a:t>আবশ্যক</a:t>
            </a:r>
            <a:endParaRPr dirty="0"/>
          </a:p>
          <a:p>
            <a:pPr>
              <a:spcBef>
                <a:spcPts val="1000"/>
              </a:spcBef>
              <a:defRPr sz="2000">
                <a:solidFill>
                  <a:srgbClr val="232D37"/>
                </a:solidFill>
              </a:defRPr>
            </a:pPr>
            <a:r>
              <a:rPr dirty="0" err="1"/>
              <a:t>শ্রেণি</a:t>
            </a:r>
            <a:r>
              <a:rPr dirty="0"/>
              <a:t>: </a:t>
            </a:r>
            <a:r>
              <a:rPr dirty="0" err="1"/>
              <a:t>অষ্টম</a:t>
            </a:r>
            <a:endParaRPr dirty="0"/>
          </a:p>
          <a:p>
            <a:pPr>
              <a:spcBef>
                <a:spcPts val="1000"/>
              </a:spcBef>
              <a:defRPr sz="2000">
                <a:solidFill>
                  <a:srgbClr val="232D37"/>
                </a:solidFill>
              </a:defRPr>
            </a:pPr>
            <a:r>
              <a:rPr dirty="0" err="1"/>
              <a:t>বিষয়</a:t>
            </a:r>
            <a:r>
              <a:rPr dirty="0"/>
              <a:t>: </a:t>
            </a:r>
            <a:r>
              <a:rPr lang="as-IN" dirty="0" smtClean="0"/>
              <a:t> </a:t>
            </a:r>
            <a:r>
              <a:rPr lang="as-IN" dirty="0"/>
              <a:t>শারীরিক শিক্ষা, স্বাস্থ্য বিজ্ঞান ও </a:t>
            </a:r>
            <a:r>
              <a:rPr lang="as-IN" dirty="0" smtClean="0"/>
              <a:t>খেলাধুলা</a:t>
            </a:r>
            <a:r>
              <a:rPr lang="en-US" dirty="0" smtClean="0"/>
              <a:t>, </a:t>
            </a:r>
            <a:r>
              <a:rPr lang="en-US" dirty="0" err="1" smtClean="0"/>
              <a:t>অধ্যায়ঃ</a:t>
            </a:r>
            <a:r>
              <a:rPr lang="en-US" dirty="0" smtClean="0"/>
              <a:t> ০৩ </a:t>
            </a:r>
            <a:endParaRPr dirty="0"/>
          </a:p>
          <a:p>
            <a:pPr>
              <a:spcBef>
                <a:spcPts val="1000"/>
              </a:spcBef>
              <a:defRPr sz="2000">
                <a:solidFill>
                  <a:srgbClr val="232D37"/>
                </a:solidFill>
              </a:defRPr>
            </a:pPr>
            <a:endParaRPr lang="en-US" dirty="0" smtClean="0"/>
          </a:p>
          <a:p>
            <a:pPr>
              <a:spcBef>
                <a:spcPts val="1000"/>
              </a:spcBef>
              <a:defRPr sz="2000">
                <a:solidFill>
                  <a:srgbClr val="232D37"/>
                </a:solidFill>
              </a:defRPr>
            </a:pPr>
            <a:r>
              <a:rPr dirty="0" err="1" smtClean="0"/>
              <a:t>মূল</a:t>
            </a:r>
            <a:r>
              <a:rPr dirty="0" smtClean="0"/>
              <a:t> </a:t>
            </a:r>
            <a:r>
              <a:rPr dirty="0" err="1"/>
              <a:t>বার্তা</a:t>
            </a:r>
            <a:r>
              <a:rPr dirty="0"/>
              <a:t>: </a:t>
            </a:r>
            <a:r>
              <a:rPr dirty="0" err="1"/>
              <a:t>সঠিক</a:t>
            </a:r>
            <a:r>
              <a:rPr dirty="0"/>
              <a:t> </a:t>
            </a:r>
            <a:r>
              <a:rPr dirty="0" err="1"/>
              <a:t>জ্ঞান</a:t>
            </a:r>
            <a:r>
              <a:rPr dirty="0"/>
              <a:t> → </a:t>
            </a:r>
            <a:r>
              <a:rPr dirty="0" err="1"/>
              <a:t>সচেতনতা</a:t>
            </a:r>
            <a:r>
              <a:rPr dirty="0"/>
              <a:t> → </a:t>
            </a:r>
            <a:r>
              <a:rPr dirty="0" err="1"/>
              <a:t>নিরাপদ</a:t>
            </a:r>
            <a:r>
              <a:rPr dirty="0"/>
              <a:t> ও </a:t>
            </a:r>
            <a:r>
              <a:rPr dirty="0" err="1"/>
              <a:t>সুস্থ</a:t>
            </a:r>
            <a:r>
              <a:rPr dirty="0"/>
              <a:t> </a:t>
            </a:r>
            <a:r>
              <a:rPr dirty="0" err="1"/>
              <a:t>জীবন</a:t>
            </a:r>
            <a:endParaRPr dirty="0"/>
          </a:p>
        </p:txBody>
      </p:sp>
      <p:sp>
        <p:nvSpPr>
          <p:cNvPr id="8" name="Rounded Rectangle 7"/>
          <p:cNvSpPr/>
          <p:nvPr/>
        </p:nvSpPr>
        <p:spPr>
          <a:xfrm>
            <a:off x="8229600" y="2788920"/>
            <a:ext cx="2560320" cy="1920240"/>
          </a:xfrm>
          <a:prstGeom prst="roundRect">
            <a:avLst/>
          </a:prstGeom>
          <a:solidFill>
            <a:srgbClr val="FFFFFF"/>
          </a:solidFill>
          <a:ln>
            <a:solidFill>
              <a:srgbClr val="2891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569678" y="3017520"/>
            <a:ext cx="1871025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1E3755"/>
                </a:solidFill>
              </a:defRPr>
            </a:pPr>
            <a:r>
              <a:t>জ্ঞান</a:t>
            </a:r>
            <a:br/>
            <a:r>
              <a:t>+ সচেতনতা</a:t>
            </a:r>
          </a:p>
        </p:txBody>
      </p:sp>
      <p:sp>
        <p:nvSpPr>
          <p:cNvPr id="10" name="Oval 9"/>
          <p:cNvSpPr/>
          <p:nvPr/>
        </p:nvSpPr>
        <p:spPr>
          <a:xfrm>
            <a:off x="9052560" y="1554480"/>
            <a:ext cx="1097280" cy="1097280"/>
          </a:xfrm>
          <a:prstGeom prst="ellipse">
            <a:avLst/>
          </a:prstGeom>
          <a:solidFill>
            <a:srgbClr val="EBAA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9445752" y="2560320"/>
            <a:ext cx="320040" cy="411480"/>
          </a:xfrm>
          <a:prstGeom prst="rect">
            <a:avLst/>
          </a:prstGeom>
          <a:solidFill>
            <a:srgbClr val="1E37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74322" y="6273900"/>
            <a:ext cx="415851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5A646E"/>
                </a:solidFill>
              </a:defRPr>
            </a:pPr>
            <a:r>
              <a:rPr sz="2000" dirty="0" err="1">
                <a:solidFill>
                  <a:schemeClr val="bg1"/>
                </a:solidFill>
              </a:rPr>
              <a:t>অষ্টম</a:t>
            </a:r>
            <a:r>
              <a:rPr sz="2000" dirty="0">
                <a:solidFill>
                  <a:schemeClr val="bg1"/>
                </a:solidFill>
              </a:rPr>
              <a:t> </a:t>
            </a:r>
            <a:r>
              <a:rPr sz="2000" dirty="0" err="1">
                <a:solidFill>
                  <a:schemeClr val="bg1"/>
                </a:solidFill>
              </a:rPr>
              <a:t>শ্রেণি</a:t>
            </a:r>
            <a:r>
              <a:rPr sz="2000" dirty="0">
                <a:solidFill>
                  <a:schemeClr val="bg1"/>
                </a:solidFill>
              </a:rPr>
              <a:t> | </a:t>
            </a:r>
            <a:r>
              <a:rPr sz="2000" dirty="0" err="1">
                <a:solidFill>
                  <a:schemeClr val="bg1"/>
                </a:solidFill>
              </a:rPr>
              <a:t>শারীরিক</a:t>
            </a:r>
            <a:r>
              <a:rPr sz="2000" dirty="0">
                <a:solidFill>
                  <a:schemeClr val="bg1"/>
                </a:solidFill>
              </a:rPr>
              <a:t> </a:t>
            </a:r>
            <a:r>
              <a:rPr sz="2000" dirty="0" err="1" smtClean="0">
                <a:solidFill>
                  <a:schemeClr val="bg1"/>
                </a:solidFill>
              </a:rPr>
              <a:t>শিক্ষা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ও </a:t>
            </a:r>
            <a:r>
              <a:rPr sz="2000" dirty="0" smtClean="0">
                <a:solidFill>
                  <a:schemeClr val="bg1"/>
                </a:solidFill>
              </a:rPr>
              <a:t> </a:t>
            </a:r>
            <a:r>
              <a:rPr sz="2000" dirty="0" err="1">
                <a:solidFill>
                  <a:schemeClr val="bg1"/>
                </a:solidFill>
              </a:rPr>
              <a:t>স্বাস্থ্য</a:t>
            </a:r>
            <a:r>
              <a:rPr sz="2000" dirty="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" y="1"/>
            <a:ext cx="12191695" cy="5725886"/>
          </a:xfrm>
          <a:prstGeom prst="rect">
            <a:avLst/>
          </a:prstGeom>
          <a:solidFill>
            <a:srgbClr val="F0F8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3" y="0"/>
            <a:ext cx="12191695" cy="749808"/>
          </a:xfrm>
          <a:prstGeom prst="rect">
            <a:avLst/>
          </a:prstGeom>
          <a:solidFill>
            <a:srgbClr val="1E37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1" y="128016"/>
            <a:ext cx="4935967" cy="4770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t>প্রজনন স্বাস্থ্য বলতে কী বোঝায়?</a:t>
            </a:r>
          </a:p>
        </p:txBody>
      </p:sp>
      <p:sp>
        <p:nvSpPr>
          <p:cNvPr id="5" name="Oval 4"/>
          <p:cNvSpPr/>
          <p:nvPr/>
        </p:nvSpPr>
        <p:spPr>
          <a:xfrm>
            <a:off x="11292840" y="137160"/>
            <a:ext cx="438912" cy="438912"/>
          </a:xfrm>
          <a:prstGeom prst="ellipse">
            <a:avLst/>
          </a:prstGeom>
          <a:solidFill>
            <a:srgbClr val="EBAA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367065" y="173739"/>
            <a:ext cx="290464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34443"/>
            <a:ext cx="6675120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232D37"/>
                </a:solidFill>
              </a:defRPr>
            </a:pPr>
            <a:r>
              <a:t>প্রজনন অঙ্গ ও প্রজনন-সংক্রান্ত বিষয় সম্পর্কে সুস্থতা বজায় রাখা।</a:t>
            </a:r>
          </a:p>
          <a:p>
            <a:pPr>
              <a:spcAft>
                <a:spcPts val="1200"/>
              </a:spcAft>
              <a:defRPr sz="2200">
                <a:solidFill>
                  <a:srgbClr val="232D37"/>
                </a:solidFill>
              </a:defRPr>
            </a:pPr>
            <a:r>
              <a:t>শুধু রোগমুক্ত থাকা নয়—শারীরিক, মানসিক ও সামাজিক সুস্থতার সঙ্গে সম্পর্কিত।</a:t>
            </a:r>
          </a:p>
          <a:p>
            <a:pPr>
              <a:spcAft>
                <a:spcPts val="1200"/>
              </a:spcAft>
              <a:defRPr sz="2200">
                <a:solidFill>
                  <a:srgbClr val="232D37"/>
                </a:solidFill>
              </a:defRPr>
            </a:pPr>
            <a:r>
              <a:t>বয়ঃসন্ধিকালে পরিবর্তন সম্পর্কে সঠিক ও বয়স-উপযোগী ধারণা থাকা জরুরি।</a:t>
            </a:r>
          </a:p>
        </p:txBody>
      </p:sp>
      <p:sp>
        <p:nvSpPr>
          <p:cNvPr id="8" name="Oval 7"/>
          <p:cNvSpPr/>
          <p:nvPr/>
        </p:nvSpPr>
        <p:spPr>
          <a:xfrm>
            <a:off x="8732520" y="1783080"/>
            <a:ext cx="1828800" cy="1828800"/>
          </a:xfrm>
          <a:prstGeom prst="ellipse">
            <a:avLst/>
          </a:prstGeom>
          <a:solidFill>
            <a:srgbClr val="E1F5F0"/>
          </a:solidFill>
          <a:ln>
            <a:solidFill>
              <a:srgbClr val="2891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9418320" y="2130552"/>
            <a:ext cx="457200" cy="1143000"/>
          </a:xfrm>
          <a:prstGeom prst="rect">
            <a:avLst/>
          </a:prstGeom>
          <a:solidFill>
            <a:srgbClr val="28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9079992" y="2468880"/>
            <a:ext cx="1143000" cy="457200"/>
          </a:xfrm>
          <a:prstGeom prst="rect">
            <a:avLst/>
          </a:prstGeom>
          <a:solidFill>
            <a:srgbClr val="28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614921" y="3931920"/>
            <a:ext cx="3972561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1E3755"/>
                </a:solidFill>
              </a:defRPr>
            </a:pPr>
            <a:r>
              <a:t>শারীরিক • মানসিক • সামাজিক</a:t>
            </a:r>
            <a:br/>
            <a:r>
              <a:t>সুস্থতা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4322" y="6273900"/>
            <a:ext cx="415851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5A646E"/>
                </a:solidFill>
              </a:defRPr>
            </a:pPr>
            <a:r>
              <a:rPr sz="2000" dirty="0" err="1">
                <a:solidFill>
                  <a:schemeClr val="bg1"/>
                </a:solidFill>
              </a:rPr>
              <a:t>অষ্টম</a:t>
            </a:r>
            <a:r>
              <a:rPr sz="2000" dirty="0">
                <a:solidFill>
                  <a:schemeClr val="bg1"/>
                </a:solidFill>
              </a:rPr>
              <a:t> </a:t>
            </a:r>
            <a:r>
              <a:rPr sz="2000" dirty="0" err="1">
                <a:solidFill>
                  <a:schemeClr val="bg1"/>
                </a:solidFill>
              </a:rPr>
              <a:t>শ্রেণি</a:t>
            </a:r>
            <a:r>
              <a:rPr sz="2000" dirty="0">
                <a:solidFill>
                  <a:schemeClr val="bg1"/>
                </a:solidFill>
              </a:rPr>
              <a:t> | </a:t>
            </a:r>
            <a:r>
              <a:rPr sz="2000" dirty="0" err="1">
                <a:solidFill>
                  <a:schemeClr val="bg1"/>
                </a:solidFill>
              </a:rPr>
              <a:t>শারীরিক</a:t>
            </a:r>
            <a:r>
              <a:rPr sz="2000" dirty="0">
                <a:solidFill>
                  <a:schemeClr val="bg1"/>
                </a:solidFill>
              </a:rPr>
              <a:t> </a:t>
            </a:r>
            <a:r>
              <a:rPr sz="2000" dirty="0" err="1" smtClean="0">
                <a:solidFill>
                  <a:schemeClr val="bg1"/>
                </a:solidFill>
              </a:rPr>
              <a:t>শিক্ষা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ও </a:t>
            </a:r>
            <a:r>
              <a:rPr sz="2000" dirty="0" smtClean="0">
                <a:solidFill>
                  <a:schemeClr val="bg1"/>
                </a:solidFill>
              </a:rPr>
              <a:t> </a:t>
            </a:r>
            <a:r>
              <a:rPr sz="2000" dirty="0" err="1">
                <a:solidFill>
                  <a:schemeClr val="bg1"/>
                </a:solidFill>
              </a:rPr>
              <a:t>স্বাস্থ্য</a:t>
            </a:r>
            <a:r>
              <a:rPr sz="2000" dirty="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" y="0"/>
            <a:ext cx="12191695" cy="6106886"/>
          </a:xfrm>
          <a:prstGeom prst="rect">
            <a:avLst/>
          </a:prstGeom>
          <a:solidFill>
            <a:srgbClr val="F0F8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3" y="0"/>
            <a:ext cx="12191695" cy="749808"/>
          </a:xfrm>
          <a:prstGeom prst="rect">
            <a:avLst/>
          </a:prstGeom>
          <a:solidFill>
            <a:srgbClr val="1E37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1" y="128016"/>
            <a:ext cx="6498895" cy="4770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t>কেন প্রজনন স্বাস্থ্য সম্পর্কে জ্ঞান প্রয়োজন?</a:t>
            </a:r>
          </a:p>
        </p:txBody>
      </p:sp>
      <p:sp>
        <p:nvSpPr>
          <p:cNvPr id="5" name="Oval 4"/>
          <p:cNvSpPr/>
          <p:nvPr/>
        </p:nvSpPr>
        <p:spPr>
          <a:xfrm>
            <a:off x="11292840" y="137160"/>
            <a:ext cx="438912" cy="438912"/>
          </a:xfrm>
          <a:prstGeom prst="ellipse">
            <a:avLst/>
          </a:prstGeom>
          <a:solidFill>
            <a:srgbClr val="EBAA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367065" y="173739"/>
            <a:ext cx="290464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34443"/>
            <a:ext cx="6675120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232D37"/>
                </a:solidFill>
              </a:defRPr>
            </a:pPr>
            <a:r>
              <a:t>নিজের শরীরের স্বাভাবিক পরিবর্তন বুঝতে সাহায্য করে।</a:t>
            </a:r>
          </a:p>
          <a:p>
            <a:pPr>
              <a:spcAft>
                <a:spcPts val="1200"/>
              </a:spcAft>
              <a:defRPr sz="2200">
                <a:solidFill>
                  <a:srgbClr val="232D37"/>
                </a:solidFill>
              </a:defRPr>
            </a:pPr>
            <a:r>
              <a:t>ভুল ধারণা, ভয় ও অপ্রয়োজনীয় লজ্জা কমাতে সহায়তা করে।</a:t>
            </a:r>
          </a:p>
          <a:p>
            <a:pPr>
              <a:spcAft>
                <a:spcPts val="1200"/>
              </a:spcAft>
              <a:defRPr sz="2200">
                <a:solidFill>
                  <a:srgbClr val="232D37"/>
                </a:solidFill>
              </a:defRPr>
            </a:pPr>
            <a:r>
              <a:t>স্বাস্থ্যকর অভ্যাস গড়ে তুলতে এবং প্রয়োজন হলে সময়মতো সহায়তা নিতে শেখায়।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0" y="2788920"/>
            <a:ext cx="2560320" cy="1920240"/>
          </a:xfrm>
          <a:prstGeom prst="roundRect">
            <a:avLst/>
          </a:prstGeom>
          <a:solidFill>
            <a:srgbClr val="FFFFFF"/>
          </a:solidFill>
          <a:ln>
            <a:solidFill>
              <a:srgbClr val="2891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569678" y="3017520"/>
            <a:ext cx="1871025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1E3755"/>
                </a:solidFill>
              </a:defRPr>
            </a:pPr>
            <a:r>
              <a:t>জ্ঞান</a:t>
            </a:r>
            <a:br/>
            <a:r>
              <a:t>+ সচেতনতা</a:t>
            </a:r>
          </a:p>
        </p:txBody>
      </p:sp>
      <p:sp>
        <p:nvSpPr>
          <p:cNvPr id="10" name="Oval 9"/>
          <p:cNvSpPr/>
          <p:nvPr/>
        </p:nvSpPr>
        <p:spPr>
          <a:xfrm>
            <a:off x="9052560" y="1554480"/>
            <a:ext cx="1097280" cy="1097280"/>
          </a:xfrm>
          <a:prstGeom prst="ellipse">
            <a:avLst/>
          </a:prstGeom>
          <a:solidFill>
            <a:srgbClr val="EBAA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9445752" y="2560320"/>
            <a:ext cx="320040" cy="411480"/>
          </a:xfrm>
          <a:prstGeom prst="rect">
            <a:avLst/>
          </a:prstGeom>
          <a:solidFill>
            <a:srgbClr val="1E37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274322" y="6273900"/>
            <a:ext cx="415851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5A646E"/>
                </a:solidFill>
              </a:defRPr>
            </a:pPr>
            <a:r>
              <a:rPr sz="2000" dirty="0" err="1">
                <a:solidFill>
                  <a:schemeClr val="bg1"/>
                </a:solidFill>
              </a:rPr>
              <a:t>অষ্টম</a:t>
            </a:r>
            <a:r>
              <a:rPr sz="2000" dirty="0">
                <a:solidFill>
                  <a:schemeClr val="bg1"/>
                </a:solidFill>
              </a:rPr>
              <a:t> </a:t>
            </a:r>
            <a:r>
              <a:rPr sz="2000" dirty="0" err="1">
                <a:solidFill>
                  <a:schemeClr val="bg1"/>
                </a:solidFill>
              </a:rPr>
              <a:t>শ্রেণি</a:t>
            </a:r>
            <a:r>
              <a:rPr sz="2000" dirty="0">
                <a:solidFill>
                  <a:schemeClr val="bg1"/>
                </a:solidFill>
              </a:rPr>
              <a:t> | </a:t>
            </a:r>
            <a:r>
              <a:rPr sz="2000" dirty="0" err="1">
                <a:solidFill>
                  <a:schemeClr val="bg1"/>
                </a:solidFill>
              </a:rPr>
              <a:t>শারীরিক</a:t>
            </a:r>
            <a:r>
              <a:rPr sz="2000" dirty="0">
                <a:solidFill>
                  <a:schemeClr val="bg1"/>
                </a:solidFill>
              </a:rPr>
              <a:t> </a:t>
            </a:r>
            <a:r>
              <a:rPr sz="2000" dirty="0" err="1" smtClean="0">
                <a:solidFill>
                  <a:schemeClr val="bg1"/>
                </a:solidFill>
              </a:rPr>
              <a:t>শিক্ষা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ও </a:t>
            </a:r>
            <a:r>
              <a:rPr sz="2000" dirty="0" smtClean="0">
                <a:solidFill>
                  <a:schemeClr val="bg1"/>
                </a:solidFill>
              </a:rPr>
              <a:t> </a:t>
            </a:r>
            <a:r>
              <a:rPr sz="2000" dirty="0" err="1">
                <a:solidFill>
                  <a:schemeClr val="bg1"/>
                </a:solidFill>
              </a:rPr>
              <a:t>স্বাস্থ্য</a:t>
            </a:r>
            <a:r>
              <a:rPr sz="2000" dirty="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" y="0"/>
            <a:ext cx="12191695" cy="5725886"/>
          </a:xfrm>
          <a:prstGeom prst="rect">
            <a:avLst/>
          </a:prstGeom>
          <a:solidFill>
            <a:srgbClr val="F0F8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3" y="0"/>
            <a:ext cx="12191695" cy="749808"/>
          </a:xfrm>
          <a:prstGeom prst="rect">
            <a:avLst/>
          </a:prstGeom>
          <a:solidFill>
            <a:srgbClr val="1E37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2" y="128016"/>
            <a:ext cx="5203669" cy="4770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t>বয়ঃসন্ধিকাল ও শারীরিক পরিবর্তন</a:t>
            </a:r>
          </a:p>
        </p:txBody>
      </p:sp>
      <p:sp>
        <p:nvSpPr>
          <p:cNvPr id="5" name="Oval 4"/>
          <p:cNvSpPr/>
          <p:nvPr/>
        </p:nvSpPr>
        <p:spPr>
          <a:xfrm>
            <a:off x="11292840" y="137160"/>
            <a:ext cx="438912" cy="438912"/>
          </a:xfrm>
          <a:prstGeom prst="ellipse">
            <a:avLst/>
          </a:prstGeom>
          <a:solidFill>
            <a:srgbClr val="EBAA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367065" y="173739"/>
            <a:ext cx="290464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34443"/>
            <a:ext cx="6675120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232D37"/>
                </a:solidFill>
              </a:defRPr>
            </a:pPr>
            <a:r>
              <a:t>বয়ঃসন্ধিকালে শরীর ও মনের নানা স্বাভাবিক পরিবর্তন ঘটে।</a:t>
            </a:r>
          </a:p>
          <a:p>
            <a:pPr>
              <a:spcAft>
                <a:spcPts val="1200"/>
              </a:spcAft>
              <a:defRPr sz="2200">
                <a:solidFill>
                  <a:srgbClr val="232D37"/>
                </a:solidFill>
              </a:defRPr>
            </a:pPr>
            <a:r>
              <a:t>পরিবর্তন ব্যক্তি ভেদে ভিন্ন সময়ে ও ভিন্নভাবে হতে পারে।</a:t>
            </a:r>
          </a:p>
          <a:p>
            <a:pPr>
              <a:spcAft>
                <a:spcPts val="1200"/>
              </a:spcAft>
              <a:defRPr sz="2200">
                <a:solidFill>
                  <a:srgbClr val="232D37"/>
                </a:solidFill>
              </a:defRPr>
            </a:pPr>
            <a:r>
              <a:t>সঠিক তথ্য জানা থাকলে পরিবর্তনগুলোকে স্বাভাবিকভাবে গ্রহণ করা সহজ হয়।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321040" y="1874519"/>
            <a:ext cx="2560320" cy="713232"/>
          </a:xfrm>
          <a:prstGeom prst="roundRect">
            <a:avLst/>
          </a:prstGeom>
          <a:solidFill>
            <a:srgbClr val="FFFFFF"/>
          </a:solidFill>
          <a:ln>
            <a:solidFill>
              <a:srgbClr val="2891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035212" y="1984251"/>
            <a:ext cx="1131977" cy="3847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1E3755"/>
                </a:solidFill>
              </a:defRPr>
            </a:pPr>
            <a:r>
              <a:t>1. জানুন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321040" y="2926079"/>
            <a:ext cx="2560320" cy="713232"/>
          </a:xfrm>
          <a:prstGeom prst="roundRect">
            <a:avLst/>
          </a:prstGeom>
          <a:solidFill>
            <a:srgbClr val="FFFFFF"/>
          </a:solidFill>
          <a:ln>
            <a:solidFill>
              <a:srgbClr val="2891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075257" y="3035811"/>
            <a:ext cx="1051890" cy="3847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1E3755"/>
                </a:solidFill>
              </a:defRPr>
            </a:pPr>
            <a:r>
              <a:t>2. মানুন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321040" y="3977639"/>
            <a:ext cx="2560320" cy="713232"/>
          </a:xfrm>
          <a:prstGeom prst="roundRect">
            <a:avLst/>
          </a:prstGeom>
          <a:solidFill>
            <a:srgbClr val="FFFFFF"/>
          </a:solidFill>
          <a:ln>
            <a:solidFill>
              <a:srgbClr val="2891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563098" y="4087371"/>
            <a:ext cx="2076209" cy="3847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1E3755"/>
                </a:solidFill>
              </a:defRPr>
            </a:pPr>
            <a:r>
              <a:t>3. সুরক্ষিত থাকুন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4322" y="6273900"/>
            <a:ext cx="415851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5A646E"/>
                </a:solidFill>
              </a:defRPr>
            </a:pPr>
            <a:r>
              <a:rPr sz="2000" dirty="0" err="1">
                <a:solidFill>
                  <a:schemeClr val="bg1"/>
                </a:solidFill>
              </a:rPr>
              <a:t>অষ্টম</a:t>
            </a:r>
            <a:r>
              <a:rPr sz="2000" dirty="0">
                <a:solidFill>
                  <a:schemeClr val="bg1"/>
                </a:solidFill>
              </a:rPr>
              <a:t> </a:t>
            </a:r>
            <a:r>
              <a:rPr sz="2000" dirty="0" err="1">
                <a:solidFill>
                  <a:schemeClr val="bg1"/>
                </a:solidFill>
              </a:rPr>
              <a:t>শ্রেণি</a:t>
            </a:r>
            <a:r>
              <a:rPr sz="2000" dirty="0">
                <a:solidFill>
                  <a:schemeClr val="bg1"/>
                </a:solidFill>
              </a:rPr>
              <a:t> | </a:t>
            </a:r>
            <a:r>
              <a:rPr sz="2000" dirty="0" err="1">
                <a:solidFill>
                  <a:schemeClr val="bg1"/>
                </a:solidFill>
              </a:rPr>
              <a:t>শারীরিক</a:t>
            </a:r>
            <a:r>
              <a:rPr sz="2000" dirty="0">
                <a:solidFill>
                  <a:schemeClr val="bg1"/>
                </a:solidFill>
              </a:rPr>
              <a:t> </a:t>
            </a:r>
            <a:r>
              <a:rPr sz="2000" dirty="0" err="1" smtClean="0">
                <a:solidFill>
                  <a:schemeClr val="bg1"/>
                </a:solidFill>
              </a:rPr>
              <a:t>শিক্ষা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ও </a:t>
            </a:r>
            <a:r>
              <a:rPr sz="2000" dirty="0" smtClean="0">
                <a:solidFill>
                  <a:schemeClr val="bg1"/>
                </a:solidFill>
              </a:rPr>
              <a:t> </a:t>
            </a:r>
            <a:r>
              <a:rPr sz="2000" dirty="0" err="1">
                <a:solidFill>
                  <a:schemeClr val="bg1"/>
                </a:solidFill>
              </a:rPr>
              <a:t>স্বাস্থ্য</a:t>
            </a:r>
            <a:r>
              <a:rPr sz="2000" dirty="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" y="0"/>
            <a:ext cx="12191695" cy="5812971"/>
          </a:xfrm>
          <a:prstGeom prst="rect">
            <a:avLst/>
          </a:prstGeom>
          <a:solidFill>
            <a:srgbClr val="F0F8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3" y="0"/>
            <a:ext cx="12191695" cy="749808"/>
          </a:xfrm>
          <a:prstGeom prst="rect">
            <a:avLst/>
          </a:prstGeom>
          <a:solidFill>
            <a:srgbClr val="1E37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2" y="128016"/>
            <a:ext cx="6211957" cy="4770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t>প্রজনন স্বাস্থ্য রক্ষায় ব্যক্তিগত পরিচ্ছন্নতা</a:t>
            </a:r>
          </a:p>
        </p:txBody>
      </p:sp>
      <p:sp>
        <p:nvSpPr>
          <p:cNvPr id="5" name="Oval 4"/>
          <p:cNvSpPr/>
          <p:nvPr/>
        </p:nvSpPr>
        <p:spPr>
          <a:xfrm>
            <a:off x="11292840" y="137160"/>
            <a:ext cx="438912" cy="438912"/>
          </a:xfrm>
          <a:prstGeom prst="ellipse">
            <a:avLst/>
          </a:prstGeom>
          <a:solidFill>
            <a:srgbClr val="EBAA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367065" y="173739"/>
            <a:ext cx="290464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34442"/>
            <a:ext cx="667512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232D37"/>
                </a:solidFill>
              </a:defRPr>
            </a:pPr>
            <a:r>
              <a:t>নিয়মিত গোসল ও পরিষ্কার-পরিচ্ছন্নতা বজায় রাখা।</a:t>
            </a:r>
          </a:p>
          <a:p>
            <a:pPr>
              <a:spcAft>
                <a:spcPts val="1200"/>
              </a:spcAft>
              <a:defRPr sz="2200">
                <a:solidFill>
                  <a:srgbClr val="232D37"/>
                </a:solidFill>
              </a:defRPr>
            </a:pPr>
            <a:r>
              <a:t>পরিষ্কার অন্তর্বাস ও প্রয়োজনীয় স্বাস্থ্যবিধি মেনে চলা।</a:t>
            </a:r>
          </a:p>
          <a:p>
            <a:pPr>
              <a:spcAft>
                <a:spcPts val="1200"/>
              </a:spcAft>
              <a:defRPr sz="2200">
                <a:solidFill>
                  <a:srgbClr val="232D37"/>
                </a:solidFill>
              </a:defRPr>
            </a:pPr>
            <a:r>
              <a:t>মাসিকের সময় নিরাপদ ও পরিচ্ছন্ন ব্যবস্থাপনা করা এবং প্রয়োজনমতো বড়দের/স্বাস্থ্যকর্মীর পরামর্শ নেওয়া।</a:t>
            </a:r>
          </a:p>
        </p:txBody>
      </p:sp>
      <p:sp>
        <p:nvSpPr>
          <p:cNvPr id="8" name="Pentagon 7"/>
          <p:cNvSpPr/>
          <p:nvPr/>
        </p:nvSpPr>
        <p:spPr>
          <a:xfrm>
            <a:off x="8732520" y="1874519"/>
            <a:ext cx="1828800" cy="2194560"/>
          </a:xfrm>
          <a:prstGeom prst="homePlate">
            <a:avLst/>
          </a:prstGeom>
          <a:solidFill>
            <a:srgbClr val="28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994304" y="2714655"/>
            <a:ext cx="1213794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rPr dirty="0" err="1"/>
              <a:t>নিরাপত্তা</a:t>
            </a:r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8421230" y="4251960"/>
            <a:ext cx="2359941" cy="6771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>
                <a:solidFill>
                  <a:srgbClr val="1E3755"/>
                </a:solidFill>
              </a:defRPr>
            </a:pPr>
            <a:r>
              <a:t>ব্যক্তিগত পরিচ্ছন্নতা</a:t>
            </a:r>
            <a:br/>
            <a:r>
              <a:t>সঠিক তথ্য • সহায়তা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4322" y="6273900"/>
            <a:ext cx="415851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5A646E"/>
                </a:solidFill>
              </a:defRPr>
            </a:pPr>
            <a:r>
              <a:rPr sz="2000" dirty="0" err="1">
                <a:solidFill>
                  <a:schemeClr val="bg1"/>
                </a:solidFill>
              </a:rPr>
              <a:t>অষ্টম</a:t>
            </a:r>
            <a:r>
              <a:rPr sz="2000" dirty="0">
                <a:solidFill>
                  <a:schemeClr val="bg1"/>
                </a:solidFill>
              </a:rPr>
              <a:t> </a:t>
            </a:r>
            <a:r>
              <a:rPr sz="2000" dirty="0" err="1">
                <a:solidFill>
                  <a:schemeClr val="bg1"/>
                </a:solidFill>
              </a:rPr>
              <a:t>শ্রেণি</a:t>
            </a:r>
            <a:r>
              <a:rPr sz="2000" dirty="0">
                <a:solidFill>
                  <a:schemeClr val="bg1"/>
                </a:solidFill>
              </a:rPr>
              <a:t> | </a:t>
            </a:r>
            <a:r>
              <a:rPr sz="2000" dirty="0" err="1">
                <a:solidFill>
                  <a:schemeClr val="bg1"/>
                </a:solidFill>
              </a:rPr>
              <a:t>শারীরিক</a:t>
            </a:r>
            <a:r>
              <a:rPr sz="2000" dirty="0">
                <a:solidFill>
                  <a:schemeClr val="bg1"/>
                </a:solidFill>
              </a:rPr>
              <a:t> </a:t>
            </a:r>
            <a:r>
              <a:rPr sz="2000" dirty="0" err="1" smtClean="0">
                <a:solidFill>
                  <a:schemeClr val="bg1"/>
                </a:solidFill>
              </a:rPr>
              <a:t>শিক্ষা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ও </a:t>
            </a:r>
            <a:r>
              <a:rPr sz="2000" dirty="0" smtClean="0">
                <a:solidFill>
                  <a:schemeClr val="bg1"/>
                </a:solidFill>
              </a:rPr>
              <a:t> </a:t>
            </a:r>
            <a:r>
              <a:rPr sz="2000" dirty="0" err="1">
                <a:solidFill>
                  <a:schemeClr val="bg1"/>
                </a:solidFill>
              </a:rPr>
              <a:t>স্বাস্থ্য</a:t>
            </a:r>
            <a:r>
              <a:rPr sz="2000" dirty="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" y="0"/>
            <a:ext cx="12191695" cy="5943600"/>
          </a:xfrm>
          <a:prstGeom prst="rect">
            <a:avLst/>
          </a:prstGeom>
          <a:solidFill>
            <a:srgbClr val="F0F8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3" y="0"/>
            <a:ext cx="12191695" cy="749808"/>
          </a:xfrm>
          <a:prstGeom prst="rect">
            <a:avLst/>
          </a:prstGeom>
          <a:solidFill>
            <a:srgbClr val="1E37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1" y="128016"/>
            <a:ext cx="5381601" cy="4770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t>পুষ্টি, ব্যায়াম, ঘুম ও বিশ্রামের গুরুত্ব</a:t>
            </a:r>
          </a:p>
        </p:txBody>
      </p:sp>
      <p:sp>
        <p:nvSpPr>
          <p:cNvPr id="5" name="Oval 4"/>
          <p:cNvSpPr/>
          <p:nvPr/>
        </p:nvSpPr>
        <p:spPr>
          <a:xfrm>
            <a:off x="11292840" y="137160"/>
            <a:ext cx="438912" cy="438912"/>
          </a:xfrm>
          <a:prstGeom prst="ellipse">
            <a:avLst/>
          </a:prstGeom>
          <a:solidFill>
            <a:srgbClr val="EBAA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367065" y="173739"/>
            <a:ext cx="290464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34443"/>
            <a:ext cx="6675120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232D37"/>
                </a:solidFill>
              </a:defRPr>
            </a:pPr>
            <a:r>
              <a:t>সুষম ও পুষ্টিকর খাবার শরীরের বৃদ্ধি ও বিকাশে সহায়তা করে।</a:t>
            </a:r>
          </a:p>
          <a:p>
            <a:pPr>
              <a:spcAft>
                <a:spcPts val="1200"/>
              </a:spcAft>
              <a:defRPr sz="2200">
                <a:solidFill>
                  <a:srgbClr val="232D37"/>
                </a:solidFill>
              </a:defRPr>
            </a:pPr>
            <a:r>
              <a:t>নিয়মিত শারীরিক কাজ/খেলাধুলা সুস্থ জীবনযাপনে সহায়ক।</a:t>
            </a:r>
          </a:p>
          <a:p>
            <a:pPr>
              <a:spcAft>
                <a:spcPts val="1200"/>
              </a:spcAft>
              <a:defRPr sz="2200">
                <a:solidFill>
                  <a:srgbClr val="232D37"/>
                </a:solidFill>
              </a:defRPr>
            </a:pPr>
            <a:r>
              <a:t>পর্যাপ্ত ঘুম ও বিশ্রাম শরীর ও মনের সুস্থতার জন্য প্রয়োজন।</a:t>
            </a:r>
          </a:p>
        </p:txBody>
      </p:sp>
      <p:sp>
        <p:nvSpPr>
          <p:cNvPr id="8" name="Oval 7"/>
          <p:cNvSpPr/>
          <p:nvPr/>
        </p:nvSpPr>
        <p:spPr>
          <a:xfrm>
            <a:off x="8732520" y="1783080"/>
            <a:ext cx="1828800" cy="1828800"/>
          </a:xfrm>
          <a:prstGeom prst="ellipse">
            <a:avLst/>
          </a:prstGeom>
          <a:solidFill>
            <a:srgbClr val="E1F5F0"/>
          </a:solidFill>
          <a:ln>
            <a:solidFill>
              <a:srgbClr val="2891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9418320" y="2130552"/>
            <a:ext cx="457200" cy="1143000"/>
          </a:xfrm>
          <a:prstGeom prst="rect">
            <a:avLst/>
          </a:prstGeom>
          <a:solidFill>
            <a:srgbClr val="28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9079992" y="2468880"/>
            <a:ext cx="1143000" cy="457200"/>
          </a:xfrm>
          <a:prstGeom prst="rect">
            <a:avLst/>
          </a:prstGeom>
          <a:solidFill>
            <a:srgbClr val="28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614921" y="3931920"/>
            <a:ext cx="3972561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1E3755"/>
                </a:solidFill>
              </a:defRPr>
            </a:pPr>
            <a:r>
              <a:t>শারীরিক • মানসিক • সামাজিক</a:t>
            </a:r>
            <a:br/>
            <a:r>
              <a:t>সুস্থতা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4322" y="6273900"/>
            <a:ext cx="415851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5A646E"/>
                </a:solidFill>
              </a:defRPr>
            </a:pPr>
            <a:r>
              <a:rPr sz="2000" dirty="0" err="1">
                <a:solidFill>
                  <a:schemeClr val="bg1"/>
                </a:solidFill>
              </a:rPr>
              <a:t>অষ্টম</a:t>
            </a:r>
            <a:r>
              <a:rPr sz="2000" dirty="0">
                <a:solidFill>
                  <a:schemeClr val="bg1"/>
                </a:solidFill>
              </a:rPr>
              <a:t> </a:t>
            </a:r>
            <a:r>
              <a:rPr sz="2000" dirty="0" err="1">
                <a:solidFill>
                  <a:schemeClr val="bg1"/>
                </a:solidFill>
              </a:rPr>
              <a:t>শ্রেণি</a:t>
            </a:r>
            <a:r>
              <a:rPr sz="2000" dirty="0">
                <a:solidFill>
                  <a:schemeClr val="bg1"/>
                </a:solidFill>
              </a:rPr>
              <a:t> | </a:t>
            </a:r>
            <a:r>
              <a:rPr sz="2000" dirty="0" err="1">
                <a:solidFill>
                  <a:schemeClr val="bg1"/>
                </a:solidFill>
              </a:rPr>
              <a:t>শারীরিক</a:t>
            </a:r>
            <a:r>
              <a:rPr sz="2000" dirty="0">
                <a:solidFill>
                  <a:schemeClr val="bg1"/>
                </a:solidFill>
              </a:rPr>
              <a:t> </a:t>
            </a:r>
            <a:r>
              <a:rPr sz="2000" dirty="0" err="1" smtClean="0">
                <a:solidFill>
                  <a:schemeClr val="bg1"/>
                </a:solidFill>
              </a:rPr>
              <a:t>শিক্ষা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ও </a:t>
            </a:r>
            <a:r>
              <a:rPr sz="2000" dirty="0" smtClean="0">
                <a:solidFill>
                  <a:schemeClr val="bg1"/>
                </a:solidFill>
              </a:rPr>
              <a:t> </a:t>
            </a:r>
            <a:r>
              <a:rPr sz="2000" dirty="0" err="1">
                <a:solidFill>
                  <a:schemeClr val="bg1"/>
                </a:solidFill>
              </a:rPr>
              <a:t>স্বাস্থ্য</a:t>
            </a:r>
            <a:r>
              <a:rPr sz="2000" dirty="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51946" y="36770"/>
            <a:ext cx="12191695" cy="5856514"/>
          </a:xfrm>
          <a:prstGeom prst="rect">
            <a:avLst/>
          </a:prstGeom>
          <a:solidFill>
            <a:srgbClr val="F0F8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3" y="0"/>
            <a:ext cx="12191695" cy="749808"/>
          </a:xfrm>
          <a:prstGeom prst="rect">
            <a:avLst/>
          </a:prstGeom>
          <a:solidFill>
            <a:srgbClr val="1E37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2" y="128016"/>
            <a:ext cx="4472699" cy="4770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t>সঠিক তথ্য ও নিরাপদ আচরণ</a:t>
            </a:r>
          </a:p>
        </p:txBody>
      </p:sp>
      <p:sp>
        <p:nvSpPr>
          <p:cNvPr id="5" name="Oval 4"/>
          <p:cNvSpPr/>
          <p:nvPr/>
        </p:nvSpPr>
        <p:spPr>
          <a:xfrm>
            <a:off x="11292840" y="137160"/>
            <a:ext cx="438912" cy="438912"/>
          </a:xfrm>
          <a:prstGeom prst="ellipse">
            <a:avLst/>
          </a:prstGeom>
          <a:solidFill>
            <a:srgbClr val="EBAA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367065" y="173739"/>
            <a:ext cx="290464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34443"/>
            <a:ext cx="6675120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232D37"/>
                </a:solidFill>
              </a:defRPr>
            </a:pPr>
            <a:r>
              <a:t>বিশ্বস্ত বই, শিক্ষক, অভিভাবক ও স্বাস্থ্যকর্মীর কাছ থেকে তথ্য নেওয়া।</a:t>
            </a:r>
          </a:p>
          <a:p>
            <a:pPr>
              <a:spcAft>
                <a:spcPts val="1200"/>
              </a:spcAft>
              <a:defRPr sz="2200">
                <a:solidFill>
                  <a:srgbClr val="232D37"/>
                </a:solidFill>
              </a:defRPr>
            </a:pPr>
            <a:r>
              <a:t>গুজব, কুসংস্কার বা অনির্ভরযোগ্য অনলাইন তথ্য যাচাই না করে বিশ্বাস না করা।</a:t>
            </a:r>
          </a:p>
          <a:p>
            <a:pPr>
              <a:spcAft>
                <a:spcPts val="1200"/>
              </a:spcAft>
              <a:defRPr sz="2200">
                <a:solidFill>
                  <a:srgbClr val="232D37"/>
                </a:solidFill>
              </a:defRPr>
            </a:pPr>
            <a:r>
              <a:t>ব্যক্তিগত গোপনীয়তা ও নিরাপত্তা বজায় রাখা; অস্বস্তিকর পরিস্থিতিতে বিশ্বস্ত বড়দের জানানো।</a:t>
            </a:r>
          </a:p>
        </p:txBody>
      </p:sp>
      <p:sp>
        <p:nvSpPr>
          <p:cNvPr id="8" name="Pentagon 7"/>
          <p:cNvSpPr/>
          <p:nvPr/>
        </p:nvSpPr>
        <p:spPr>
          <a:xfrm>
            <a:off x="8732520" y="1617375"/>
            <a:ext cx="2779776" cy="2194560"/>
          </a:xfrm>
          <a:prstGeom prst="homePlate">
            <a:avLst/>
          </a:prstGeom>
          <a:solidFill>
            <a:srgbClr val="28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968716" y="2391489"/>
            <a:ext cx="2031326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rPr sz="3600" dirty="0" err="1"/>
              <a:t>নিরাপত্তা</a:t>
            </a:r>
            <a:endParaRPr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8421230" y="4251960"/>
            <a:ext cx="2359941" cy="6771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>
                <a:solidFill>
                  <a:srgbClr val="1E3755"/>
                </a:solidFill>
              </a:defRPr>
            </a:pPr>
            <a:r>
              <a:t>ব্যক্তিগত পরিচ্ছন্নতা</a:t>
            </a:r>
            <a:br/>
            <a:r>
              <a:t>সঠিক তথ্য • সহায়তা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4322" y="6273900"/>
            <a:ext cx="415851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5A646E"/>
                </a:solidFill>
              </a:defRPr>
            </a:pPr>
            <a:r>
              <a:rPr sz="2000" dirty="0" err="1">
                <a:solidFill>
                  <a:schemeClr val="bg1"/>
                </a:solidFill>
              </a:rPr>
              <a:t>অষ্টম</a:t>
            </a:r>
            <a:r>
              <a:rPr sz="2000" dirty="0">
                <a:solidFill>
                  <a:schemeClr val="bg1"/>
                </a:solidFill>
              </a:rPr>
              <a:t> </a:t>
            </a:r>
            <a:r>
              <a:rPr sz="2000" dirty="0" err="1">
                <a:solidFill>
                  <a:schemeClr val="bg1"/>
                </a:solidFill>
              </a:rPr>
              <a:t>শ্রেণি</a:t>
            </a:r>
            <a:r>
              <a:rPr sz="2000" dirty="0">
                <a:solidFill>
                  <a:schemeClr val="bg1"/>
                </a:solidFill>
              </a:rPr>
              <a:t> | </a:t>
            </a:r>
            <a:r>
              <a:rPr sz="2000" dirty="0" err="1">
                <a:solidFill>
                  <a:schemeClr val="bg1"/>
                </a:solidFill>
              </a:rPr>
              <a:t>শারীরিক</a:t>
            </a:r>
            <a:r>
              <a:rPr sz="2000" dirty="0">
                <a:solidFill>
                  <a:schemeClr val="bg1"/>
                </a:solidFill>
              </a:rPr>
              <a:t> </a:t>
            </a:r>
            <a:r>
              <a:rPr sz="2000" dirty="0" err="1" smtClean="0">
                <a:solidFill>
                  <a:schemeClr val="bg1"/>
                </a:solidFill>
              </a:rPr>
              <a:t>শিক্ষা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ও </a:t>
            </a:r>
            <a:r>
              <a:rPr sz="2000" dirty="0" smtClean="0">
                <a:solidFill>
                  <a:schemeClr val="bg1"/>
                </a:solidFill>
              </a:rPr>
              <a:t> </a:t>
            </a:r>
            <a:r>
              <a:rPr sz="2000" dirty="0" err="1">
                <a:solidFill>
                  <a:schemeClr val="bg1"/>
                </a:solidFill>
              </a:rPr>
              <a:t>স্বাস্থ্য</a:t>
            </a:r>
            <a:r>
              <a:rPr sz="2000" dirty="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" y="0"/>
            <a:ext cx="12191695" cy="5715000"/>
          </a:xfrm>
          <a:prstGeom prst="rect">
            <a:avLst/>
          </a:prstGeom>
          <a:solidFill>
            <a:srgbClr val="F0F8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3" y="0"/>
            <a:ext cx="12191695" cy="749808"/>
          </a:xfrm>
          <a:prstGeom prst="rect">
            <a:avLst/>
          </a:prstGeom>
          <a:solidFill>
            <a:srgbClr val="1E37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1" y="128016"/>
            <a:ext cx="3344185" cy="4770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t>সমস্যা হলে কী করব?</a:t>
            </a:r>
          </a:p>
        </p:txBody>
      </p:sp>
      <p:sp>
        <p:nvSpPr>
          <p:cNvPr id="5" name="Oval 4"/>
          <p:cNvSpPr/>
          <p:nvPr/>
        </p:nvSpPr>
        <p:spPr>
          <a:xfrm>
            <a:off x="11292840" y="137160"/>
            <a:ext cx="438912" cy="438912"/>
          </a:xfrm>
          <a:prstGeom prst="ellipse">
            <a:avLst/>
          </a:prstGeom>
          <a:solidFill>
            <a:srgbClr val="EBAA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367065" y="173739"/>
            <a:ext cx="290464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34442"/>
            <a:ext cx="667512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232D37"/>
                </a:solidFill>
              </a:defRPr>
            </a:pPr>
            <a:r>
              <a:t>অস্বাভাবিক ব্যথা, অতিরিক্ত রক্তপাত, দীর্ঘস্থায়ী অস্বস্তি বা অন্য স্বাস্থ্যসমস্যা হলে স্বাস্থ্যকর্মীর পরামর্শ নেওয়া।</a:t>
            </a:r>
          </a:p>
          <a:p>
            <a:pPr>
              <a:spcAft>
                <a:spcPts val="1200"/>
              </a:spcAft>
              <a:defRPr sz="2200">
                <a:solidFill>
                  <a:srgbClr val="232D37"/>
                </a:solidFill>
              </a:defRPr>
            </a:pPr>
            <a:r>
              <a:t>ভয় বা লজ্জার কারণে সমস্যা গোপন না রাখা।</a:t>
            </a:r>
          </a:p>
          <a:p>
            <a:pPr>
              <a:spcAft>
                <a:spcPts val="1200"/>
              </a:spcAft>
              <a:defRPr sz="2200">
                <a:solidFill>
                  <a:srgbClr val="232D37"/>
                </a:solidFill>
              </a:defRPr>
            </a:pPr>
            <a:r>
              <a:t>বিশ্বস্ত অভিভাবক/শিক্ষক/স্বাস্থ্যকর্মীর সহায়তা নেওয়া।</a:t>
            </a:r>
          </a:p>
        </p:txBody>
      </p:sp>
      <p:sp>
        <p:nvSpPr>
          <p:cNvPr id="8" name="Oval 7"/>
          <p:cNvSpPr/>
          <p:nvPr/>
        </p:nvSpPr>
        <p:spPr>
          <a:xfrm>
            <a:off x="8915400" y="2148840"/>
            <a:ext cx="502920" cy="502920"/>
          </a:xfrm>
          <a:prstGeom prst="ellipse">
            <a:avLst/>
          </a:prstGeom>
          <a:solidFill>
            <a:srgbClr val="EBAA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8805672" y="2651760"/>
            <a:ext cx="731520" cy="1005840"/>
          </a:xfrm>
          <a:prstGeom prst="roundRect">
            <a:avLst/>
          </a:prstGeom>
          <a:solidFill>
            <a:srgbClr val="28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8183880" y="2788920"/>
            <a:ext cx="502920" cy="502920"/>
          </a:xfrm>
          <a:prstGeom prst="ellipse">
            <a:avLst/>
          </a:prstGeom>
          <a:solidFill>
            <a:srgbClr val="EBAA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8074152" y="3291839"/>
            <a:ext cx="731520" cy="1005840"/>
          </a:xfrm>
          <a:prstGeom prst="roundRect">
            <a:avLst/>
          </a:prstGeom>
          <a:solidFill>
            <a:srgbClr val="28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9646920" y="2788920"/>
            <a:ext cx="502920" cy="502920"/>
          </a:xfrm>
          <a:prstGeom prst="ellipse">
            <a:avLst/>
          </a:prstGeom>
          <a:solidFill>
            <a:srgbClr val="EBAA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9537192" y="3291839"/>
            <a:ext cx="731520" cy="1005840"/>
          </a:xfrm>
          <a:prstGeom prst="roundRect">
            <a:avLst/>
          </a:prstGeom>
          <a:solidFill>
            <a:srgbClr val="28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575543" y="4389123"/>
            <a:ext cx="3776996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1E3755"/>
                </a:solidFill>
              </a:defRPr>
            </a:pPr>
            <a:r>
              <a:t>পরিবার • শিক্ষক • বিশ্বস্ত বড়দের</a:t>
            </a:r>
            <a:br/>
            <a:r>
              <a:t>সহায়তা নিন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74322" y="6273900"/>
            <a:ext cx="415851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5A646E"/>
                </a:solidFill>
              </a:defRPr>
            </a:pPr>
            <a:r>
              <a:rPr sz="2000" dirty="0" err="1">
                <a:solidFill>
                  <a:schemeClr val="bg1"/>
                </a:solidFill>
              </a:rPr>
              <a:t>অষ্টম</a:t>
            </a:r>
            <a:r>
              <a:rPr sz="2000" dirty="0">
                <a:solidFill>
                  <a:schemeClr val="bg1"/>
                </a:solidFill>
              </a:rPr>
              <a:t> </a:t>
            </a:r>
            <a:r>
              <a:rPr sz="2000" dirty="0" err="1">
                <a:solidFill>
                  <a:schemeClr val="bg1"/>
                </a:solidFill>
              </a:rPr>
              <a:t>শ্রেণি</a:t>
            </a:r>
            <a:r>
              <a:rPr sz="2000" dirty="0">
                <a:solidFill>
                  <a:schemeClr val="bg1"/>
                </a:solidFill>
              </a:rPr>
              <a:t> | </a:t>
            </a:r>
            <a:r>
              <a:rPr sz="2000" dirty="0" err="1">
                <a:solidFill>
                  <a:schemeClr val="bg1"/>
                </a:solidFill>
              </a:rPr>
              <a:t>শারীরিক</a:t>
            </a:r>
            <a:r>
              <a:rPr sz="2000" dirty="0">
                <a:solidFill>
                  <a:schemeClr val="bg1"/>
                </a:solidFill>
              </a:rPr>
              <a:t> </a:t>
            </a:r>
            <a:r>
              <a:rPr sz="2000" dirty="0" err="1" smtClean="0">
                <a:solidFill>
                  <a:schemeClr val="bg1"/>
                </a:solidFill>
              </a:rPr>
              <a:t>শিক্ষা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ও </a:t>
            </a:r>
            <a:r>
              <a:rPr sz="2000" dirty="0" smtClean="0">
                <a:solidFill>
                  <a:schemeClr val="bg1"/>
                </a:solidFill>
              </a:rPr>
              <a:t> </a:t>
            </a:r>
            <a:r>
              <a:rPr sz="2000" dirty="0" err="1">
                <a:solidFill>
                  <a:schemeClr val="bg1"/>
                </a:solidFill>
              </a:rPr>
              <a:t>স্বাস্থ্য</a:t>
            </a:r>
            <a:r>
              <a:rPr sz="2000" dirty="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" y="0"/>
            <a:ext cx="12191695" cy="5834743"/>
          </a:xfrm>
          <a:prstGeom prst="rect">
            <a:avLst/>
          </a:prstGeom>
          <a:solidFill>
            <a:srgbClr val="F0F8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3" y="0"/>
            <a:ext cx="12191695" cy="749808"/>
          </a:xfrm>
          <a:prstGeom prst="rect">
            <a:avLst/>
          </a:prstGeom>
          <a:solidFill>
            <a:srgbClr val="1E37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1" y="128016"/>
            <a:ext cx="5626861" cy="4770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t>জ্ঞান কীভাবে ভবিষ্যৎকে সুন্দর করে?</a:t>
            </a:r>
          </a:p>
        </p:txBody>
      </p:sp>
      <p:sp>
        <p:nvSpPr>
          <p:cNvPr id="5" name="Oval 4"/>
          <p:cNvSpPr/>
          <p:nvPr/>
        </p:nvSpPr>
        <p:spPr>
          <a:xfrm>
            <a:off x="11292840" y="137160"/>
            <a:ext cx="438912" cy="438912"/>
          </a:xfrm>
          <a:prstGeom prst="ellipse">
            <a:avLst/>
          </a:prstGeom>
          <a:solidFill>
            <a:srgbClr val="EBAA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367065" y="173739"/>
            <a:ext cx="290464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34443"/>
            <a:ext cx="6675120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232D37"/>
                </a:solidFill>
              </a:defRPr>
            </a:pPr>
            <a:r>
              <a:t>সঠিক জ্ঞান আত্মসচেতনতা ও দায়িত্বশীল আচরণ গড়ে তোলে।</a:t>
            </a:r>
          </a:p>
          <a:p>
            <a:pPr>
              <a:spcAft>
                <a:spcPts val="1200"/>
              </a:spcAft>
              <a:defRPr sz="2200">
                <a:solidFill>
                  <a:srgbClr val="232D37"/>
                </a:solidFill>
              </a:defRPr>
            </a:pPr>
            <a:r>
              <a:t>স্বাস্থ্যকর অভ্যাস রোগ ও জটিলতার ঝুঁকি কমাতে সাহায্য করে।</a:t>
            </a:r>
          </a:p>
          <a:p>
            <a:pPr>
              <a:spcAft>
                <a:spcPts val="1200"/>
              </a:spcAft>
              <a:defRPr sz="2200">
                <a:solidFill>
                  <a:srgbClr val="232D37"/>
                </a:solidFill>
              </a:defRPr>
            </a:pPr>
            <a:r>
              <a:t>নিজের ও অন্যের প্রতি সম্মান, নিরাপত্তা ও দায়িত্ববোধ বাড়ায়।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321040" y="1874519"/>
            <a:ext cx="2560320" cy="713232"/>
          </a:xfrm>
          <a:prstGeom prst="roundRect">
            <a:avLst/>
          </a:prstGeom>
          <a:solidFill>
            <a:srgbClr val="FFFFFF"/>
          </a:solidFill>
          <a:ln>
            <a:solidFill>
              <a:srgbClr val="2891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035212" y="1984251"/>
            <a:ext cx="1131977" cy="3847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1E3755"/>
                </a:solidFill>
              </a:defRPr>
            </a:pPr>
            <a:r>
              <a:t>1. জানুন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321040" y="2926079"/>
            <a:ext cx="2560320" cy="713232"/>
          </a:xfrm>
          <a:prstGeom prst="roundRect">
            <a:avLst/>
          </a:prstGeom>
          <a:solidFill>
            <a:srgbClr val="FFFFFF"/>
          </a:solidFill>
          <a:ln>
            <a:solidFill>
              <a:srgbClr val="2891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075257" y="3035811"/>
            <a:ext cx="1051890" cy="3847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1E3755"/>
                </a:solidFill>
              </a:defRPr>
            </a:pPr>
            <a:r>
              <a:t>2. মানুন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321040" y="3977639"/>
            <a:ext cx="2560320" cy="713232"/>
          </a:xfrm>
          <a:prstGeom prst="roundRect">
            <a:avLst/>
          </a:prstGeom>
          <a:solidFill>
            <a:srgbClr val="FFFFFF"/>
          </a:solidFill>
          <a:ln>
            <a:solidFill>
              <a:srgbClr val="2891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563098" y="4087371"/>
            <a:ext cx="2076209" cy="3847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1E3755"/>
                </a:solidFill>
              </a:defRPr>
            </a:pPr>
            <a:r>
              <a:t>3. সুরক্ষিত থাকুন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4322" y="6273900"/>
            <a:ext cx="415851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5A646E"/>
                </a:solidFill>
              </a:defRPr>
            </a:pPr>
            <a:r>
              <a:rPr sz="2000" dirty="0" err="1">
                <a:solidFill>
                  <a:schemeClr val="bg1"/>
                </a:solidFill>
              </a:rPr>
              <a:t>অষ্টম</a:t>
            </a:r>
            <a:r>
              <a:rPr sz="2000" dirty="0">
                <a:solidFill>
                  <a:schemeClr val="bg1"/>
                </a:solidFill>
              </a:rPr>
              <a:t> </a:t>
            </a:r>
            <a:r>
              <a:rPr sz="2000" dirty="0" err="1">
                <a:solidFill>
                  <a:schemeClr val="bg1"/>
                </a:solidFill>
              </a:rPr>
              <a:t>শ্রেণি</a:t>
            </a:r>
            <a:r>
              <a:rPr sz="2000" dirty="0">
                <a:solidFill>
                  <a:schemeClr val="bg1"/>
                </a:solidFill>
              </a:rPr>
              <a:t> | </a:t>
            </a:r>
            <a:r>
              <a:rPr sz="2000" dirty="0" err="1">
                <a:solidFill>
                  <a:schemeClr val="bg1"/>
                </a:solidFill>
              </a:rPr>
              <a:t>শারীরিক</a:t>
            </a:r>
            <a:r>
              <a:rPr sz="2000" dirty="0">
                <a:solidFill>
                  <a:schemeClr val="bg1"/>
                </a:solidFill>
              </a:rPr>
              <a:t> </a:t>
            </a:r>
            <a:r>
              <a:rPr sz="2000" dirty="0" err="1" smtClean="0">
                <a:solidFill>
                  <a:schemeClr val="bg1"/>
                </a:solidFill>
              </a:rPr>
              <a:t>শিক্ষা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ও </a:t>
            </a:r>
            <a:r>
              <a:rPr sz="2000" dirty="0" smtClean="0">
                <a:solidFill>
                  <a:schemeClr val="bg1"/>
                </a:solidFill>
              </a:rPr>
              <a:t> </a:t>
            </a:r>
            <a:r>
              <a:rPr sz="2000" dirty="0" err="1">
                <a:solidFill>
                  <a:schemeClr val="bg1"/>
                </a:solidFill>
              </a:rPr>
              <a:t>স্বাস্থ্য</a:t>
            </a:r>
            <a:r>
              <a:rPr sz="2000" dirty="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" y="0"/>
            <a:ext cx="12191695" cy="6035040"/>
          </a:xfrm>
          <a:prstGeom prst="rect">
            <a:avLst/>
          </a:prstGeom>
          <a:solidFill>
            <a:srgbClr val="F0F8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3" y="0"/>
            <a:ext cx="12191695" cy="749808"/>
          </a:xfrm>
          <a:prstGeom prst="rect">
            <a:avLst/>
          </a:prstGeom>
          <a:solidFill>
            <a:srgbClr val="1E37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2" y="128016"/>
            <a:ext cx="3877985" cy="4770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t>সারসংক্ষেপ ও শ্রেণিকাজ</a:t>
            </a:r>
          </a:p>
        </p:txBody>
      </p:sp>
      <p:sp>
        <p:nvSpPr>
          <p:cNvPr id="5" name="Oval 4"/>
          <p:cNvSpPr/>
          <p:nvPr/>
        </p:nvSpPr>
        <p:spPr>
          <a:xfrm>
            <a:off x="11292840" y="137160"/>
            <a:ext cx="438912" cy="438912"/>
          </a:xfrm>
          <a:prstGeom prst="ellipse">
            <a:avLst/>
          </a:prstGeom>
          <a:solidFill>
            <a:srgbClr val="EBAA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317051" y="173739"/>
            <a:ext cx="39049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34443"/>
            <a:ext cx="6675120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232D37"/>
                </a:solidFill>
              </a:defRPr>
            </a:pPr>
            <a:r>
              <a:t>প্রজনন স্বাস্থ্য সম্পর্কে জ্ঞান সুস্থ জীবনের গুরুত্বপূর্ণ অংশ।</a:t>
            </a:r>
          </a:p>
          <a:p>
            <a:pPr>
              <a:spcAft>
                <a:spcPts val="1200"/>
              </a:spcAft>
              <a:defRPr sz="2200">
                <a:solidFill>
                  <a:srgbClr val="232D37"/>
                </a:solidFill>
              </a:defRPr>
            </a:pPr>
            <a:r>
              <a:t>সঠিক তথ্য + স্বাস্থ্যবিধি + পুষ্টি + নিরাপদ আচরণ = সুস্থ সুন্দর ভবিষ্যৎ।</a:t>
            </a:r>
          </a:p>
          <a:p>
            <a:pPr>
              <a:spcAft>
                <a:spcPts val="1200"/>
              </a:spcAft>
              <a:defRPr sz="2200">
                <a:solidFill>
                  <a:srgbClr val="232D37"/>
                </a:solidFill>
              </a:defRPr>
            </a:pPr>
            <a:r>
              <a:t>শ্রেণিকাজ: ‘প্রজনন স্বাস্থ্য সম্পর্কে জ্ঞানার্জন কেন প্রয়োজন’—৫টি বাক্যে লিখো।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0" y="2788920"/>
            <a:ext cx="2560320" cy="1920240"/>
          </a:xfrm>
          <a:prstGeom prst="roundRect">
            <a:avLst/>
          </a:prstGeom>
          <a:solidFill>
            <a:srgbClr val="FFFFFF"/>
          </a:solidFill>
          <a:ln>
            <a:solidFill>
              <a:srgbClr val="2891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569678" y="3017520"/>
            <a:ext cx="1871025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1E3755"/>
                </a:solidFill>
              </a:defRPr>
            </a:pPr>
            <a:r>
              <a:t>জ্ঞান</a:t>
            </a:r>
            <a:br/>
            <a:r>
              <a:t>+ সচেতনতা</a:t>
            </a:r>
          </a:p>
        </p:txBody>
      </p:sp>
      <p:sp>
        <p:nvSpPr>
          <p:cNvPr id="10" name="Oval 9"/>
          <p:cNvSpPr/>
          <p:nvPr/>
        </p:nvSpPr>
        <p:spPr>
          <a:xfrm>
            <a:off x="9052560" y="1554480"/>
            <a:ext cx="1097280" cy="1097280"/>
          </a:xfrm>
          <a:prstGeom prst="ellipse">
            <a:avLst/>
          </a:prstGeom>
          <a:solidFill>
            <a:srgbClr val="EBAA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9445752" y="2560320"/>
            <a:ext cx="320040" cy="411480"/>
          </a:xfrm>
          <a:prstGeom prst="rect">
            <a:avLst/>
          </a:prstGeom>
          <a:solidFill>
            <a:srgbClr val="1E37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7671816" y="4818891"/>
            <a:ext cx="3840480" cy="685800"/>
          </a:xfrm>
          <a:prstGeom prst="roundRect">
            <a:avLst/>
          </a:prstGeom>
          <a:solidFill>
            <a:srgbClr val="FFFAE6"/>
          </a:solidFill>
          <a:ln>
            <a:solidFill>
              <a:srgbClr val="EBAA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835806" y="5000208"/>
            <a:ext cx="3512500" cy="3231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E3755"/>
                </a:solidFill>
              </a:defRPr>
            </a:pPr>
            <a:r>
              <a:rPr dirty="0" err="1"/>
              <a:t>শিক্ষকের</a:t>
            </a:r>
            <a:r>
              <a:rPr dirty="0"/>
              <a:t> </a:t>
            </a:r>
            <a:r>
              <a:rPr dirty="0" err="1"/>
              <a:t>নির্দেশনায়</a:t>
            </a:r>
            <a:r>
              <a:rPr dirty="0"/>
              <a:t> </a:t>
            </a:r>
            <a:r>
              <a:rPr dirty="0" err="1"/>
              <a:t>আলোচনা</a:t>
            </a:r>
            <a:r>
              <a:rPr dirty="0"/>
              <a:t> </a:t>
            </a:r>
            <a:r>
              <a:rPr dirty="0" err="1"/>
              <a:t>করো</a:t>
            </a:r>
            <a:r>
              <a:rPr dirty="0"/>
              <a:t>।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671816" y="6035040"/>
            <a:ext cx="4520184" cy="82296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74322" y="6273900"/>
            <a:ext cx="415851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5A646E"/>
                </a:solidFill>
              </a:defRPr>
            </a:pPr>
            <a:r>
              <a:rPr sz="2000" dirty="0" err="1">
                <a:solidFill>
                  <a:schemeClr val="bg1"/>
                </a:solidFill>
              </a:rPr>
              <a:t>অষ্টম</a:t>
            </a:r>
            <a:r>
              <a:rPr sz="2000" dirty="0">
                <a:solidFill>
                  <a:schemeClr val="bg1"/>
                </a:solidFill>
              </a:rPr>
              <a:t> </a:t>
            </a:r>
            <a:r>
              <a:rPr sz="2000" dirty="0" err="1">
                <a:solidFill>
                  <a:schemeClr val="bg1"/>
                </a:solidFill>
              </a:rPr>
              <a:t>শ্রেণি</a:t>
            </a:r>
            <a:r>
              <a:rPr sz="2000" dirty="0">
                <a:solidFill>
                  <a:schemeClr val="bg1"/>
                </a:solidFill>
              </a:rPr>
              <a:t> | </a:t>
            </a:r>
            <a:r>
              <a:rPr sz="2000" dirty="0" err="1">
                <a:solidFill>
                  <a:schemeClr val="bg1"/>
                </a:solidFill>
              </a:rPr>
              <a:t>শারীরিক</a:t>
            </a:r>
            <a:r>
              <a:rPr sz="2000" dirty="0">
                <a:solidFill>
                  <a:schemeClr val="bg1"/>
                </a:solidFill>
              </a:rPr>
              <a:t> </a:t>
            </a:r>
            <a:r>
              <a:rPr sz="2000" dirty="0" err="1" smtClean="0">
                <a:solidFill>
                  <a:schemeClr val="bg1"/>
                </a:solidFill>
              </a:rPr>
              <a:t>শিক্ষা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ও </a:t>
            </a:r>
            <a:r>
              <a:rPr sz="2000" dirty="0" smtClean="0">
                <a:solidFill>
                  <a:schemeClr val="bg1"/>
                </a:solidFill>
              </a:rPr>
              <a:t> </a:t>
            </a:r>
            <a:r>
              <a:rPr sz="2000" dirty="0" err="1">
                <a:solidFill>
                  <a:schemeClr val="bg1"/>
                </a:solidFill>
              </a:rPr>
              <a:t>স্বাস্থ্য</a:t>
            </a:r>
            <a:r>
              <a:rPr sz="2000" dirty="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" y="0"/>
            <a:ext cx="12191695" cy="749808"/>
          </a:xfrm>
          <a:prstGeom prst="rect">
            <a:avLst/>
          </a:prstGeom>
          <a:solidFill>
            <a:srgbClr val="1E37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274322" y="6273900"/>
            <a:ext cx="415851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5A646E"/>
                </a:solidFill>
              </a:defRPr>
            </a:pPr>
            <a:r>
              <a:rPr sz="2000" dirty="0" err="1">
                <a:solidFill>
                  <a:schemeClr val="bg1"/>
                </a:solidFill>
              </a:rPr>
              <a:t>অষ্টম</a:t>
            </a:r>
            <a:r>
              <a:rPr sz="2000" dirty="0">
                <a:solidFill>
                  <a:schemeClr val="bg1"/>
                </a:solidFill>
              </a:rPr>
              <a:t> </a:t>
            </a:r>
            <a:r>
              <a:rPr sz="2000" dirty="0" err="1">
                <a:solidFill>
                  <a:schemeClr val="bg1"/>
                </a:solidFill>
              </a:rPr>
              <a:t>শ্রেণি</a:t>
            </a:r>
            <a:r>
              <a:rPr sz="2000" dirty="0">
                <a:solidFill>
                  <a:schemeClr val="bg1"/>
                </a:solidFill>
              </a:rPr>
              <a:t> | </a:t>
            </a:r>
            <a:r>
              <a:rPr sz="2000" dirty="0" err="1">
                <a:solidFill>
                  <a:schemeClr val="bg1"/>
                </a:solidFill>
              </a:rPr>
              <a:t>শারীরিক</a:t>
            </a:r>
            <a:r>
              <a:rPr sz="2000" dirty="0">
                <a:solidFill>
                  <a:schemeClr val="bg1"/>
                </a:solidFill>
              </a:rPr>
              <a:t> </a:t>
            </a:r>
            <a:r>
              <a:rPr sz="2000" dirty="0" err="1" smtClean="0">
                <a:solidFill>
                  <a:schemeClr val="bg1"/>
                </a:solidFill>
              </a:rPr>
              <a:t>শিক্ষা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ও </a:t>
            </a:r>
            <a:r>
              <a:rPr sz="2000" dirty="0" smtClean="0">
                <a:solidFill>
                  <a:schemeClr val="bg1"/>
                </a:solidFill>
              </a:rPr>
              <a:t> </a:t>
            </a:r>
            <a:r>
              <a:rPr sz="2000" dirty="0" err="1">
                <a:solidFill>
                  <a:schemeClr val="bg1"/>
                </a:solidFill>
              </a:rPr>
              <a:t>স্বাস্থ্য</a:t>
            </a:r>
            <a:r>
              <a:rPr sz="2000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1026" name="Picture 2" descr="C:\Users\Maa Computer\Downloads\2e77c053-d964-4bd8-a487-df6f1df3088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" y="-148045"/>
            <a:ext cx="12191695" cy="7006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7788644" y="6167846"/>
            <a:ext cx="4520184" cy="82296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40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24</TotalTime>
  <Words>557</Words>
  <Application>Microsoft Office PowerPoint</Application>
  <PresentationFormat>Custom</PresentationFormat>
  <Paragraphs>99</Paragraphs>
  <Slides>13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Angles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Maa Computer</cp:lastModifiedBy>
  <cp:revision>8</cp:revision>
  <dcterms:created xsi:type="dcterms:W3CDTF">2013-01-27T09:14:16Z</dcterms:created>
  <dcterms:modified xsi:type="dcterms:W3CDTF">2026-09-20T05:49:45Z</dcterms:modified>
  <cp:category/>
</cp:coreProperties>
</file>