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  <p:sldId id="257" r:id="rId3"/>
    <p:sldId id="29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8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1" y="176058"/>
            <a:ext cx="11493909" cy="65269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5303" y="767580"/>
            <a:ext cx="11710219" cy="424731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800" b="1" i="0" u="none" dirty="0" err="1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শুভ</a:t>
            </a:r>
            <a:r>
              <a:rPr sz="13800" b="1" i="0" u="none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 </a:t>
            </a:r>
            <a:r>
              <a:rPr sz="13800" b="1" i="0" u="none" dirty="0" err="1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সকাল</a:t>
            </a:r>
            <a:r>
              <a:rPr sz="13800" b="1" i="0" u="none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 ও </a:t>
            </a:r>
            <a:r>
              <a:rPr sz="13800" b="1" i="0" u="none" dirty="0" err="1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স্বাগতম</a:t>
            </a:r>
            <a:endParaRPr sz="13800" b="1" i="0" u="none" dirty="0">
              <a:ln w="6600">
                <a:solidFill>
                  <a:srgbClr val="92D05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Hind Siligu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4062" y="5228479"/>
            <a:ext cx="857250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 dirty="0" err="1" smtClean="0">
                <a:solidFill>
                  <a:srgbClr val="FFC000"/>
                </a:solidFill>
                <a:latin typeface="Hind Siliguri"/>
              </a:rPr>
              <a:t>আজকের</a:t>
            </a:r>
            <a:r>
              <a:rPr sz="3600" b="1" i="0" u="none" dirty="0" smtClean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 smtClean="0">
                <a:solidFill>
                  <a:srgbClr val="FFC000"/>
                </a:solidFill>
                <a:latin typeface="Hind Siliguri"/>
              </a:rPr>
              <a:t>ক্লাসে</a:t>
            </a:r>
            <a:r>
              <a:rPr sz="3600" b="1" i="0" u="none" dirty="0" smtClean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সকল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শিক্ষার্থীকে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আন্তরিক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শুভেচ্ছা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ও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অভিনন্দন</a:t>
            </a:r>
            <a:r>
              <a:rPr sz="3600" b="1" i="0" u="none" dirty="0" smtClean="0">
                <a:solidFill>
                  <a:srgbClr val="FFC000"/>
                </a:solidFill>
                <a:latin typeface="Hind Siliguri"/>
              </a:rPr>
              <a:t>!</a:t>
            </a:r>
            <a:endParaRPr sz="3600" b="1" i="0" u="none" dirty="0">
              <a:solidFill>
                <a:srgbClr val="FFC000"/>
              </a:solidFill>
              <a:latin typeface="Hind Siliguri"/>
            </a:endParaRPr>
          </a:p>
        </p:txBody>
      </p:sp>
    </p:spTree>
    <p:extLst>
      <p:ext uri="{BB962C8B-B14F-4D97-AF65-F5344CB8AC3E}">
        <p14:creationId xmlns:p14="http://schemas.microsoft.com/office/powerpoint/2010/main" val="2871700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শিক্ষক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পরিচিতি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ও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পাঠ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পরিচিতি</a:t>
            </a:r>
            <a:endParaRPr sz="30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544068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2376" y="1488162"/>
            <a:ext cx="5221224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 dirty="0" err="1">
                <a:solidFill>
                  <a:srgbClr val="0066CC"/>
                </a:solidFill>
                <a:latin typeface="Noto Sans Bengali"/>
              </a:rPr>
              <a:t>শিক্ষক</a:t>
            </a:r>
            <a:r>
              <a:rPr sz="30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0066CC"/>
                </a:solidFill>
                <a:latin typeface="Noto Sans Bengali"/>
              </a:rPr>
              <a:t>পরিচিতি</a:t>
            </a:r>
            <a:endParaRPr sz="3000" b="1" dirty="0">
              <a:solidFill>
                <a:srgbClr val="0066CC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79" y="2153793"/>
            <a:ext cx="5370195" cy="277665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50000"/>
              </a:lnSpc>
            </a:pP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এস.এম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.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সাইফুল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ইসলাম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সহকারী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শিক্ষক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পানিকাউরিয়া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মাধ্যমিক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বিদ্যালয়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কলারোয়া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,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সাতক্ষীরা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143000"/>
            <a:ext cx="544068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51473" y="1371576"/>
            <a:ext cx="5221224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পাঠ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পরিচিতি</a:t>
            </a:r>
            <a:endParaRPr sz="30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36055" y="1801368"/>
            <a:ext cx="5166360" cy="332398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শ্রেণি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নবম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বিষয়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ভূগোল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ও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পরিবেশ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অধ্যায়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নবম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আজকের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পাঠ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সম্পদ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ও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অর্থনৈতিক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 smtClean="0">
                <a:solidFill>
                  <a:srgbClr val="232323"/>
                </a:solidFill>
                <a:latin typeface="Noto Sans Bengali"/>
              </a:rPr>
              <a:t>কার্যাবলি</a:t>
            </a:r>
            <a:r>
              <a:rPr lang="en-US" sz="3000" b="0" dirty="0" smtClean="0">
                <a:solidFill>
                  <a:srgbClr val="232323"/>
                </a:solidFill>
                <a:latin typeface="Noto Sans Bengali"/>
              </a:rPr>
              <a:t> (পর্ব-১)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 smtClean="0">
                <a:solidFill>
                  <a:srgbClr val="232323"/>
                </a:solidFill>
                <a:latin typeface="Noto Sans Bengali"/>
              </a:rPr>
              <a:t>তারিখ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smtClean="0">
                <a:solidFill>
                  <a:srgbClr val="232323"/>
                </a:solidFill>
                <a:latin typeface="Noto Sans Bengali"/>
              </a:rPr>
              <a:t>০০/০৮/২০২৬</a:t>
            </a:r>
            <a:r>
              <a:rPr lang="en-US" sz="3000" b="0" dirty="0" smtClean="0">
                <a:solidFill>
                  <a:srgbClr val="232323"/>
                </a:solidFill>
                <a:latin typeface="Noto Sans Bengali"/>
              </a:rPr>
              <a:t> </a:t>
            </a:r>
            <a:r>
              <a:rPr lang="en-US" sz="3000" b="0" dirty="0" err="1" smtClean="0">
                <a:solidFill>
                  <a:srgbClr val="232323"/>
                </a:solidFill>
                <a:latin typeface="Noto Sans Bengali"/>
              </a:rPr>
              <a:t>খ্রি</a:t>
            </a:r>
            <a:r>
              <a:rPr lang="en-US" sz="3000" b="0" dirty="0" smtClean="0">
                <a:solidFill>
                  <a:srgbClr val="232323"/>
                </a:solidFill>
                <a:latin typeface="Noto Sans Bengali"/>
              </a:rPr>
              <a:t>.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সময়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৫০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মিনিট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300" y="474345"/>
            <a:ext cx="112395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solidFill>
                  <a:srgbClr val="FF0000"/>
                </a:solidFill>
              </a:rPr>
              <a:t>গল্পটি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মনোযোগ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দিয়ে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পড়ো</a:t>
            </a:r>
            <a:r>
              <a:rPr lang="en-US" sz="2400" b="1" dirty="0" smtClean="0">
                <a:solidFill>
                  <a:srgbClr val="FF0000"/>
                </a:solidFill>
              </a:rPr>
              <a:t>-</a:t>
            </a:r>
          </a:p>
          <a:p>
            <a:pPr algn="just"/>
            <a:r>
              <a:rPr lang="as-IN" sz="2400" dirty="0" smtClean="0">
                <a:solidFill>
                  <a:srgbClr val="00B0F0"/>
                </a:solidFill>
              </a:rPr>
              <a:t>রহিম </a:t>
            </a:r>
            <a:r>
              <a:rPr lang="as-IN" sz="2400" dirty="0">
                <a:solidFill>
                  <a:srgbClr val="00B0F0"/>
                </a:solidFill>
              </a:rPr>
              <a:t>ও করিম দুই ভাই এক টুকরো জমি ও </a:t>
            </a:r>
            <a:r>
              <a:rPr lang="as-IN" sz="2400" dirty="0" smtClean="0">
                <a:solidFill>
                  <a:srgbClr val="00B0F0"/>
                </a:solidFill>
              </a:rPr>
              <a:t>একটি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করে</a:t>
            </a:r>
            <a:r>
              <a:rPr lang="as-IN" sz="2400" dirty="0" smtClean="0">
                <a:solidFill>
                  <a:srgbClr val="00B0F0"/>
                </a:solidFill>
              </a:rPr>
              <a:t> </a:t>
            </a:r>
            <a:r>
              <a:rPr lang="as-IN" sz="2400" dirty="0">
                <a:solidFill>
                  <a:srgbClr val="00B0F0"/>
                </a:solidFill>
              </a:rPr>
              <a:t>গাভী উত্তরাধিকার সূত্রে পেল। করিম ভাবল, জমানো টাকা দিয়ে সে আরাম-আয়েশ করবে এবং গাভীর দুধ শুধু নিজেরা খেয়ে জীবন </a:t>
            </a:r>
            <a:r>
              <a:rPr lang="as-IN" sz="2400" dirty="0" smtClean="0">
                <a:solidFill>
                  <a:srgbClr val="00B0F0"/>
                </a:solidFill>
              </a:rPr>
              <a:t>কাটাবে</a:t>
            </a:r>
            <a:r>
              <a:rPr lang="as-IN" sz="2400" dirty="0">
                <a:solidFill>
                  <a:srgbClr val="00B0F0"/>
                </a:solidFill>
              </a:rPr>
              <a:t>। কিন্তু রহিম </a:t>
            </a:r>
            <a:r>
              <a:rPr lang="as-IN" sz="2400" dirty="0" smtClean="0">
                <a:solidFill>
                  <a:srgbClr val="00B0F0"/>
                </a:solidFill>
              </a:rPr>
              <a:t>চিন্তা </a:t>
            </a:r>
            <a:r>
              <a:rPr lang="as-IN" sz="2400" dirty="0">
                <a:solidFill>
                  <a:srgbClr val="00B0F0"/>
                </a:solidFill>
              </a:rPr>
              <a:t>করল অন্যভাবে। সে </a:t>
            </a:r>
            <a:r>
              <a:rPr lang="as-IN" sz="2400" dirty="0" smtClean="0">
                <a:solidFill>
                  <a:srgbClr val="00B0F0"/>
                </a:solidFill>
              </a:rPr>
              <a:t>জমি চাষ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শুরু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করলো</a:t>
            </a:r>
            <a:r>
              <a:rPr lang="as-IN" sz="2400" dirty="0" smtClean="0">
                <a:solidFill>
                  <a:srgbClr val="00B0F0"/>
                </a:solidFill>
              </a:rPr>
              <a:t> </a:t>
            </a:r>
            <a:r>
              <a:rPr lang="as-IN" sz="2400" dirty="0">
                <a:solidFill>
                  <a:srgbClr val="00B0F0"/>
                </a:solidFill>
              </a:rPr>
              <a:t>এবং গাভীর </a:t>
            </a:r>
            <a:r>
              <a:rPr lang="as-IN" sz="2400" dirty="0" smtClean="0">
                <a:solidFill>
                  <a:srgbClr val="00B0F0"/>
                </a:solidFill>
              </a:rPr>
              <a:t>উ</a:t>
            </a:r>
            <a:r>
              <a:rPr lang="en-US" sz="2400" dirty="0" err="1" smtClean="0">
                <a:solidFill>
                  <a:srgbClr val="00B0F0"/>
                </a:solidFill>
              </a:rPr>
              <a:t>দ্বৃ</a:t>
            </a:r>
            <a:r>
              <a:rPr lang="as-IN" sz="2400" dirty="0" smtClean="0">
                <a:solidFill>
                  <a:srgbClr val="00B0F0"/>
                </a:solidFill>
              </a:rPr>
              <a:t>ত্ত </a:t>
            </a:r>
            <a:r>
              <a:rPr lang="as-IN" sz="2400" dirty="0">
                <a:solidFill>
                  <a:srgbClr val="00B0F0"/>
                </a:solidFill>
              </a:rPr>
              <a:t>দুধ বাজারে বিক্রি করতে লাগল।</a:t>
            </a:r>
          </a:p>
          <a:p>
            <a:pPr algn="just"/>
            <a:r>
              <a:rPr lang="as-IN" sz="2400" dirty="0"/>
              <a:t>কিছুদিনের মধ্যে </a:t>
            </a:r>
            <a:r>
              <a:rPr lang="as-IN" sz="2400" dirty="0" smtClean="0"/>
              <a:t>রহিমের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ফসল</a:t>
            </a:r>
            <a:r>
              <a:rPr lang="as-IN" sz="2400" dirty="0" smtClean="0"/>
              <a:t> ও </a:t>
            </a:r>
            <a:r>
              <a:rPr lang="as-IN" sz="2400" dirty="0"/>
              <a:t>দুধ বিক্রি করে ভালো আয় হতে </a:t>
            </a:r>
            <a:r>
              <a:rPr lang="en-US" sz="2400" dirty="0" err="1" smtClean="0"/>
              <a:t>লাগল</a:t>
            </a:r>
            <a:r>
              <a:rPr lang="as-IN" sz="2400" dirty="0" smtClean="0"/>
              <a:t>। </a:t>
            </a:r>
            <a:r>
              <a:rPr lang="as-IN" sz="2400" dirty="0"/>
              <a:t>সে অর্জিত অর্থ দিয়ে আরও কিছু হাঁস-মুরগি কিনল এবং একটি ছোট ফার্ম গড়ে তুলল। অন্যদিকে, করিমের জমানো টাকা দ্রুত শেষ হয়ে গেল এবং কোনো নতুন আয় না থাকায় সে সমস্যায় পড়ল।</a:t>
            </a:r>
          </a:p>
          <a:p>
            <a:pPr algn="just"/>
            <a:r>
              <a:rPr lang="as-IN" sz="2400" dirty="0">
                <a:solidFill>
                  <a:srgbClr val="00B050"/>
                </a:solidFill>
              </a:rPr>
              <a:t>রহিম তখন করিমকে বোঝাল যে, কেবল জমি বা গাভী থাকলেই তা থেকে সুফল মেলে না</a:t>
            </a:r>
            <a:r>
              <a:rPr lang="as-IN" sz="2400" dirty="0" smtClean="0">
                <a:solidFill>
                  <a:srgbClr val="00B050"/>
                </a:solidFill>
              </a:rPr>
              <a:t>।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as-IN" sz="2400" dirty="0" smtClean="0">
                <a:solidFill>
                  <a:srgbClr val="00B050"/>
                </a:solidFill>
              </a:rPr>
              <a:t>সম্পদকে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সঠিক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ভাবে</a:t>
            </a:r>
            <a:r>
              <a:rPr lang="as-IN" sz="2400" dirty="0" smtClean="0">
                <a:solidFill>
                  <a:srgbClr val="00B050"/>
                </a:solidFill>
              </a:rPr>
              <a:t> </a:t>
            </a:r>
            <a:r>
              <a:rPr lang="as-IN" sz="2400" dirty="0">
                <a:solidFill>
                  <a:srgbClr val="00B050"/>
                </a:solidFill>
              </a:rPr>
              <a:t>কাজে লাগিয়ে যখন কোনো উৎপাদন, বণ্টন বা আয়মূলক কাজ করা হয়, সেটাই হলো </a:t>
            </a:r>
            <a:r>
              <a:rPr lang="as-IN" sz="2400" b="1" dirty="0">
                <a:solidFill>
                  <a:srgbClr val="00B050"/>
                </a:solidFill>
              </a:rPr>
              <a:t>অর্থনৈতিক কার্যাবলি</a:t>
            </a:r>
            <a:r>
              <a:rPr lang="as-IN" sz="2400" dirty="0">
                <a:solidFill>
                  <a:srgbClr val="00B050"/>
                </a:solidFill>
              </a:rPr>
              <a:t>। করিম নিজের ভুল বুঝতে পেরে রহিমের সাথে খামারের কাজে যোগ দিল এবং স্বাবলম্বী হয়ে উঠল</a:t>
            </a:r>
            <a:r>
              <a:rPr lang="as-IN" sz="2400" dirty="0" smtClean="0">
                <a:solidFill>
                  <a:srgbClr val="00B050"/>
                </a:solidFill>
              </a:rPr>
              <a:t>।</a:t>
            </a:r>
            <a:endParaRPr lang="en-US" sz="2400" dirty="0" smtClean="0">
              <a:solidFill>
                <a:srgbClr val="00B050"/>
              </a:solidFill>
            </a:endParaRPr>
          </a:p>
          <a:p>
            <a:pPr algn="just"/>
            <a:endParaRPr lang="as-IN" sz="2400" dirty="0">
              <a:solidFill>
                <a:srgbClr val="00B050"/>
              </a:solidFill>
            </a:endParaRPr>
          </a:p>
          <a:p>
            <a:pPr algn="just"/>
            <a:r>
              <a:rPr lang="as-IN" sz="2400" b="1" dirty="0" smtClean="0">
                <a:solidFill>
                  <a:srgbClr val="FF0000"/>
                </a:solidFill>
              </a:rPr>
              <a:t>শিক্ষা</a:t>
            </a:r>
            <a:r>
              <a:rPr lang="as-IN" sz="2400" b="1" dirty="0">
                <a:solidFill>
                  <a:srgbClr val="FF0000"/>
                </a:solidFill>
              </a:rPr>
              <a:t>:</a:t>
            </a:r>
            <a:r>
              <a:rPr lang="as-IN" sz="2400" dirty="0">
                <a:solidFill>
                  <a:srgbClr val="FF0000"/>
                </a:solidFill>
              </a:rPr>
              <a:t> নিষ্ক্রিয় সম্পদ কোনো উন্নতি আনে না; সঠিক অর্থনৈতিক কার্যাবলির মাধ্যমে সম্পদকে কাজে লাগালেই সংসারের ও দেশের সমৃদ্ধি আসে।</a:t>
            </a:r>
          </a:p>
        </p:txBody>
      </p:sp>
    </p:spTree>
    <p:extLst>
      <p:ext uri="{BB962C8B-B14F-4D97-AF65-F5344CB8AC3E}">
        <p14:creationId xmlns:p14="http://schemas.microsoft.com/office/powerpoint/2010/main" val="59905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092327"/>
            <a:ext cx="10972800" cy="4480560"/>
          </a:xfrm>
          <a:prstGeom prst="roundRect">
            <a:avLst/>
          </a:prstGeom>
          <a:solidFill>
            <a:srgbClr val="EBF8FF"/>
          </a:solidFill>
          <a:ln w="25400">
            <a:solidFill>
              <a:srgbClr val="50A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4375" y="1658684"/>
            <a:ext cx="4572000" cy="615553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400" b="1" dirty="0" err="1">
                <a:solidFill>
                  <a:srgbClr val="C62828"/>
                </a:solidFill>
                <a:latin typeface="Noto Sans Bengali"/>
              </a:rPr>
              <a:t>আজকের</a:t>
            </a:r>
            <a:r>
              <a:rPr sz="34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400" b="1" dirty="0" err="1" smtClean="0">
                <a:solidFill>
                  <a:srgbClr val="C62828"/>
                </a:solidFill>
                <a:latin typeface="Noto Sans Bengali"/>
              </a:rPr>
              <a:t>পাঠ</a:t>
            </a:r>
            <a:r>
              <a:rPr lang="en-US" sz="3400" b="1" dirty="0" smtClean="0">
                <a:solidFill>
                  <a:srgbClr val="C62828"/>
                </a:solidFill>
                <a:latin typeface="Noto Sans Bengali"/>
              </a:rPr>
              <a:t>-</a:t>
            </a:r>
            <a:endParaRPr sz="34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4375" y="2727960"/>
            <a:ext cx="10761345" cy="255454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8000" b="1" dirty="0">
                <a:solidFill>
                  <a:srgbClr val="7B1FA2"/>
                </a:solidFill>
                <a:latin typeface="Noto Sans Bengali"/>
              </a:rPr>
              <a:t>“</a:t>
            </a:r>
            <a:r>
              <a:rPr sz="8000" b="1" dirty="0" err="1">
                <a:solidFill>
                  <a:srgbClr val="7B1FA2"/>
                </a:solidFill>
                <a:latin typeface="Noto Sans Bengali"/>
              </a:rPr>
              <a:t>সম্পদ</a:t>
            </a:r>
            <a:r>
              <a:rPr sz="8000" b="1" dirty="0">
                <a:solidFill>
                  <a:srgbClr val="7B1FA2"/>
                </a:solidFill>
                <a:latin typeface="Noto Sans Bengali"/>
              </a:rPr>
              <a:t> ও </a:t>
            </a:r>
            <a:r>
              <a:rPr sz="8000" b="1" dirty="0" err="1">
                <a:solidFill>
                  <a:srgbClr val="7B1FA2"/>
                </a:solidFill>
                <a:latin typeface="Noto Sans Bengali"/>
              </a:rPr>
              <a:t>অর্থনৈতিক</a:t>
            </a:r>
            <a:r>
              <a:rPr sz="8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8000" b="1" dirty="0" err="1">
                <a:solidFill>
                  <a:srgbClr val="7B1FA2"/>
                </a:solidFill>
                <a:latin typeface="Noto Sans Bengali"/>
              </a:rPr>
              <a:t>কার্যাবলি</a:t>
            </a:r>
            <a:r>
              <a:rPr sz="8000" b="1" dirty="0">
                <a:solidFill>
                  <a:srgbClr val="7B1FA2"/>
                </a:solidFill>
                <a:latin typeface="Noto Sans Bengali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7B1FA2"/>
                </a:solidFill>
                <a:latin typeface="Noto Sans Bengali"/>
              </a:rPr>
              <a:t>আজকের পাঠের শিক্ষণফল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296525" cy="5298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সম্পদের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ধারণা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শ্রেণিবিন্যাস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ব্যাখ্যা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পারবে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সম্পদ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সংরক্ষণের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উপায়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ব্যাখ্যা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করতে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পারবে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অর্থনৈতিক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কার্যাবলি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তার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তিনটি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পর্যায়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ব্যাখ্যা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পারবে</a:t>
            </a:r>
            <a:r>
              <a:rPr sz="3000" dirty="0">
                <a:latin typeface="Noto Sans Bengali"/>
              </a:rPr>
              <a:t>।</a:t>
            </a:r>
          </a:p>
          <a:p>
            <a:pPr marL="228600" indent="-228600"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গড়ে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ওঠার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প্রাকৃতিক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অর্থনৈতিক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নিয়ামক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ব্যাখ্যা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করতে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পারবে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 marL="285750" indent="-285750"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শিল্পের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শ্রেণিবিন্যাস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আমদানি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–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রপ্তানি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বাণিজ্যিক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ভারসাম্যের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সম্পর্ক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বিশ্লেষণ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করতে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পারবে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সম্পদ ও অর্থনৈতিক কার্যাবলি: সামগ্রিক ধারণা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1" y="1188720"/>
            <a:ext cx="6976871" cy="510139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মানুষের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প্রয়োজন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পূরণে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কার্যকর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ব্যবহারযোগ্য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উপাদানকে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সম্পদ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বলা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হয়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সম্পদ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হতে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পারে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প্রাকৃতিক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বা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মানবসম্পদ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;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এর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ব্যবহার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প্রযুক্তি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সামাজিক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–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অর্থনৈতিক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অবস্থার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সঙ্গে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পরিবর্তিত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হতে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পারে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মানুষ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সম্পদ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ব্যবহার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করে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পণ্য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উৎপাদন</a:t>
            </a:r>
            <a:r>
              <a:rPr sz="2800" dirty="0">
                <a:latin typeface="Noto Sans Bengali"/>
              </a:rPr>
              <a:t>, </a:t>
            </a:r>
            <a:r>
              <a:rPr sz="2800" dirty="0" err="1">
                <a:latin typeface="Noto Sans Bengali"/>
              </a:rPr>
              <a:t>বিনিময়</a:t>
            </a:r>
            <a:r>
              <a:rPr sz="2800" dirty="0">
                <a:latin typeface="Noto Sans Bengali"/>
              </a:rPr>
              <a:t>, </a:t>
            </a:r>
            <a:r>
              <a:rPr sz="2800" dirty="0" err="1">
                <a:latin typeface="Noto Sans Bengali"/>
              </a:rPr>
              <a:t>বাণিজ্য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সেবা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কার্যক্রম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পরিচালনা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করে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অর্থনৈতিক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কার্যাবলি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হলো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পণ্য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সেবা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উৎপাদন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বিনিময়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ব্যবহারের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সঙ্গে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সম্পর্কিত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মানবীয়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F0"/>
                </a:solidFill>
                <a:latin typeface="Noto Sans Bengali"/>
              </a:rPr>
              <a:t>কর্মকাণ্ড</a:t>
            </a:r>
            <a:r>
              <a:rPr sz="2800" dirty="0">
                <a:solidFill>
                  <a:srgbClr val="00B0F0"/>
                </a:solidFill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52360" y="1234440"/>
            <a:ext cx="4160520" cy="4663440"/>
          </a:xfrm>
          <a:prstGeom prst="roundRect">
            <a:avLst/>
          </a:prstGeom>
          <a:solidFill>
            <a:srgbClr val="EBF8FF"/>
          </a:solidFill>
          <a:ln w="25400">
            <a:solidFill>
              <a:srgbClr val="50A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698480" y="1554480"/>
            <a:ext cx="594360" cy="594360"/>
          </a:xfrm>
          <a:prstGeom prst="ellipse">
            <a:avLst/>
          </a:prstGeom>
          <a:solidFill>
            <a:srgbClr val="FFB3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44200" y="1744675"/>
            <a:ext cx="502920" cy="20802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সূ</a:t>
            </a:r>
          </a:p>
        </p:txBody>
      </p:sp>
      <p:sp>
        <p:nvSpPr>
          <p:cNvPr id="9" name="Rectangle 8"/>
          <p:cNvSpPr/>
          <p:nvPr/>
        </p:nvSpPr>
        <p:spPr>
          <a:xfrm>
            <a:off x="7680960" y="3977639"/>
            <a:ext cx="1828800" cy="1097280"/>
          </a:xfrm>
          <a:prstGeom prst="rect">
            <a:avLst/>
          </a:prstGeom>
          <a:solidFill>
            <a:srgbClr val="5AB4E6"/>
          </a:solidFill>
          <a:ln>
            <a:solidFill>
              <a:srgbClr val="3C8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rapezoid 9"/>
          <p:cNvSpPr/>
          <p:nvPr/>
        </p:nvSpPr>
        <p:spPr>
          <a:xfrm>
            <a:off x="9281160" y="4572000"/>
            <a:ext cx="2011680" cy="1005840"/>
          </a:xfrm>
          <a:prstGeom prst="trapezoid">
            <a:avLst/>
          </a:prstGeom>
          <a:solidFill>
            <a:srgbClr val="8B6441"/>
          </a:solidFill>
          <a:ln>
            <a:solidFill>
              <a:srgbClr val="6E4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955280" y="292608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635240" y="237744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412480" y="292608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092440" y="237744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287000" y="292608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966960" y="237744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784080" y="3063240"/>
            <a:ext cx="1600200" cy="1600200"/>
          </a:xfrm>
          <a:prstGeom prst="rect">
            <a:avLst/>
          </a:prstGeom>
          <a:solidFill>
            <a:srgbClr val="DCDCE1"/>
          </a:solidFill>
          <a:ln>
            <a:solidFill>
              <a:srgbClr val="6464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966960" y="338328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424160" y="338328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0881360" y="338328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1018520" y="2377440"/>
            <a:ext cx="228600" cy="914400"/>
          </a:xfrm>
          <a:prstGeom prst="rect">
            <a:avLst/>
          </a:prstGeom>
          <a:solidFill>
            <a:srgbClr val="646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0" y="5303520"/>
            <a:ext cx="3520439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005A78"/>
                </a:solidFill>
                <a:latin typeface="Noto Sans Bengali"/>
              </a:rPr>
              <a:t>প্রকৃতি → সম্পদ → উৎপাদন → সেবা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সম্পদের ধারণা ও সংজ্ঞা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6720840" cy="5120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সম্পদ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যে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বস্তু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উপাদান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নির্দিষ্ট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প্রযুক্তি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অর্থনীতি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সামাজিক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অবস্থায়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মানুষের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কাজে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ব্যবহার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যায়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সম্পদের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মূল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বৈশিষ্ট্য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—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উপযোগিতা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ব্যবহারযোগ্যতা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মানুষের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চাহিদা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পূরণে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সক্ষমতা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প্রাকৃতিক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সম্পদ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মাটি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পানি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খনিজ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বায়ু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ইত্যাদি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মানবসম্পদ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: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মানুষের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জ্ঞান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দক্ষতা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শ্রম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অভিজ্ঞতা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সৃজনশীলতা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7589520" y="1554480"/>
            <a:ext cx="1143000" cy="1143000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35240" y="1920240"/>
            <a:ext cx="1051560" cy="40005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প্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43800" y="2743200"/>
            <a:ext cx="128016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200" b="1">
                <a:solidFill>
                  <a:srgbClr val="2E7D32"/>
                </a:solidFill>
                <a:latin typeface="Noto Sans Bengali"/>
              </a:rPr>
              <a:t>প্রকৃতি</a:t>
            </a:r>
          </a:p>
        </p:txBody>
      </p:sp>
      <p:sp>
        <p:nvSpPr>
          <p:cNvPr id="9" name="Oval 8"/>
          <p:cNvSpPr/>
          <p:nvPr/>
        </p:nvSpPr>
        <p:spPr>
          <a:xfrm>
            <a:off x="9418320" y="1554480"/>
            <a:ext cx="1143000" cy="114300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64040" y="1920240"/>
            <a:ext cx="1051560" cy="40005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মা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2743200"/>
            <a:ext cx="128016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200" b="1">
                <a:solidFill>
                  <a:srgbClr val="3F51B5"/>
                </a:solidFill>
                <a:latin typeface="Noto Sans Bengali"/>
              </a:rPr>
              <a:t>মানুষ</a:t>
            </a:r>
          </a:p>
        </p:txBody>
      </p:sp>
      <p:sp>
        <p:nvSpPr>
          <p:cNvPr id="12" name="Oval 11"/>
          <p:cNvSpPr/>
          <p:nvPr/>
        </p:nvSpPr>
        <p:spPr>
          <a:xfrm>
            <a:off x="7589520" y="3383280"/>
            <a:ext cx="1143000" cy="1143000"/>
          </a:xfrm>
          <a:prstGeom prst="ellipse">
            <a:avLst/>
          </a:prstGeom>
          <a:solidFill>
            <a:srgbClr val="7B1F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35240" y="3749040"/>
            <a:ext cx="1051560" cy="40005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জ্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43800" y="4572000"/>
            <a:ext cx="128016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200" b="1">
                <a:solidFill>
                  <a:srgbClr val="7B1FA2"/>
                </a:solidFill>
                <a:latin typeface="Noto Sans Bengali"/>
              </a:rPr>
              <a:t>জ্ঞান</a:t>
            </a:r>
          </a:p>
        </p:txBody>
      </p:sp>
      <p:sp>
        <p:nvSpPr>
          <p:cNvPr id="15" name="Oval 14"/>
          <p:cNvSpPr/>
          <p:nvPr/>
        </p:nvSpPr>
        <p:spPr>
          <a:xfrm>
            <a:off x="9418320" y="3383280"/>
            <a:ext cx="1143000" cy="1143000"/>
          </a:xfrm>
          <a:prstGeom prst="ellipse">
            <a:avLst/>
          </a:prstGeom>
          <a:solidFill>
            <a:srgbClr val="EF6C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64040" y="3749040"/>
            <a:ext cx="1051560" cy="40005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দক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2600" y="4572000"/>
            <a:ext cx="128016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200" b="1">
                <a:solidFill>
                  <a:srgbClr val="EF6C00"/>
                </a:solidFill>
                <a:latin typeface="Noto Sans Bengali"/>
              </a:rPr>
              <a:t>দক্ষতা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66CC"/>
                </a:solidFill>
                <a:latin typeface="Noto Sans Bengali"/>
              </a:rPr>
              <a:t>সম্পদের শ্রেণিবিন্যাস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352044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1234440"/>
            <a:ext cx="33009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প্রাকৃতিক সম্পদ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801368"/>
            <a:ext cx="3246120" cy="3749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প্রকৃতি থেকে পাওয়া যায়।
উদাহরণ: মাটি, পানি, বন, খনিজ।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143000"/>
            <a:ext cx="352044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453128" y="1234440"/>
            <a:ext cx="33009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নবায়নযোগ্য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801368"/>
            <a:ext cx="3246120" cy="3749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প্রকৃতিতে পুনরায় সৃষ্টি হতে পারে।
উদাহরণ: সূর্যশক্তি, বায়ু, পানি।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143000"/>
            <a:ext cx="352044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93607" y="1234440"/>
            <a:ext cx="33009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অনবায়নযোগ্য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1801368"/>
            <a:ext cx="3246120" cy="3749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মজুত সীমিত; দ্রুত পুনর্গঠিত হয় না।
উদাহরণ: কয়লা, তেল, গ্যাস।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9039" y="5806440"/>
            <a:ext cx="210312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3F51B5"/>
                </a:solidFill>
                <a:latin typeface="Noto Sans Bengali"/>
              </a:rPr>
              <a:t>মানবসম্পদ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5806440"/>
            <a:ext cx="45720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3F51B5"/>
                </a:solidFill>
                <a:latin typeface="Noto Sans Bengali"/>
              </a:rPr>
              <a:t>জ্ঞান + দক্ষতা + শ্রম + অভিজ্ঞতা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সম্পদ সংরক্ষণের উপায়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19116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সম্পদের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সুষ্ঠু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ব্যবস্থাপনা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অপচয়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রোধ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করতে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হবে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70C0"/>
                </a:solidFill>
                <a:latin typeface="Noto Sans Bengali"/>
              </a:rPr>
              <a:t>•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নবায়নযোগ্য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সম্পদের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ব্যবহার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বাড়িয়ে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অনবায়নযোগ্য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সম্পদের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ওপর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চাপ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কমাতে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হবে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বনায়ন</a:t>
            </a:r>
            <a:r>
              <a:rPr sz="2800" dirty="0">
                <a:latin typeface="Noto Sans Bengali"/>
              </a:rPr>
              <a:t>, </a:t>
            </a:r>
            <a:r>
              <a:rPr sz="2800" dirty="0" err="1">
                <a:latin typeface="Noto Sans Bengali"/>
              </a:rPr>
              <a:t>পানি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সংরক্ষণ</a:t>
            </a:r>
            <a:r>
              <a:rPr sz="2800" dirty="0">
                <a:latin typeface="Noto Sans Bengali"/>
              </a:rPr>
              <a:t>, </a:t>
            </a:r>
            <a:r>
              <a:rPr sz="2800" dirty="0" err="1">
                <a:latin typeface="Noto Sans Bengali"/>
              </a:rPr>
              <a:t>মাটি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ক্ষয়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রোধ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জীববৈচিত্র্য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রক্ষা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করতে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হবে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70C0"/>
                </a:solidFill>
                <a:latin typeface="Noto Sans Bengali"/>
              </a:rPr>
              <a:t>• ৩R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অনুসরণ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: Reduce—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কম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ব্যবহার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; Reuse—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পুনর্ব্যবহার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; Recycle—</a:t>
            </a:r>
            <a:r>
              <a:rPr sz="2800" dirty="0" err="1">
                <a:solidFill>
                  <a:srgbClr val="0070C0"/>
                </a:solidFill>
                <a:latin typeface="Noto Sans Bengali"/>
              </a:rPr>
              <a:t>পুনঃপ্রক্রিয়াজাতকরণ</a:t>
            </a:r>
            <a:r>
              <a:rPr sz="2800" dirty="0">
                <a:solidFill>
                  <a:srgbClr val="0070C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জনসচেতনতা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আইন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প্রয়োগের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মাধ্যমে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ভবিষ্য</a:t>
            </a:r>
            <a:r>
              <a:rPr sz="2800" dirty="0">
                <a:latin typeface="Noto Sans Bengali"/>
              </a:rPr>
              <a:t>ৎ </a:t>
            </a:r>
            <a:r>
              <a:rPr sz="2800" dirty="0" err="1">
                <a:latin typeface="Noto Sans Bengali"/>
              </a:rPr>
              <a:t>প্রজন্মের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জন্য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সম্পদ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রক্ষা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করতে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হবে</a:t>
            </a:r>
            <a:r>
              <a:rPr sz="28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321040" y="1508760"/>
            <a:ext cx="914400" cy="91440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66760" y="1801368"/>
            <a:ext cx="8229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72600" y="1709928"/>
            <a:ext cx="18288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400" b="1">
                <a:solidFill>
                  <a:srgbClr val="C62828"/>
                </a:solidFill>
                <a:latin typeface="Noto Sans Bengali"/>
              </a:rPr>
              <a:t>কমাও</a:t>
            </a:r>
          </a:p>
        </p:txBody>
      </p:sp>
      <p:sp>
        <p:nvSpPr>
          <p:cNvPr id="9" name="Oval 8"/>
          <p:cNvSpPr/>
          <p:nvPr/>
        </p:nvSpPr>
        <p:spPr>
          <a:xfrm>
            <a:off x="8321040" y="2834639"/>
            <a:ext cx="914400" cy="914400"/>
          </a:xfrm>
          <a:prstGeom prst="ellipse">
            <a:avLst/>
          </a:prstGeom>
          <a:solidFill>
            <a:srgbClr val="00796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66760" y="3127247"/>
            <a:ext cx="8229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3035808"/>
            <a:ext cx="18288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400" b="1">
                <a:solidFill>
                  <a:srgbClr val="00796B"/>
                </a:solidFill>
                <a:latin typeface="Noto Sans Bengali"/>
              </a:rPr>
              <a:t>পুনঃব্যবহার</a:t>
            </a:r>
          </a:p>
        </p:txBody>
      </p:sp>
      <p:sp>
        <p:nvSpPr>
          <p:cNvPr id="12" name="Oval 11"/>
          <p:cNvSpPr/>
          <p:nvPr/>
        </p:nvSpPr>
        <p:spPr>
          <a:xfrm>
            <a:off x="8321040" y="4160520"/>
            <a:ext cx="914400" cy="914400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66760" y="4453128"/>
            <a:ext cx="8229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72600" y="4361688"/>
            <a:ext cx="18288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400" b="1">
                <a:solidFill>
                  <a:srgbClr val="2E7D32"/>
                </a:solidFill>
                <a:latin typeface="Noto Sans Bengali"/>
              </a:rPr>
              <a:t>পুনঃপ্রক্রিয়া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অর্থনৈতিক কর্মকাণ্ড: সংজ্ঞা ও ধারণা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6720840" cy="5120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মানুষের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পণ্য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সেবা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বিনিময়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ব্যবহারের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সঙ্গে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সম্পর্কিত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কর্মকাণ্ডকে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অর্থনৈতিক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কর্মকাণ্ড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বলে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এর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মাধ্যমে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মানুষের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জীবিকা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আয়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কর্মসংস্থান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চাহিদা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পূরণ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অর্থনৈতিক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কর্মকাণ্ড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তিন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পর্যায়ে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বিভক্ত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—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প্রথম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দ্বিতীয়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তৃতীয়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কৃষক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ফসল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উৎপাদন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করেন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কারখানা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পণ্য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তৈরি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করে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ব্যবসায়ী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বাজারে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পৌঁছে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দেন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7360920" y="1417320"/>
            <a:ext cx="1051560" cy="1051560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06640" y="1753819"/>
            <a:ext cx="960119" cy="36804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১ম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58200" y="1745056"/>
            <a:ext cx="3931920" cy="685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1" dirty="0" err="1">
                <a:solidFill>
                  <a:srgbClr val="2E7D32"/>
                </a:solidFill>
                <a:latin typeface="Noto Sans Bengali"/>
              </a:rPr>
              <a:t>কৃষি</a:t>
            </a:r>
            <a:r>
              <a:rPr sz="3000" b="1" dirty="0">
                <a:solidFill>
                  <a:srgbClr val="2E7D32"/>
                </a:solidFill>
                <a:latin typeface="Noto Sans Bengali"/>
              </a:rPr>
              <a:t> • </a:t>
            </a:r>
            <a:r>
              <a:rPr sz="3000" b="1" dirty="0" err="1">
                <a:solidFill>
                  <a:srgbClr val="2E7D32"/>
                </a:solidFill>
                <a:latin typeface="Noto Sans Bengali"/>
              </a:rPr>
              <a:t>মৎস্য</a:t>
            </a:r>
            <a:r>
              <a:rPr sz="3000" b="1" dirty="0">
                <a:solidFill>
                  <a:srgbClr val="2E7D32"/>
                </a:solidFill>
                <a:latin typeface="Noto Sans Bengali"/>
              </a:rPr>
              <a:t> • </a:t>
            </a:r>
            <a:r>
              <a:rPr sz="3000" b="1" dirty="0" err="1">
                <a:solidFill>
                  <a:srgbClr val="2E7D32"/>
                </a:solidFill>
                <a:latin typeface="Noto Sans Bengali"/>
              </a:rPr>
              <a:t>খনিজ</a:t>
            </a:r>
            <a:endParaRPr sz="3000" b="1" dirty="0">
              <a:solidFill>
                <a:srgbClr val="2E7D32"/>
              </a:solidFill>
              <a:latin typeface="Noto Sans Bengali"/>
            </a:endParaRPr>
          </a:p>
        </p:txBody>
      </p:sp>
      <p:sp>
        <p:nvSpPr>
          <p:cNvPr id="9" name="Oval 8"/>
          <p:cNvSpPr/>
          <p:nvPr/>
        </p:nvSpPr>
        <p:spPr>
          <a:xfrm>
            <a:off x="7360920" y="2834640"/>
            <a:ext cx="1051560" cy="1051560"/>
          </a:xfrm>
          <a:prstGeom prst="ellipse">
            <a:avLst/>
          </a:prstGeom>
          <a:solidFill>
            <a:srgbClr val="EF6C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06640" y="3171139"/>
            <a:ext cx="960119" cy="36804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২য়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58200" y="2999232"/>
            <a:ext cx="4069080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1" dirty="0" err="1">
                <a:solidFill>
                  <a:srgbClr val="EF6C00"/>
                </a:solidFill>
                <a:latin typeface="Noto Sans Bengali"/>
              </a:rPr>
              <a:t>কারখানা</a:t>
            </a:r>
            <a:r>
              <a:rPr sz="3000" b="1" dirty="0">
                <a:solidFill>
                  <a:srgbClr val="EF6C00"/>
                </a:solidFill>
                <a:latin typeface="Noto Sans Bengali"/>
              </a:rPr>
              <a:t> • </a:t>
            </a:r>
            <a:r>
              <a:rPr sz="3000" b="1" dirty="0" err="1">
                <a:solidFill>
                  <a:srgbClr val="EF6C00"/>
                </a:solidFill>
                <a:latin typeface="Noto Sans Bengali"/>
              </a:rPr>
              <a:t>নির্মাণ</a:t>
            </a:r>
            <a:endParaRPr sz="3000" b="1" dirty="0">
              <a:solidFill>
                <a:srgbClr val="EF6C00"/>
              </a:solidFill>
              <a:latin typeface="Noto Sans Bengal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360920" y="4251960"/>
            <a:ext cx="1051560" cy="1051560"/>
          </a:xfrm>
          <a:prstGeom prst="ellipse">
            <a:avLst/>
          </a:prstGeom>
          <a:solidFill>
            <a:srgbClr val="7B1F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06640" y="4588459"/>
            <a:ext cx="960119" cy="36804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৩য়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4416552"/>
            <a:ext cx="4069080" cy="1015663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ব্যাংক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•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শিক্ষা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•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পরিবহন</a:t>
            </a:r>
            <a:endParaRPr sz="3000" b="1" dirty="0">
              <a:solidFill>
                <a:srgbClr val="7B1FA2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7B1FA2"/>
                </a:solidFill>
                <a:latin typeface="Noto Sans Bengali"/>
              </a:rPr>
              <a:t>প্রথম পর্যায়ের অর্থনৈতিক কর্মকাণ্ড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6766560" cy="49782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জীবনধারণের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জন্য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মানুষ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সরাসরি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প্রকৃতির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সঙ্গে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কর্মকাণ্ডে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যুক্ত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থাকে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তাকে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প্রথম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পর্যায়ের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অর্থনৈতিক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কর্মকাণ্ড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বলে</a:t>
            </a:r>
            <a:r>
              <a:rPr sz="3000" dirty="0" smtClean="0">
                <a:solidFill>
                  <a:srgbClr val="00B0F0"/>
                </a:solidFill>
                <a:latin typeface="Noto Sans Bengali"/>
              </a:rPr>
              <a:t>।</a:t>
            </a:r>
            <a:endParaRPr lang="en-US" sz="2000" dirty="0" smtClean="0">
              <a:solidFill>
                <a:srgbClr val="00B0F0"/>
              </a:solidFill>
              <a:latin typeface="Noto Sans Bengali"/>
            </a:endParaRP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 smtClean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প্রধান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কাজ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কৃষিকাজ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পশুপালন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মৎস্য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শিকার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কাঠ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আহরণ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খনিজ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উত্তোলন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এ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পর্যায়ে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প্রাকৃতিক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সম্পদ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সরাসরি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ব্যবহার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কাঁচামাল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সংগ্রহ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করা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ধান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চাষ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মাছ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ধরা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কয়লা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উত্তোলন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52360" y="1325880"/>
            <a:ext cx="4114800" cy="4572000"/>
          </a:xfrm>
          <a:prstGeom prst="roundRect">
            <a:avLst/>
          </a:prstGeom>
          <a:solidFill>
            <a:srgbClr val="EBF8FF"/>
          </a:solidFill>
          <a:ln w="25400">
            <a:solidFill>
              <a:srgbClr val="50A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698480" y="1645919"/>
            <a:ext cx="594360" cy="594360"/>
          </a:xfrm>
          <a:prstGeom prst="ellipse">
            <a:avLst/>
          </a:prstGeom>
          <a:solidFill>
            <a:srgbClr val="FFB3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44200" y="1836115"/>
            <a:ext cx="502920" cy="20802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সূ</a:t>
            </a:r>
          </a:p>
        </p:txBody>
      </p:sp>
      <p:sp>
        <p:nvSpPr>
          <p:cNvPr id="9" name="Rectangle 8"/>
          <p:cNvSpPr/>
          <p:nvPr/>
        </p:nvSpPr>
        <p:spPr>
          <a:xfrm>
            <a:off x="7680960" y="4069080"/>
            <a:ext cx="1828800" cy="1097280"/>
          </a:xfrm>
          <a:prstGeom prst="rect">
            <a:avLst/>
          </a:prstGeom>
          <a:solidFill>
            <a:srgbClr val="5AB4E6"/>
          </a:solidFill>
          <a:ln>
            <a:solidFill>
              <a:srgbClr val="3C8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rapezoid 9"/>
          <p:cNvSpPr/>
          <p:nvPr/>
        </p:nvSpPr>
        <p:spPr>
          <a:xfrm>
            <a:off x="9281160" y="4663440"/>
            <a:ext cx="2011680" cy="1005840"/>
          </a:xfrm>
          <a:prstGeom prst="trapezoid">
            <a:avLst/>
          </a:prstGeom>
          <a:solidFill>
            <a:srgbClr val="8B6441"/>
          </a:solidFill>
          <a:ln>
            <a:solidFill>
              <a:srgbClr val="6E4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95528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63524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41248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09244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28700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96696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784080" y="3154680"/>
            <a:ext cx="1600200" cy="1600200"/>
          </a:xfrm>
          <a:prstGeom prst="rect">
            <a:avLst/>
          </a:prstGeom>
          <a:solidFill>
            <a:srgbClr val="DCDCE1"/>
          </a:solidFill>
          <a:ln>
            <a:solidFill>
              <a:srgbClr val="6464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96696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42416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088136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1018520" y="2468880"/>
            <a:ext cx="228600" cy="914400"/>
          </a:xfrm>
          <a:prstGeom prst="rect">
            <a:avLst/>
          </a:prstGeom>
          <a:solidFill>
            <a:srgbClr val="646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10425" y="6014085"/>
            <a:ext cx="4598670" cy="40011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 dirty="0" err="1">
                <a:solidFill>
                  <a:srgbClr val="005A78"/>
                </a:solidFill>
                <a:latin typeface="Noto Sans Bengali"/>
              </a:rPr>
              <a:t>প্রকৃতি</a:t>
            </a:r>
            <a:r>
              <a:rPr sz="2000" b="1" dirty="0">
                <a:solidFill>
                  <a:srgbClr val="005A78"/>
                </a:solidFill>
                <a:latin typeface="Noto Sans Bengali"/>
              </a:rPr>
              <a:t> → </a:t>
            </a:r>
            <a:r>
              <a:rPr sz="2000" b="1" dirty="0" err="1">
                <a:solidFill>
                  <a:srgbClr val="005A78"/>
                </a:solidFill>
                <a:latin typeface="Noto Sans Bengali"/>
              </a:rPr>
              <a:t>সম্পদ</a:t>
            </a:r>
            <a:r>
              <a:rPr sz="2000" b="1" dirty="0">
                <a:solidFill>
                  <a:srgbClr val="005A78"/>
                </a:solidFill>
                <a:latin typeface="Noto Sans Bengali"/>
              </a:rPr>
              <a:t> → </a:t>
            </a:r>
            <a:r>
              <a:rPr sz="2000" b="1" dirty="0" err="1">
                <a:solidFill>
                  <a:srgbClr val="005A78"/>
                </a:solidFill>
                <a:latin typeface="Noto Sans Bengali"/>
              </a:rPr>
              <a:t>উৎপাদন</a:t>
            </a:r>
            <a:r>
              <a:rPr sz="2000" b="1" dirty="0">
                <a:solidFill>
                  <a:srgbClr val="005A78"/>
                </a:solidFill>
                <a:latin typeface="Noto Sans Bengali"/>
              </a:rPr>
              <a:t> → </a:t>
            </a:r>
            <a:r>
              <a:rPr sz="2000" b="1" dirty="0" err="1">
                <a:solidFill>
                  <a:srgbClr val="005A78"/>
                </a:solidFill>
                <a:latin typeface="Noto Sans Bengali"/>
              </a:rPr>
              <a:t>সেবা</a:t>
            </a:r>
            <a:endParaRPr sz="2000" b="1" dirty="0">
              <a:solidFill>
                <a:srgbClr val="005A78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দ্বিতীয় পর্যায়ের অর্থনৈতিক কর্মকাণ্ড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6766560" cy="5074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প্রথম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পর্যায়ে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সংগৃহীত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কাঁচামালকে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প্রক্রিয়াজাত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পণ্য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তৈরির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কর্মকাণ্ড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দ্বিতীয়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পর্যায়ের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প্রধান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কাজ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উৎপাদন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কারখানা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নির্মাণ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কাঁচা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তুলা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→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সুতা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/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কাপড়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;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আখ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→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চিনি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;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লোহা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আকরিক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→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ইস্পাত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—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এগুলো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উদাহরণ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এ </a:t>
            </a:r>
            <a:r>
              <a:rPr sz="3000" dirty="0" err="1">
                <a:latin typeface="Noto Sans Bengali"/>
              </a:rPr>
              <a:t>পর্যায়ে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মূল্য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সংযোজন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শিল্পায়ন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ঘটে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7452360" y="1417320"/>
            <a:ext cx="822960" cy="822960"/>
          </a:xfrm>
          <a:prstGeom prst="ellipse">
            <a:avLst/>
          </a:prstGeom>
          <a:solidFill>
            <a:srgbClr val="00796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0" y="1680667"/>
            <a:ext cx="731520" cy="2880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জল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48472" y="1600200"/>
            <a:ext cx="1069848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 dirty="0" err="1">
                <a:solidFill>
                  <a:srgbClr val="00796B"/>
                </a:solidFill>
                <a:latin typeface="Noto Sans Bengali"/>
              </a:rPr>
              <a:t>জলবায়ু</a:t>
            </a:r>
            <a:endParaRPr sz="2100" b="1" dirty="0">
              <a:solidFill>
                <a:srgbClr val="00796B"/>
              </a:solidFill>
              <a:latin typeface="Noto Sans Bengali"/>
            </a:endParaRPr>
          </a:p>
        </p:txBody>
      </p:sp>
      <p:sp>
        <p:nvSpPr>
          <p:cNvPr id="9" name="Oval 8"/>
          <p:cNvSpPr/>
          <p:nvPr/>
        </p:nvSpPr>
        <p:spPr>
          <a:xfrm>
            <a:off x="9418320" y="1417320"/>
            <a:ext cx="822960" cy="822960"/>
          </a:xfrm>
          <a:prstGeom prst="ellipse">
            <a:avLst/>
          </a:prstGeom>
          <a:solidFill>
            <a:srgbClr val="FF8F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64040" y="1680667"/>
            <a:ext cx="731520" cy="2880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শক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14432" y="160020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FF8F00"/>
                </a:solidFill>
                <a:latin typeface="Noto Sans Bengali"/>
              </a:rPr>
              <a:t>শক্তি</a:t>
            </a:r>
          </a:p>
        </p:txBody>
      </p:sp>
      <p:sp>
        <p:nvSpPr>
          <p:cNvPr id="12" name="Oval 11"/>
          <p:cNvSpPr/>
          <p:nvPr/>
        </p:nvSpPr>
        <p:spPr>
          <a:xfrm>
            <a:off x="7452360" y="2651760"/>
            <a:ext cx="822960" cy="822960"/>
          </a:xfrm>
          <a:prstGeom prst="ellipse">
            <a:avLst/>
          </a:prstGeom>
          <a:solidFill>
            <a:srgbClr val="79554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0" y="2915107"/>
            <a:ext cx="731520" cy="2880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কা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8472" y="283464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795548"/>
                </a:solidFill>
                <a:latin typeface="Noto Sans Bengali"/>
              </a:rPr>
              <a:t>কাঁচামাল</a:t>
            </a:r>
          </a:p>
        </p:txBody>
      </p:sp>
      <p:sp>
        <p:nvSpPr>
          <p:cNvPr id="15" name="Oval 14"/>
          <p:cNvSpPr/>
          <p:nvPr/>
        </p:nvSpPr>
        <p:spPr>
          <a:xfrm>
            <a:off x="9418320" y="2651760"/>
            <a:ext cx="822960" cy="82296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64040" y="2915107"/>
            <a:ext cx="731520" cy="2880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মূ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14432" y="283464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3F51B5"/>
                </a:solidFill>
                <a:latin typeface="Noto Sans Bengali"/>
              </a:rPr>
              <a:t>মূলধন</a:t>
            </a:r>
          </a:p>
        </p:txBody>
      </p:sp>
      <p:sp>
        <p:nvSpPr>
          <p:cNvPr id="18" name="Oval 17"/>
          <p:cNvSpPr/>
          <p:nvPr/>
        </p:nvSpPr>
        <p:spPr>
          <a:xfrm>
            <a:off x="7452360" y="3886200"/>
            <a:ext cx="822960" cy="82296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98080" y="4149547"/>
            <a:ext cx="731520" cy="2880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শ্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8472" y="406908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C62828"/>
                </a:solidFill>
                <a:latin typeface="Noto Sans Bengali"/>
              </a:rPr>
              <a:t>শ্রম</a:t>
            </a:r>
          </a:p>
        </p:txBody>
      </p:sp>
      <p:sp>
        <p:nvSpPr>
          <p:cNvPr id="21" name="Oval 20"/>
          <p:cNvSpPr/>
          <p:nvPr/>
        </p:nvSpPr>
        <p:spPr>
          <a:xfrm>
            <a:off x="9418320" y="3886200"/>
            <a:ext cx="822960" cy="822960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464040" y="4149547"/>
            <a:ext cx="731520" cy="2880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বা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14432" y="406908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2E7D32"/>
                </a:solidFill>
                <a:latin typeface="Noto Sans Bengali"/>
              </a:rPr>
              <a:t>বাজার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তৃতীয় পর্যায়ের অর্থনৈতিক কর্মকাণ্ড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6766560" cy="543995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পণ্য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মানুষের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জীবনযাত্রাকে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সহায়তা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এমন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সেবা-ভিত্তিক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কর্মকাণ্ড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তৃতীয়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পর্যায়ের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প্রধান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কাজ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ব্যবসা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ব্যাংকিং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শিক্ষা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চিকিৎসা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পরিবহন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যোগাযোগ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পর্যটন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এ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পর্যায়ে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সরাসরি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কাঁচামাল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নয়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;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বরং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পণ্য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মানুষের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জন্য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সেবা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প্রদান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হয়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শিক্ষক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শিক্ষা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দেন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ব্যাংক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আর্থিক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সেবা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দেয়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পরিবহন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পণ্য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পৌঁছে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দেয়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7543800" y="1590674"/>
            <a:ext cx="695325" cy="695325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06640" y="1753819"/>
            <a:ext cx="960119" cy="36804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Noto Sans Bengali"/>
              </a:rPr>
              <a:t>১ম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4855" y="1674247"/>
            <a:ext cx="4105275" cy="46166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400" b="1">
                <a:solidFill>
                  <a:srgbClr val="2E7D32"/>
                </a:solidFill>
                <a:latin typeface="Noto Sans Bengali"/>
              </a:rPr>
              <a:t>কৃষি • মৎস্য • খনিজ</a:t>
            </a:r>
          </a:p>
        </p:txBody>
      </p:sp>
      <p:sp>
        <p:nvSpPr>
          <p:cNvPr id="9" name="Oval 8"/>
          <p:cNvSpPr/>
          <p:nvPr/>
        </p:nvSpPr>
        <p:spPr>
          <a:xfrm>
            <a:off x="7543800" y="3007994"/>
            <a:ext cx="695325" cy="695325"/>
          </a:xfrm>
          <a:prstGeom prst="ellipse">
            <a:avLst/>
          </a:prstGeom>
          <a:solidFill>
            <a:srgbClr val="EF6C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06640" y="3171139"/>
            <a:ext cx="960119" cy="36804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২য়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4855" y="3091567"/>
            <a:ext cx="4105275" cy="46166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400" b="1" dirty="0" err="1">
                <a:solidFill>
                  <a:srgbClr val="EF6C00"/>
                </a:solidFill>
                <a:latin typeface="Noto Sans Bengali"/>
              </a:rPr>
              <a:t>কারখানা</a:t>
            </a:r>
            <a:r>
              <a:rPr sz="2400" b="1" dirty="0">
                <a:solidFill>
                  <a:srgbClr val="EF6C00"/>
                </a:solidFill>
                <a:latin typeface="Noto Sans Bengali"/>
              </a:rPr>
              <a:t> • </a:t>
            </a:r>
            <a:r>
              <a:rPr sz="2400" b="1" dirty="0" err="1">
                <a:solidFill>
                  <a:srgbClr val="EF6C00"/>
                </a:solidFill>
                <a:latin typeface="Noto Sans Bengali"/>
              </a:rPr>
              <a:t>নির্মাণ</a:t>
            </a:r>
            <a:endParaRPr sz="2400" b="1" dirty="0">
              <a:solidFill>
                <a:srgbClr val="EF6C00"/>
              </a:solidFill>
              <a:latin typeface="Noto Sans Bengal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543800" y="4425314"/>
            <a:ext cx="695325" cy="695325"/>
          </a:xfrm>
          <a:prstGeom prst="ellipse">
            <a:avLst/>
          </a:prstGeom>
          <a:solidFill>
            <a:srgbClr val="7B1F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06640" y="4588459"/>
            <a:ext cx="960119" cy="36804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Noto Sans Bengali"/>
              </a:rPr>
              <a:t>৩য়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4854" y="4551925"/>
            <a:ext cx="4105275" cy="46166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400" b="1" dirty="0" err="1">
                <a:solidFill>
                  <a:srgbClr val="7B1FA2"/>
                </a:solidFill>
                <a:latin typeface="Noto Sans Bengali"/>
              </a:rPr>
              <a:t>ব্যাংক</a:t>
            </a:r>
            <a:r>
              <a:rPr sz="2400" b="1" dirty="0">
                <a:solidFill>
                  <a:srgbClr val="7B1FA2"/>
                </a:solidFill>
                <a:latin typeface="Noto Sans Bengali"/>
              </a:rPr>
              <a:t> • </a:t>
            </a:r>
            <a:r>
              <a:rPr sz="2400" b="1" dirty="0" err="1">
                <a:solidFill>
                  <a:srgbClr val="7B1FA2"/>
                </a:solidFill>
                <a:latin typeface="Noto Sans Bengali"/>
              </a:rPr>
              <a:t>শিক্ষা</a:t>
            </a:r>
            <a:r>
              <a:rPr sz="2400" b="1" dirty="0">
                <a:solidFill>
                  <a:srgbClr val="7B1FA2"/>
                </a:solidFill>
                <a:latin typeface="Noto Sans Bengali"/>
              </a:rPr>
              <a:t> • </a:t>
            </a:r>
            <a:r>
              <a:rPr sz="2400" b="1" dirty="0" err="1">
                <a:solidFill>
                  <a:srgbClr val="7B1FA2"/>
                </a:solidFill>
                <a:latin typeface="Noto Sans Bengali"/>
              </a:rPr>
              <a:t>পরিবহন</a:t>
            </a:r>
            <a:endParaRPr sz="2400" b="1" dirty="0">
              <a:solidFill>
                <a:srgbClr val="7B1FA2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66CC"/>
                </a:solidFill>
                <a:latin typeface="Noto Sans Bengali"/>
              </a:rPr>
              <a:t>অনুন্নত, উন্নয়নশীল ও উন্নত দেশের অর্থনৈতিক কর্মকাণ্ড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43000"/>
            <a:ext cx="365760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21208" y="1234440"/>
            <a:ext cx="34381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অনুন্নত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801368"/>
            <a:ext cx="3383280" cy="3749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প্রথম পর্যায়ের কর্মকাণ্ডে নির্ভরতা বেশি।
কৃষি, মৎস্য, পশুপালন ও কায়িক শ্রমের অংশ বেশি।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70248" y="1143000"/>
            <a:ext cx="365760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379976" y="1234440"/>
            <a:ext cx="34381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উন্নয়নশীল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7408" y="1801368"/>
            <a:ext cx="3383280" cy="3749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প্রথম পর্যায়ের পাশাপাশি শিল্প ও সেবা খাত দ্রুত বাড়ে।
শিল্পায়ন ও কর্মসংস্থান বাড়ছে।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143000"/>
            <a:ext cx="365760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47888" y="1234440"/>
            <a:ext cx="34381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উন্নত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1801368"/>
            <a:ext cx="3383280" cy="3749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দ্বিতীয় ও তৃতীয় পর্যায়ের কর্মকাণ্ডে অংশগ্রহণ বেশি।
শিল্প, প্রযুক্তি, শিক্ষা, চিকিৎসা ও সেবাখাত শক্তিশালী।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শিল্প গড়ে ওঠার নিয়ামক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43995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70C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স্থাপনের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স্থান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বিকাশকে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যে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সব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প্রাকৃতিক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অর্থনৈতিক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উপাদান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প্রভাবিত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সেগুলোকে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গড়ে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ওঠার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নিয়ামক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বলে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প্রধানত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দুই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ভাগ</a:t>
            </a:r>
            <a:r>
              <a:rPr sz="3000" dirty="0">
                <a:latin typeface="Noto Sans Bengali"/>
              </a:rPr>
              <a:t>: (ক) </a:t>
            </a:r>
            <a:r>
              <a:rPr sz="3000" dirty="0" err="1">
                <a:latin typeface="Noto Sans Bengali"/>
              </a:rPr>
              <a:t>প্রাকৃতিক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নিয়ামক</a:t>
            </a:r>
            <a:r>
              <a:rPr sz="3000" dirty="0">
                <a:latin typeface="Noto Sans Bengali"/>
              </a:rPr>
              <a:t> ও (খ) </a:t>
            </a:r>
            <a:r>
              <a:rPr sz="3000" dirty="0" err="1">
                <a:latin typeface="Noto Sans Bengali"/>
              </a:rPr>
              <a:t>অর্থনৈতিক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নিয়ামক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70C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প্রাকৃতিক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নিয়ামক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: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জলবায়ু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শক্তি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সম্পদের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সান্নিধ্য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কাঁচামালের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70C0"/>
                </a:solidFill>
                <a:latin typeface="Noto Sans Bengali"/>
              </a:rPr>
              <a:t>সান্নিধ্য</a:t>
            </a:r>
            <a:r>
              <a:rPr sz="3000" dirty="0">
                <a:solidFill>
                  <a:srgbClr val="0070C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অর্থনৈতিক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নিয়ামক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মূলধন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শ্রমিক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বাজার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যোগাযোগ</a:t>
            </a:r>
            <a:r>
              <a:rPr sz="3000" dirty="0">
                <a:latin typeface="Noto Sans Bengali"/>
              </a:rPr>
              <a:t>–</a:t>
            </a:r>
            <a:r>
              <a:rPr sz="3000" dirty="0" err="1">
                <a:latin typeface="Noto Sans Bengali"/>
              </a:rPr>
              <a:t>পরিবহন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প্রযুক্তি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সরকারি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নীতি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রাজনৈতিক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স্থিতিশীলতা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343900" y="1508760"/>
            <a:ext cx="472440" cy="472440"/>
          </a:xfrm>
          <a:prstGeom prst="ellipse">
            <a:avLst/>
          </a:prstGeom>
          <a:solidFill>
            <a:srgbClr val="00796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97112" y="1508760"/>
            <a:ext cx="1115568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 dirty="0" err="1">
                <a:solidFill>
                  <a:srgbClr val="00796B"/>
                </a:solidFill>
                <a:latin typeface="Noto Sans Bengali"/>
              </a:rPr>
              <a:t>জলবায়ু</a:t>
            </a:r>
            <a:endParaRPr sz="2100" b="1" dirty="0">
              <a:solidFill>
                <a:srgbClr val="00796B"/>
              </a:solidFill>
              <a:latin typeface="Noto Sans Bengali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309860" y="1508760"/>
            <a:ext cx="472440" cy="472440"/>
          </a:xfrm>
          <a:prstGeom prst="ellipse">
            <a:avLst/>
          </a:prstGeom>
          <a:solidFill>
            <a:srgbClr val="FF8F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863072" y="150876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FF8F00"/>
                </a:solidFill>
                <a:latin typeface="Noto Sans Bengali"/>
              </a:rPr>
              <a:t>শক্তি</a:t>
            </a:r>
          </a:p>
        </p:txBody>
      </p:sp>
      <p:sp>
        <p:nvSpPr>
          <p:cNvPr id="12" name="Oval 11"/>
          <p:cNvSpPr/>
          <p:nvPr/>
        </p:nvSpPr>
        <p:spPr>
          <a:xfrm>
            <a:off x="8343900" y="2743200"/>
            <a:ext cx="472440" cy="472440"/>
          </a:xfrm>
          <a:prstGeom prst="ellipse">
            <a:avLst/>
          </a:prstGeom>
          <a:solidFill>
            <a:srgbClr val="79554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97112" y="274320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795548"/>
                </a:solidFill>
                <a:latin typeface="Noto Sans Bengali"/>
              </a:rPr>
              <a:t>কাঁচামাল</a:t>
            </a:r>
          </a:p>
        </p:txBody>
      </p:sp>
      <p:sp>
        <p:nvSpPr>
          <p:cNvPr id="15" name="Oval 14"/>
          <p:cNvSpPr/>
          <p:nvPr/>
        </p:nvSpPr>
        <p:spPr>
          <a:xfrm>
            <a:off x="10309860" y="2743200"/>
            <a:ext cx="472440" cy="47244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863072" y="274320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3F51B5"/>
                </a:solidFill>
                <a:latin typeface="Noto Sans Bengali"/>
              </a:rPr>
              <a:t>মূলধন</a:t>
            </a:r>
          </a:p>
        </p:txBody>
      </p:sp>
      <p:sp>
        <p:nvSpPr>
          <p:cNvPr id="18" name="Oval 17"/>
          <p:cNvSpPr/>
          <p:nvPr/>
        </p:nvSpPr>
        <p:spPr>
          <a:xfrm>
            <a:off x="8343900" y="3977640"/>
            <a:ext cx="472440" cy="47244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97112" y="397764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C62828"/>
                </a:solidFill>
                <a:latin typeface="Noto Sans Bengali"/>
              </a:rPr>
              <a:t>শ্রম</a:t>
            </a:r>
          </a:p>
        </p:txBody>
      </p:sp>
      <p:sp>
        <p:nvSpPr>
          <p:cNvPr id="21" name="Oval 20"/>
          <p:cNvSpPr/>
          <p:nvPr/>
        </p:nvSpPr>
        <p:spPr>
          <a:xfrm>
            <a:off x="10309860" y="3977640"/>
            <a:ext cx="472440" cy="472440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863072" y="3977640"/>
            <a:ext cx="914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2E7D32"/>
                </a:solidFill>
                <a:latin typeface="Noto Sans Bengali"/>
              </a:rPr>
              <a:t>বাজার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প্রাকৃতিক নিয়ামক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34440"/>
            <a:ext cx="352044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1325880"/>
            <a:ext cx="33009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১. জলবায়ু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92808"/>
            <a:ext cx="3246120" cy="3703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উৎপাদন পরিবেশ ও শ্রমিকের কর্মক্ষমতাকে প্রভাবিত করে।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234440"/>
            <a:ext cx="352044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8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453128" y="1325880"/>
            <a:ext cx="33009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FF8F00"/>
                </a:solidFill>
                <a:latin typeface="Noto Sans Bengali"/>
              </a:rPr>
              <a:t>২. শক্তি সম্পদ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892808"/>
            <a:ext cx="3246120" cy="3703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বিদ্যুৎ, গ্যাস, কয়লা ইত্যাদির সহজলভ্যতা শিল্পের খরচ ও অবস্থানকে প্রভাবিত করে।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2440" y="1234440"/>
            <a:ext cx="3520440" cy="4480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02167" y="1325880"/>
            <a:ext cx="33009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>
                <a:solidFill>
                  <a:srgbClr val="795548"/>
                </a:solidFill>
                <a:latin typeface="Noto Sans Bengali"/>
              </a:rPr>
              <a:t>৩. </a:t>
            </a:r>
            <a:r>
              <a:rPr sz="3000" b="1" dirty="0" err="1">
                <a:solidFill>
                  <a:srgbClr val="795548"/>
                </a:solidFill>
                <a:latin typeface="Noto Sans Bengali"/>
              </a:rPr>
              <a:t>কাঁচামালের</a:t>
            </a:r>
            <a:r>
              <a:rPr sz="3000" b="1" dirty="0">
                <a:solidFill>
                  <a:srgbClr val="795548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95548"/>
                </a:solidFill>
                <a:latin typeface="Noto Sans Bengali"/>
              </a:rPr>
              <a:t>সান্নিধ্য</a:t>
            </a:r>
            <a:endParaRPr sz="3000" b="1" dirty="0">
              <a:solidFill>
                <a:srgbClr val="795548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57031" y="2264283"/>
            <a:ext cx="3246120" cy="3703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কাঁচামাল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কাছে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থাকলে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পরিবহন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ব্যয়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কমে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এবং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উৎপাদন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সহজ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হয়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897880"/>
            <a:ext cx="1024128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প্রাকৃতিক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পরিবেশ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শিল্পের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অবস্থান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নির্ধারণে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একটি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মৌলিক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ভূমিকা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200" b="1" dirty="0" err="1">
                <a:solidFill>
                  <a:srgbClr val="0066CC"/>
                </a:solidFill>
                <a:latin typeface="Noto Sans Bengali"/>
              </a:rPr>
              <a:t>রাখে</a:t>
            </a:r>
            <a:r>
              <a:rPr sz="2200" b="1" dirty="0">
                <a:solidFill>
                  <a:srgbClr val="0066CC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7B1FA2"/>
                </a:solidFill>
                <a:latin typeface="Noto Sans Bengali"/>
              </a:rPr>
              <a:t>(১) জলবায়ু: সংজ্ঞা ও শিল্পে প্রভাব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43995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কোনো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স্থানের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দীর্ঘ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সময়ের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আবহাওয়ার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গড়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অবস্থা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হলো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জলবায়ু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অতিরিক্ত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তাপ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শীত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আর্দ্রতা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শুষ্কতা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কিছু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শিল্পের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শ্রমিকের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কর্মক্ষমতাকে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প্রভাবিত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উপযুক্ত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জলবায়ুতে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কাঁচামাল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সংরক্ষণ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যন্ত্র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পরিচালনা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শ্রমের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পরিবেশ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তুলনামূলক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সুবিধাজনক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উদাহরণ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: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উষ্ণ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আর্দ্র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পরিবেশে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শ্রমিক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দ্রুত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ক্লান্ত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হতে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পারেন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;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তাই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কারখানায়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নিয়ন্ত্রিত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পরিবেশের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প্রয়োজন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হতে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পারে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1645920"/>
            <a:ext cx="1280160" cy="1280160"/>
          </a:xfrm>
          <a:prstGeom prst="ellipse">
            <a:avLst/>
          </a:prstGeom>
          <a:solidFill>
            <a:srgbClr val="00796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75320" y="2055571"/>
            <a:ext cx="1188719" cy="44805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জল</a:t>
            </a:r>
          </a:p>
        </p:txBody>
      </p:sp>
      <p:sp>
        <p:nvSpPr>
          <p:cNvPr id="8" name="Oval 7"/>
          <p:cNvSpPr/>
          <p:nvPr/>
        </p:nvSpPr>
        <p:spPr>
          <a:xfrm>
            <a:off x="9875520" y="2743200"/>
            <a:ext cx="1280160" cy="128016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921240" y="3152851"/>
            <a:ext cx="1188719" cy="44805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বায়ু</a:t>
            </a:r>
          </a:p>
        </p:txBody>
      </p:sp>
      <p:sp>
        <p:nvSpPr>
          <p:cNvPr id="10" name="Oval 9"/>
          <p:cNvSpPr/>
          <p:nvPr/>
        </p:nvSpPr>
        <p:spPr>
          <a:xfrm>
            <a:off x="8229600" y="3840480"/>
            <a:ext cx="1280160" cy="1280160"/>
          </a:xfrm>
          <a:prstGeom prst="ellipse">
            <a:avLst/>
          </a:prstGeom>
          <a:solidFill>
            <a:srgbClr val="EF6C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20" y="4250131"/>
            <a:ext cx="1188719" cy="44805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তাপ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(২) শক্তি সম্পদের সান্নিধ্য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45166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শিল্পে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যন্ত্র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চালানো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উৎপাদন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প্রক্রিয়ার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জন্য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বিদ্যু</a:t>
            </a:r>
            <a:r>
              <a:rPr sz="3000" dirty="0">
                <a:latin typeface="Noto Sans Bengali"/>
              </a:rPr>
              <a:t>ৎ, </a:t>
            </a:r>
            <a:r>
              <a:rPr sz="3000" dirty="0" err="1">
                <a:latin typeface="Noto Sans Bengali"/>
              </a:rPr>
              <a:t>গ্যাস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কয়লা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অন্যান্য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শক্তি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দরকার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শক্তির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উৎসের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কাছে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স্থাপিত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হলে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জ্বালানি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পরিবহনের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ব্যয়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সময়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কমে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শক্তি-নির্ভর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শিল্পে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এই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নিয়ামকের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গুরুত্ব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বেশি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গ্যাস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বিদ্যু</a:t>
            </a:r>
            <a:r>
              <a:rPr sz="3000" dirty="0">
                <a:latin typeface="Noto Sans Bengali"/>
              </a:rPr>
              <a:t>ৎ </a:t>
            </a:r>
            <a:r>
              <a:rPr sz="3000" dirty="0" err="1">
                <a:latin typeface="Noto Sans Bengali"/>
              </a:rPr>
              <a:t>সহজলভ্য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অঞ্চলে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বিদ্যু</a:t>
            </a:r>
            <a:r>
              <a:rPr sz="3000" dirty="0">
                <a:latin typeface="Noto Sans Bengali"/>
              </a:rPr>
              <a:t>ৎ-</a:t>
            </a:r>
            <a:r>
              <a:rPr sz="3000" dirty="0" err="1">
                <a:latin typeface="Noto Sans Bengali"/>
              </a:rPr>
              <a:t>নির্ভর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স্থাপনে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সুবিধা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366760" y="1645920"/>
            <a:ext cx="1234440" cy="1234440"/>
          </a:xfrm>
          <a:prstGeom prst="ellipse">
            <a:avLst/>
          </a:prstGeom>
          <a:solidFill>
            <a:srgbClr val="FF8F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0" y="2040940"/>
            <a:ext cx="1143000" cy="4320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বিদ্যুৎ</a:t>
            </a:r>
          </a:p>
        </p:txBody>
      </p:sp>
      <p:sp>
        <p:nvSpPr>
          <p:cNvPr id="8" name="Oval 7"/>
          <p:cNvSpPr/>
          <p:nvPr/>
        </p:nvSpPr>
        <p:spPr>
          <a:xfrm>
            <a:off x="9966960" y="2971800"/>
            <a:ext cx="1234440" cy="123444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12680" y="3366820"/>
            <a:ext cx="1143000" cy="4320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গ্যাস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9" y="4572000"/>
            <a:ext cx="3438525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শক্তির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কাছে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
→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পরিবহন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ব্যয়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কম</a:t>
            </a:r>
            <a:endParaRPr sz="2400" b="1" dirty="0">
              <a:solidFill>
                <a:srgbClr val="0066CC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(৩) কাঁচা মালের সান্নিধ্য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406640" cy="45166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শিল্পে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ব্যবহৃত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প্রাথমিক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উপাদানকে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কাঁচামাল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বলে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কাঁচামালের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উৎসের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কাছে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কারখানা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পরিবহন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ব্যয়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ক্ষতি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সময়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কমে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পচনশীল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ভারী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কাঁচামালের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শিল্পে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এই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নিয়ামক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বিশেষ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গুরুত্বপূর্ণ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চিনি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আখ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উৎপাদন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এলাকার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কাছাকাছি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এবং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কাগজ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বনজ</a:t>
            </a:r>
            <a:r>
              <a:rPr sz="3000" dirty="0">
                <a:latin typeface="Noto Sans Bengali"/>
              </a:rPr>
              <a:t>/</a:t>
            </a:r>
            <a:r>
              <a:rPr sz="3000" dirty="0" err="1">
                <a:latin typeface="Noto Sans Bengali"/>
              </a:rPr>
              <a:t>কাঠের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উৎসের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কাছাকাছি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স্থাপনের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সুবিধা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পায়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325880"/>
            <a:ext cx="3520440" cy="4572000"/>
          </a:xfrm>
          <a:prstGeom prst="roundRect">
            <a:avLst/>
          </a:prstGeom>
          <a:solidFill>
            <a:srgbClr val="EBF8FF"/>
          </a:solidFill>
          <a:ln w="25400">
            <a:solidFill>
              <a:srgbClr val="50A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338559" y="1645919"/>
            <a:ext cx="594360" cy="594360"/>
          </a:xfrm>
          <a:prstGeom prst="ellipse">
            <a:avLst/>
          </a:prstGeom>
          <a:solidFill>
            <a:srgbClr val="FFB3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1836115"/>
            <a:ext cx="502920" cy="20802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সূ</a:t>
            </a:r>
          </a:p>
        </p:txBody>
      </p:sp>
      <p:sp>
        <p:nvSpPr>
          <p:cNvPr id="9" name="Rectangle 8"/>
          <p:cNvSpPr/>
          <p:nvPr/>
        </p:nvSpPr>
        <p:spPr>
          <a:xfrm>
            <a:off x="8321040" y="4069080"/>
            <a:ext cx="1828800" cy="1097280"/>
          </a:xfrm>
          <a:prstGeom prst="rect">
            <a:avLst/>
          </a:prstGeom>
          <a:solidFill>
            <a:srgbClr val="5AB4E6"/>
          </a:solidFill>
          <a:ln>
            <a:solidFill>
              <a:srgbClr val="3C8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rapezoid 9"/>
          <p:cNvSpPr/>
          <p:nvPr/>
        </p:nvSpPr>
        <p:spPr>
          <a:xfrm>
            <a:off x="9921240" y="4663440"/>
            <a:ext cx="2011680" cy="1005840"/>
          </a:xfrm>
          <a:prstGeom prst="trapezoid">
            <a:avLst/>
          </a:prstGeom>
          <a:solidFill>
            <a:srgbClr val="8B6441"/>
          </a:solidFill>
          <a:ln>
            <a:solidFill>
              <a:srgbClr val="6E4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59536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7532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05256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73252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92708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60704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0424159" y="3154680"/>
            <a:ext cx="1600200" cy="1600200"/>
          </a:xfrm>
          <a:prstGeom prst="rect">
            <a:avLst/>
          </a:prstGeom>
          <a:solidFill>
            <a:srgbClr val="DCDCE1"/>
          </a:solidFill>
          <a:ln>
            <a:solidFill>
              <a:srgbClr val="6464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060704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106424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152144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1658600" y="2468880"/>
            <a:ext cx="228600" cy="914400"/>
          </a:xfrm>
          <a:prstGeom prst="rect">
            <a:avLst/>
          </a:prstGeom>
          <a:solidFill>
            <a:srgbClr val="646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80" y="5394960"/>
            <a:ext cx="28803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005A78"/>
                </a:solidFill>
                <a:latin typeface="Noto Sans Bengali"/>
              </a:rPr>
              <a:t>প্রকৃতি → সম্পদ → উৎপাদন → সেবা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33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617190"/>
            <a:ext cx="10332720" cy="315471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900" b="1" dirty="0" err="1">
                <a:solidFill>
                  <a:srgbClr val="00796B"/>
                </a:solidFill>
                <a:latin typeface="Noto Sans Bengali"/>
              </a:rPr>
              <a:t>ধন্যবাদ</a:t>
            </a:r>
            <a:endParaRPr sz="5200" b="1" dirty="0">
              <a:solidFill>
                <a:srgbClr val="00796B"/>
              </a:solidFill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5965" y="4125837"/>
            <a:ext cx="8138160" cy="685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মনোযোগ</a:t>
            </a:r>
            <a:r>
              <a:rPr sz="3600" b="1" dirty="0">
                <a:solidFill>
                  <a:srgbClr val="3F51B5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দিয়ে</a:t>
            </a:r>
            <a:r>
              <a:rPr sz="3600" b="1" dirty="0">
                <a:solidFill>
                  <a:srgbClr val="3F51B5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শোনার</a:t>
            </a:r>
            <a:r>
              <a:rPr sz="3600" b="1" dirty="0">
                <a:solidFill>
                  <a:srgbClr val="3F51B5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জন্য</a:t>
            </a:r>
            <a:endParaRPr sz="3600" b="1" dirty="0">
              <a:solidFill>
                <a:srgbClr val="3F51B5"/>
              </a:solidFill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4525" y="4994517"/>
            <a:ext cx="8321040" cy="685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 dirty="0" err="1">
                <a:solidFill>
                  <a:srgbClr val="C62828"/>
                </a:solidFill>
                <a:latin typeface="Noto Sans Bengali"/>
              </a:rPr>
              <a:t>সবাইকে</a:t>
            </a:r>
            <a:r>
              <a:rPr sz="4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4000" b="1" dirty="0" err="1">
                <a:solidFill>
                  <a:srgbClr val="C62828"/>
                </a:solidFill>
                <a:latin typeface="Noto Sans Bengali"/>
              </a:rPr>
              <a:t>আন্তরিক</a:t>
            </a:r>
            <a:r>
              <a:rPr sz="4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4000" b="1" dirty="0" err="1">
                <a:solidFill>
                  <a:srgbClr val="C62828"/>
                </a:solidFill>
                <a:latin typeface="Noto Sans Bengali"/>
              </a:rPr>
              <a:t>ধন্যবাদ</a:t>
            </a:r>
            <a:r>
              <a:rPr sz="4000" b="1" dirty="0">
                <a:solidFill>
                  <a:srgbClr val="C62828"/>
                </a:solidFill>
                <a:latin typeface="Noto Sans Bengal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695" y="6034254"/>
            <a:ext cx="10487025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>
                <a:solidFill>
                  <a:srgbClr val="7B1FA2"/>
                </a:solidFill>
                <a:latin typeface="Noto Sans Bengali"/>
              </a:rPr>
              <a:t>“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সম্পদ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রক্ষা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করি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—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টেকসই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উন্নয়নের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পথে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এগিয়ে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যাই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।”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1262</Words>
  <Application>Microsoft Office PowerPoint</Application>
  <PresentationFormat>Widescreen</PresentationFormat>
  <Paragraphs>179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Hind Siliguri</vt:lpstr>
      <vt:lpstr>Noto Sans Bengali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WALTON</dc:creator>
  <cp:keywords/>
  <dc:description>generated using python-pptx</dc:description>
  <cp:lastModifiedBy>WALTON</cp:lastModifiedBy>
  <cp:revision>19</cp:revision>
  <dcterms:created xsi:type="dcterms:W3CDTF">2013-01-27T09:14:16Z</dcterms:created>
  <dcterms:modified xsi:type="dcterms:W3CDTF">2026-09-21T07:57:55Z</dcterms:modified>
  <cp:category/>
</cp:coreProperties>
</file>