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0" r:id="rId2"/>
    <p:sldId id="257" r:id="rId3"/>
    <p:sldId id="291" r:id="rId4"/>
    <p:sldId id="258" r:id="rId5"/>
    <p:sldId id="259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87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61" y="176058"/>
            <a:ext cx="11493909" cy="65269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5303" y="767580"/>
            <a:ext cx="11710219" cy="424731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800" b="1" i="0" u="none" dirty="0" err="1">
                <a:ln w="6600">
                  <a:solidFill>
                    <a:srgbClr val="92D05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Hind Siliguri"/>
              </a:rPr>
              <a:t>শুভ</a:t>
            </a:r>
            <a:r>
              <a:rPr sz="13800" b="1" i="0" u="none" dirty="0">
                <a:ln w="6600">
                  <a:solidFill>
                    <a:srgbClr val="92D05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Hind Siliguri"/>
              </a:rPr>
              <a:t> </a:t>
            </a:r>
            <a:r>
              <a:rPr sz="13800" b="1" i="0" u="none" dirty="0" err="1">
                <a:ln w="6600">
                  <a:solidFill>
                    <a:srgbClr val="92D05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Hind Siliguri"/>
              </a:rPr>
              <a:t>সকাল</a:t>
            </a:r>
            <a:r>
              <a:rPr sz="13800" b="1" i="0" u="none" dirty="0">
                <a:ln w="6600">
                  <a:solidFill>
                    <a:srgbClr val="92D05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Hind Siliguri"/>
              </a:rPr>
              <a:t> ও </a:t>
            </a:r>
            <a:r>
              <a:rPr sz="13800" b="1" i="0" u="none" dirty="0" err="1">
                <a:ln w="6600">
                  <a:solidFill>
                    <a:srgbClr val="92D050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Hind Siliguri"/>
              </a:rPr>
              <a:t>স্বাগতম</a:t>
            </a:r>
            <a:endParaRPr sz="13800" b="1" i="0" u="none" dirty="0">
              <a:ln w="6600">
                <a:solidFill>
                  <a:srgbClr val="92D050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Hind Siligu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24062" y="5228479"/>
            <a:ext cx="8572500" cy="11079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600" b="1" i="0" u="none" dirty="0" err="1" smtClean="0">
                <a:solidFill>
                  <a:srgbClr val="FFC000"/>
                </a:solidFill>
                <a:latin typeface="Hind Siliguri"/>
              </a:rPr>
              <a:t>আজকের</a:t>
            </a:r>
            <a:r>
              <a:rPr sz="3600" b="1" i="0" u="none" dirty="0" smtClean="0">
                <a:solidFill>
                  <a:srgbClr val="FFC000"/>
                </a:solidFill>
                <a:latin typeface="Hind Siliguri"/>
              </a:rPr>
              <a:t> </a:t>
            </a:r>
            <a:r>
              <a:rPr sz="3600" b="1" i="0" u="none" dirty="0" err="1" smtClean="0">
                <a:solidFill>
                  <a:srgbClr val="FFC000"/>
                </a:solidFill>
                <a:latin typeface="Hind Siliguri"/>
              </a:rPr>
              <a:t>ক্লাসে</a:t>
            </a:r>
            <a:r>
              <a:rPr sz="3600" b="1" i="0" u="none" dirty="0" smtClean="0">
                <a:solidFill>
                  <a:srgbClr val="FFC000"/>
                </a:solidFill>
                <a:latin typeface="Hind Siliguri"/>
              </a:rPr>
              <a:t> </a:t>
            </a:r>
            <a:r>
              <a:rPr sz="3600" b="1" i="0" u="none" dirty="0" err="1">
                <a:solidFill>
                  <a:srgbClr val="FFC000"/>
                </a:solidFill>
                <a:latin typeface="Hind Siliguri"/>
              </a:rPr>
              <a:t>সকল</a:t>
            </a:r>
            <a:r>
              <a:rPr sz="3600" b="1" i="0" u="none" dirty="0">
                <a:solidFill>
                  <a:srgbClr val="FFC000"/>
                </a:solidFill>
                <a:latin typeface="Hind Siliguri"/>
              </a:rPr>
              <a:t> </a:t>
            </a:r>
            <a:r>
              <a:rPr sz="3600" b="1" i="0" u="none" dirty="0" err="1">
                <a:solidFill>
                  <a:srgbClr val="FFC000"/>
                </a:solidFill>
                <a:latin typeface="Hind Siliguri"/>
              </a:rPr>
              <a:t>শিক্ষার্থীকে</a:t>
            </a:r>
            <a:r>
              <a:rPr sz="3600" b="1" i="0" u="none" dirty="0">
                <a:solidFill>
                  <a:srgbClr val="FFC000"/>
                </a:solidFill>
                <a:latin typeface="Hind Siliguri"/>
              </a:rPr>
              <a:t> </a:t>
            </a:r>
            <a:r>
              <a:rPr sz="3600" b="1" i="0" u="none" dirty="0" err="1">
                <a:solidFill>
                  <a:srgbClr val="FFC000"/>
                </a:solidFill>
                <a:latin typeface="Hind Siliguri"/>
              </a:rPr>
              <a:t>আন্তরিক</a:t>
            </a:r>
            <a:r>
              <a:rPr sz="3600" b="1" i="0" u="none" dirty="0">
                <a:solidFill>
                  <a:srgbClr val="FFC000"/>
                </a:solidFill>
                <a:latin typeface="Hind Siliguri"/>
              </a:rPr>
              <a:t> </a:t>
            </a:r>
            <a:r>
              <a:rPr sz="3600" b="1" i="0" u="none" dirty="0" err="1">
                <a:solidFill>
                  <a:srgbClr val="FFC000"/>
                </a:solidFill>
                <a:latin typeface="Hind Siliguri"/>
              </a:rPr>
              <a:t>শুভেচ্ছা</a:t>
            </a:r>
            <a:r>
              <a:rPr sz="3600" b="1" i="0" u="none" dirty="0">
                <a:solidFill>
                  <a:srgbClr val="FFC000"/>
                </a:solidFill>
                <a:latin typeface="Hind Siliguri"/>
              </a:rPr>
              <a:t> ও </a:t>
            </a:r>
            <a:r>
              <a:rPr sz="3600" b="1" i="0" u="none" dirty="0" err="1">
                <a:solidFill>
                  <a:srgbClr val="FFC000"/>
                </a:solidFill>
                <a:latin typeface="Hind Siliguri"/>
              </a:rPr>
              <a:t>অভিনন্দন</a:t>
            </a:r>
            <a:r>
              <a:rPr sz="3600" b="1" i="0" u="none" dirty="0" smtClean="0">
                <a:solidFill>
                  <a:srgbClr val="FFC000"/>
                </a:solidFill>
                <a:latin typeface="Hind Siliguri"/>
              </a:rPr>
              <a:t>!</a:t>
            </a:r>
            <a:endParaRPr sz="3600" b="1" i="0" u="none" dirty="0">
              <a:solidFill>
                <a:srgbClr val="FFC000"/>
              </a:solidFill>
              <a:latin typeface="Hind Siliguri"/>
            </a:endParaRPr>
          </a:p>
        </p:txBody>
      </p:sp>
    </p:spTree>
    <p:extLst>
      <p:ext uri="{BB962C8B-B14F-4D97-AF65-F5344CB8AC3E}">
        <p14:creationId xmlns:p14="http://schemas.microsoft.com/office/powerpoint/2010/main" val="28717009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858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246888"/>
            <a:ext cx="113842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 dirty="0" err="1">
                <a:solidFill>
                  <a:srgbClr val="C62828"/>
                </a:solidFill>
                <a:latin typeface="Noto Sans Bengali"/>
              </a:rPr>
              <a:t>শিক্ষক</a:t>
            </a:r>
            <a:r>
              <a:rPr sz="3000" b="1" dirty="0">
                <a:solidFill>
                  <a:srgbClr val="C62828"/>
                </a:solidFill>
                <a:latin typeface="Noto Sans Bengali"/>
              </a:rPr>
              <a:t> </a:t>
            </a:r>
            <a:r>
              <a:rPr sz="3000" b="1" dirty="0" err="1">
                <a:solidFill>
                  <a:srgbClr val="C62828"/>
                </a:solidFill>
                <a:latin typeface="Noto Sans Bengali"/>
              </a:rPr>
              <a:t>পরিচিতি</a:t>
            </a:r>
            <a:r>
              <a:rPr sz="3000" b="1" dirty="0">
                <a:solidFill>
                  <a:srgbClr val="C62828"/>
                </a:solidFill>
                <a:latin typeface="Noto Sans Bengali"/>
              </a:rPr>
              <a:t> ও </a:t>
            </a:r>
            <a:r>
              <a:rPr sz="3000" b="1" dirty="0" err="1">
                <a:solidFill>
                  <a:srgbClr val="C62828"/>
                </a:solidFill>
                <a:latin typeface="Noto Sans Bengali"/>
              </a:rPr>
              <a:t>পাঠ</a:t>
            </a:r>
            <a:r>
              <a:rPr sz="3000" b="1" dirty="0">
                <a:solidFill>
                  <a:srgbClr val="C62828"/>
                </a:solidFill>
                <a:latin typeface="Noto Sans Bengali"/>
              </a:rPr>
              <a:t> </a:t>
            </a:r>
            <a:r>
              <a:rPr sz="3000" b="1" dirty="0" err="1">
                <a:solidFill>
                  <a:srgbClr val="C62828"/>
                </a:solidFill>
                <a:latin typeface="Noto Sans Bengali"/>
              </a:rPr>
              <a:t>পরিচিতি</a:t>
            </a:r>
            <a:endParaRPr sz="3000" b="1" dirty="0">
              <a:solidFill>
                <a:srgbClr val="C62828"/>
              </a:solidFill>
              <a:latin typeface="Noto Sans Bengal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143000"/>
            <a:ext cx="5440680" cy="4526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22376" y="1488162"/>
            <a:ext cx="5221224" cy="55399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3000" b="1" dirty="0" err="1">
                <a:solidFill>
                  <a:srgbClr val="0066CC"/>
                </a:solidFill>
                <a:latin typeface="Noto Sans Bengali"/>
              </a:rPr>
              <a:t>শিক্ষক</a:t>
            </a:r>
            <a:r>
              <a:rPr sz="3000" b="1" dirty="0">
                <a:solidFill>
                  <a:srgbClr val="0066CC"/>
                </a:solidFill>
                <a:latin typeface="Noto Sans Bengali"/>
              </a:rPr>
              <a:t> </a:t>
            </a:r>
            <a:r>
              <a:rPr sz="3000" b="1" dirty="0" err="1">
                <a:solidFill>
                  <a:srgbClr val="0066CC"/>
                </a:solidFill>
                <a:latin typeface="Noto Sans Bengali"/>
              </a:rPr>
              <a:t>পরিচিতি</a:t>
            </a:r>
            <a:endParaRPr sz="3000" b="1" dirty="0">
              <a:solidFill>
                <a:srgbClr val="0066CC"/>
              </a:solidFill>
              <a:latin typeface="Noto Sans Bengal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0079" y="2153793"/>
            <a:ext cx="5370195" cy="277665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>
              <a:lnSpc>
                <a:spcPct val="150000"/>
              </a:lnSpc>
            </a:pP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এস.এম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.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সাইফুল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ইসলাম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
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সহকারী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শিক্ষক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
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পানিকাউরিয়া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মাধ্যমিক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বিদ্যালয়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
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কলারোয়া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,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সাতক্ষীরা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।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143000"/>
            <a:ext cx="5440680" cy="4526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51473" y="1371576"/>
            <a:ext cx="5221224" cy="55399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3000" b="1" dirty="0" err="1">
                <a:solidFill>
                  <a:srgbClr val="C62828"/>
                </a:solidFill>
                <a:latin typeface="Noto Sans Bengali"/>
              </a:rPr>
              <a:t>পাঠ</a:t>
            </a:r>
            <a:r>
              <a:rPr sz="3000" b="1" dirty="0">
                <a:solidFill>
                  <a:srgbClr val="C62828"/>
                </a:solidFill>
                <a:latin typeface="Noto Sans Bengali"/>
              </a:rPr>
              <a:t> </a:t>
            </a:r>
            <a:r>
              <a:rPr sz="3000" b="1" dirty="0" err="1">
                <a:solidFill>
                  <a:srgbClr val="C62828"/>
                </a:solidFill>
                <a:latin typeface="Noto Sans Bengali"/>
              </a:rPr>
              <a:t>পরিচিতি</a:t>
            </a:r>
            <a:endParaRPr sz="3000" b="1" dirty="0">
              <a:solidFill>
                <a:srgbClr val="C62828"/>
              </a:solidFill>
              <a:latin typeface="Noto Sans Bengal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36055" y="1801368"/>
            <a:ext cx="5166360" cy="332398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শ্রেণি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: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নবম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
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বিষয়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: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ভূগোল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 ও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পরিবেশ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
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অধ্যায়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: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নবম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
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আজকের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পাঠ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: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সম্পদ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 ও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অর্থনৈতিক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 </a:t>
            </a:r>
            <a:r>
              <a:rPr sz="3000" b="0" dirty="0" err="1" smtClean="0">
                <a:solidFill>
                  <a:srgbClr val="232323"/>
                </a:solidFill>
                <a:latin typeface="Noto Sans Bengali"/>
              </a:rPr>
              <a:t>কার্যাবলি</a:t>
            </a:r>
            <a:r>
              <a:rPr lang="en-US" sz="3000" b="0" dirty="0" smtClean="0">
                <a:solidFill>
                  <a:srgbClr val="232323"/>
                </a:solidFill>
                <a:latin typeface="Noto Sans Bengali"/>
              </a:rPr>
              <a:t> (২য় </a:t>
            </a:r>
            <a:r>
              <a:rPr lang="en-US" sz="3000" b="0" dirty="0" err="1" smtClean="0">
                <a:solidFill>
                  <a:srgbClr val="232323"/>
                </a:solidFill>
                <a:latin typeface="Noto Sans Bengali"/>
              </a:rPr>
              <a:t>পর্ব</a:t>
            </a:r>
            <a:r>
              <a:rPr lang="en-US" sz="3000" b="0" dirty="0" smtClean="0">
                <a:solidFill>
                  <a:srgbClr val="232323"/>
                </a:solidFill>
                <a:latin typeface="Noto Sans Bengali"/>
              </a:rPr>
              <a:t>)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
</a:t>
            </a:r>
            <a:r>
              <a:rPr sz="3000" b="0" dirty="0" err="1" smtClean="0">
                <a:solidFill>
                  <a:srgbClr val="232323"/>
                </a:solidFill>
                <a:latin typeface="Noto Sans Bengali"/>
              </a:rPr>
              <a:t>তারিখ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: </a:t>
            </a:r>
            <a:r>
              <a:rPr sz="3000" b="0" dirty="0" smtClean="0">
                <a:solidFill>
                  <a:srgbClr val="232323"/>
                </a:solidFill>
                <a:latin typeface="Noto Sans Bengali"/>
              </a:rPr>
              <a:t>০০/০৮/২০২৬</a:t>
            </a:r>
            <a:r>
              <a:rPr lang="en-US" sz="3000" b="0" dirty="0" smtClean="0">
                <a:solidFill>
                  <a:srgbClr val="232323"/>
                </a:solidFill>
                <a:latin typeface="Noto Sans Bengali"/>
              </a:rPr>
              <a:t> </a:t>
            </a:r>
            <a:r>
              <a:rPr lang="en-US" sz="3000" b="0" dirty="0" err="1" smtClean="0">
                <a:solidFill>
                  <a:srgbClr val="232323"/>
                </a:solidFill>
                <a:latin typeface="Noto Sans Bengali"/>
              </a:rPr>
              <a:t>খ্রি</a:t>
            </a:r>
            <a:r>
              <a:rPr lang="en-US" sz="3000" b="0" dirty="0" smtClean="0">
                <a:solidFill>
                  <a:srgbClr val="232323"/>
                </a:solidFill>
                <a:latin typeface="Noto Sans Bengali"/>
              </a:rPr>
              <a:t>.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
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সময়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: ৫০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মিনিট</a:t>
            </a:r>
            <a:endParaRPr sz="3000" b="0" dirty="0">
              <a:solidFill>
                <a:srgbClr val="232323"/>
              </a:solidFill>
              <a:latin typeface="Noto Sans Bengal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5300" y="474345"/>
            <a:ext cx="112395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err="1">
                <a:solidFill>
                  <a:srgbClr val="FF0000"/>
                </a:solidFill>
              </a:rPr>
              <a:t>গল্পটি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মনোযোগ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দিয়ে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</a:rPr>
              <a:t>পড়ো</a:t>
            </a:r>
            <a:r>
              <a:rPr lang="en-US" sz="2400" b="1" dirty="0" smtClean="0">
                <a:solidFill>
                  <a:srgbClr val="FF0000"/>
                </a:solidFill>
              </a:rPr>
              <a:t>-</a:t>
            </a:r>
          </a:p>
          <a:p>
            <a:pPr algn="just"/>
            <a:r>
              <a:rPr lang="as-IN" sz="2400" dirty="0" smtClean="0">
                <a:solidFill>
                  <a:srgbClr val="00B0F0"/>
                </a:solidFill>
              </a:rPr>
              <a:t>রহিম </a:t>
            </a:r>
            <a:r>
              <a:rPr lang="as-IN" sz="2400" dirty="0">
                <a:solidFill>
                  <a:srgbClr val="00B0F0"/>
                </a:solidFill>
              </a:rPr>
              <a:t>ও করিম দুই ভাই এক টুকরো জমি ও </a:t>
            </a:r>
            <a:r>
              <a:rPr lang="as-IN" sz="2400" dirty="0" smtClean="0">
                <a:solidFill>
                  <a:srgbClr val="00B0F0"/>
                </a:solidFill>
              </a:rPr>
              <a:t>একটি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</a:rPr>
              <a:t>করে</a:t>
            </a:r>
            <a:r>
              <a:rPr lang="as-IN" sz="2400" dirty="0" smtClean="0">
                <a:solidFill>
                  <a:srgbClr val="00B0F0"/>
                </a:solidFill>
              </a:rPr>
              <a:t> </a:t>
            </a:r>
            <a:r>
              <a:rPr lang="as-IN" sz="2400" dirty="0">
                <a:solidFill>
                  <a:srgbClr val="00B0F0"/>
                </a:solidFill>
              </a:rPr>
              <a:t>গাভী উত্তরাধিকার সূত্রে পেল। করিম ভাবল, জমানো টাকা দিয়ে সে আরাম-আয়েশ করবে এবং গাভীর দুধ শুধু নিজেরা খেয়ে জীবন </a:t>
            </a:r>
            <a:r>
              <a:rPr lang="as-IN" sz="2400" dirty="0" smtClean="0">
                <a:solidFill>
                  <a:srgbClr val="00B0F0"/>
                </a:solidFill>
              </a:rPr>
              <a:t>কাটাবে</a:t>
            </a:r>
            <a:r>
              <a:rPr lang="as-IN" sz="2400" dirty="0">
                <a:solidFill>
                  <a:srgbClr val="00B0F0"/>
                </a:solidFill>
              </a:rPr>
              <a:t>। কিন্তু রহিম </a:t>
            </a:r>
            <a:r>
              <a:rPr lang="as-IN" sz="2400" dirty="0" smtClean="0">
                <a:solidFill>
                  <a:srgbClr val="00B0F0"/>
                </a:solidFill>
              </a:rPr>
              <a:t>চিন্তা </a:t>
            </a:r>
            <a:r>
              <a:rPr lang="as-IN" sz="2400" dirty="0">
                <a:solidFill>
                  <a:srgbClr val="00B0F0"/>
                </a:solidFill>
              </a:rPr>
              <a:t>করল অন্যভাবে। সে </a:t>
            </a:r>
            <a:r>
              <a:rPr lang="as-IN" sz="2400" dirty="0" smtClean="0">
                <a:solidFill>
                  <a:srgbClr val="00B0F0"/>
                </a:solidFill>
              </a:rPr>
              <a:t>জমি চাষ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</a:rPr>
              <a:t>শুরু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 err="1" smtClean="0">
                <a:solidFill>
                  <a:srgbClr val="00B0F0"/>
                </a:solidFill>
              </a:rPr>
              <a:t>করলো</a:t>
            </a:r>
            <a:r>
              <a:rPr lang="as-IN" sz="2400" dirty="0" smtClean="0">
                <a:solidFill>
                  <a:srgbClr val="00B0F0"/>
                </a:solidFill>
              </a:rPr>
              <a:t> </a:t>
            </a:r>
            <a:r>
              <a:rPr lang="as-IN" sz="2400" dirty="0">
                <a:solidFill>
                  <a:srgbClr val="00B0F0"/>
                </a:solidFill>
              </a:rPr>
              <a:t>এবং গাভীর </a:t>
            </a:r>
            <a:r>
              <a:rPr lang="as-IN" sz="2400" dirty="0" smtClean="0">
                <a:solidFill>
                  <a:srgbClr val="00B0F0"/>
                </a:solidFill>
              </a:rPr>
              <a:t>উ</a:t>
            </a:r>
            <a:r>
              <a:rPr lang="en-US" sz="2400" dirty="0" err="1" smtClean="0">
                <a:solidFill>
                  <a:srgbClr val="00B0F0"/>
                </a:solidFill>
              </a:rPr>
              <a:t>দ্বৃ</a:t>
            </a:r>
            <a:r>
              <a:rPr lang="as-IN" sz="2400" dirty="0" smtClean="0">
                <a:solidFill>
                  <a:srgbClr val="00B0F0"/>
                </a:solidFill>
              </a:rPr>
              <a:t>ত্ত </a:t>
            </a:r>
            <a:r>
              <a:rPr lang="as-IN" sz="2400" dirty="0">
                <a:solidFill>
                  <a:srgbClr val="00B0F0"/>
                </a:solidFill>
              </a:rPr>
              <a:t>দুধ বাজারে বিক্রি করতে লাগল।</a:t>
            </a:r>
          </a:p>
          <a:p>
            <a:pPr algn="just"/>
            <a:r>
              <a:rPr lang="as-IN" sz="2400" dirty="0"/>
              <a:t>কিছুদিনের মধ্যে </a:t>
            </a:r>
            <a:r>
              <a:rPr lang="as-IN" sz="2400" dirty="0" smtClean="0"/>
              <a:t>রহিমের</a:t>
            </a:r>
            <a:r>
              <a:rPr lang="en-US" sz="2400" dirty="0" smtClean="0"/>
              <a:t> </a:t>
            </a:r>
            <a:r>
              <a:rPr lang="en-US" sz="2400" dirty="0" err="1" smtClean="0"/>
              <a:t>ফসল</a:t>
            </a:r>
            <a:r>
              <a:rPr lang="as-IN" sz="2400" dirty="0" smtClean="0"/>
              <a:t> ও </a:t>
            </a:r>
            <a:r>
              <a:rPr lang="as-IN" sz="2400" dirty="0"/>
              <a:t>দুধ বিক্রি করে ভালো আয় হতে </a:t>
            </a:r>
            <a:r>
              <a:rPr lang="en-US" sz="2400" dirty="0" err="1" smtClean="0"/>
              <a:t>লাগল</a:t>
            </a:r>
            <a:r>
              <a:rPr lang="as-IN" sz="2400" dirty="0" smtClean="0"/>
              <a:t>। </a:t>
            </a:r>
            <a:r>
              <a:rPr lang="as-IN" sz="2400" dirty="0"/>
              <a:t>সে অর্জিত অর্থ দিয়ে আরও কিছু হাঁস-মুরগি কিনল এবং একটি ছোট ফার্ম গড়ে তুলল। অন্যদিকে, করিমের জমানো টাকা দ্রুত শেষ হয়ে গেল এবং কোনো নতুন আয় না থাকায় সে সমস্যায় পড়ল।</a:t>
            </a:r>
          </a:p>
          <a:p>
            <a:pPr algn="just"/>
            <a:r>
              <a:rPr lang="as-IN" sz="2400" dirty="0">
                <a:solidFill>
                  <a:srgbClr val="00B050"/>
                </a:solidFill>
              </a:rPr>
              <a:t>রহিম তখন করিমকে বোঝাল যে, কেবল জমি বা গাভী থাকলেই তা থেকে সুফল মেলে না</a:t>
            </a:r>
            <a:r>
              <a:rPr lang="as-IN" sz="2400" dirty="0" smtClean="0">
                <a:solidFill>
                  <a:srgbClr val="00B050"/>
                </a:solidFill>
              </a:rPr>
              <a:t>।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as-IN" sz="2400" dirty="0" smtClean="0">
                <a:solidFill>
                  <a:srgbClr val="00B050"/>
                </a:solidFill>
              </a:rPr>
              <a:t>সম্পদকে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সঠিক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</a:rPr>
              <a:t>ভাবে</a:t>
            </a:r>
            <a:r>
              <a:rPr lang="as-IN" sz="2400" dirty="0" smtClean="0">
                <a:solidFill>
                  <a:srgbClr val="00B050"/>
                </a:solidFill>
              </a:rPr>
              <a:t> </a:t>
            </a:r>
            <a:r>
              <a:rPr lang="as-IN" sz="2400" dirty="0">
                <a:solidFill>
                  <a:srgbClr val="00B050"/>
                </a:solidFill>
              </a:rPr>
              <a:t>কাজে লাগিয়ে যখন কোনো উৎপাদন, বণ্টন বা আয়মূলক কাজ করা হয়, সেটাই হলো </a:t>
            </a:r>
            <a:r>
              <a:rPr lang="as-IN" sz="2400" b="1" dirty="0">
                <a:solidFill>
                  <a:srgbClr val="00B050"/>
                </a:solidFill>
              </a:rPr>
              <a:t>অর্থনৈতিক কার্যাবলি</a:t>
            </a:r>
            <a:r>
              <a:rPr lang="as-IN" sz="2400" dirty="0">
                <a:solidFill>
                  <a:srgbClr val="00B050"/>
                </a:solidFill>
              </a:rPr>
              <a:t>। করিম নিজের ভুল বুঝতে পেরে রহিমের সাথে খামারের কাজে যোগ দিল এবং স্বাবলম্বী হয়ে উঠল</a:t>
            </a:r>
            <a:r>
              <a:rPr lang="as-IN" sz="2400" dirty="0" smtClean="0">
                <a:solidFill>
                  <a:srgbClr val="00B050"/>
                </a:solidFill>
              </a:rPr>
              <a:t>।</a:t>
            </a:r>
            <a:endParaRPr lang="en-US" sz="2400" dirty="0" smtClean="0">
              <a:solidFill>
                <a:srgbClr val="00B050"/>
              </a:solidFill>
            </a:endParaRPr>
          </a:p>
          <a:p>
            <a:pPr algn="just"/>
            <a:endParaRPr lang="as-IN" sz="2400" dirty="0">
              <a:solidFill>
                <a:srgbClr val="00B050"/>
              </a:solidFill>
            </a:endParaRPr>
          </a:p>
          <a:p>
            <a:pPr algn="just"/>
            <a:r>
              <a:rPr lang="as-IN" sz="2400" b="1" dirty="0" smtClean="0">
                <a:solidFill>
                  <a:srgbClr val="FF0000"/>
                </a:solidFill>
              </a:rPr>
              <a:t>শিক্ষা</a:t>
            </a:r>
            <a:r>
              <a:rPr lang="as-IN" sz="2400" b="1" dirty="0">
                <a:solidFill>
                  <a:srgbClr val="FF0000"/>
                </a:solidFill>
              </a:rPr>
              <a:t>:</a:t>
            </a:r>
            <a:r>
              <a:rPr lang="as-IN" sz="2400" dirty="0">
                <a:solidFill>
                  <a:srgbClr val="FF0000"/>
                </a:solidFill>
              </a:rPr>
              <a:t> নিষ্ক্রিয় সম্পদ কোনো উন্নতি আনে না; সঠিক অর্থনৈতিক কার্যাবলির মাধ্যমে সম্পদকে কাজে লাগালেই সংসারের ও দেশের সমৃদ্ধি আসে।</a:t>
            </a:r>
          </a:p>
        </p:txBody>
      </p:sp>
    </p:spTree>
    <p:extLst>
      <p:ext uri="{BB962C8B-B14F-4D97-AF65-F5344CB8AC3E}">
        <p14:creationId xmlns:p14="http://schemas.microsoft.com/office/powerpoint/2010/main" val="599053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092327"/>
            <a:ext cx="10972800" cy="4480560"/>
          </a:xfrm>
          <a:prstGeom prst="roundRect">
            <a:avLst/>
          </a:prstGeom>
          <a:solidFill>
            <a:srgbClr val="EBF8FF"/>
          </a:solidFill>
          <a:ln w="25400">
            <a:solidFill>
              <a:srgbClr val="50A0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14375" y="1658684"/>
            <a:ext cx="4572000" cy="615553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400" b="1" dirty="0" err="1">
                <a:solidFill>
                  <a:srgbClr val="C62828"/>
                </a:solidFill>
                <a:latin typeface="Noto Sans Bengali"/>
              </a:rPr>
              <a:t>আজকের</a:t>
            </a:r>
            <a:r>
              <a:rPr sz="3400" b="1" dirty="0">
                <a:solidFill>
                  <a:srgbClr val="C62828"/>
                </a:solidFill>
                <a:latin typeface="Noto Sans Bengali"/>
              </a:rPr>
              <a:t> </a:t>
            </a:r>
            <a:r>
              <a:rPr sz="3400" b="1" dirty="0" err="1" smtClean="0">
                <a:solidFill>
                  <a:srgbClr val="C62828"/>
                </a:solidFill>
                <a:latin typeface="Noto Sans Bengali"/>
              </a:rPr>
              <a:t>পাঠ</a:t>
            </a:r>
            <a:r>
              <a:rPr lang="en-US" sz="3400" b="1" dirty="0" smtClean="0">
                <a:solidFill>
                  <a:srgbClr val="C62828"/>
                </a:solidFill>
                <a:latin typeface="Noto Sans Bengali"/>
              </a:rPr>
              <a:t>-</a:t>
            </a:r>
            <a:endParaRPr sz="3400" b="1" dirty="0">
              <a:solidFill>
                <a:srgbClr val="C62828"/>
              </a:solidFill>
              <a:latin typeface="Noto Sans Bengal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14375" y="2727960"/>
            <a:ext cx="10761345" cy="2554545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8000" b="1" dirty="0">
                <a:solidFill>
                  <a:srgbClr val="7B1FA2"/>
                </a:solidFill>
                <a:latin typeface="Noto Sans Bengali"/>
              </a:rPr>
              <a:t>“</a:t>
            </a:r>
            <a:r>
              <a:rPr sz="8000" b="1" dirty="0" err="1">
                <a:solidFill>
                  <a:srgbClr val="7B1FA2"/>
                </a:solidFill>
                <a:latin typeface="Noto Sans Bengali"/>
              </a:rPr>
              <a:t>সম্পদ</a:t>
            </a:r>
            <a:r>
              <a:rPr sz="8000" b="1" dirty="0">
                <a:solidFill>
                  <a:srgbClr val="7B1FA2"/>
                </a:solidFill>
                <a:latin typeface="Noto Sans Bengali"/>
              </a:rPr>
              <a:t> ও </a:t>
            </a:r>
            <a:r>
              <a:rPr sz="8000" b="1" dirty="0" err="1">
                <a:solidFill>
                  <a:srgbClr val="7B1FA2"/>
                </a:solidFill>
                <a:latin typeface="Noto Sans Bengali"/>
              </a:rPr>
              <a:t>অর্থনৈতিক</a:t>
            </a:r>
            <a:r>
              <a:rPr sz="8000" b="1" dirty="0">
                <a:solidFill>
                  <a:srgbClr val="7B1FA2"/>
                </a:solidFill>
                <a:latin typeface="Noto Sans Bengali"/>
              </a:rPr>
              <a:t> </a:t>
            </a:r>
            <a:r>
              <a:rPr sz="8000" b="1" dirty="0" err="1">
                <a:solidFill>
                  <a:srgbClr val="7B1FA2"/>
                </a:solidFill>
                <a:latin typeface="Noto Sans Bengali"/>
              </a:rPr>
              <a:t>কার্যাবলি</a:t>
            </a:r>
            <a:r>
              <a:rPr sz="8000" b="1" dirty="0">
                <a:solidFill>
                  <a:srgbClr val="7B1FA2"/>
                </a:solidFill>
                <a:latin typeface="Noto Sans Bengali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858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7B1F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246888"/>
            <a:ext cx="113842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7B1FA2"/>
                </a:solidFill>
                <a:latin typeface="Noto Sans Bengali"/>
              </a:rPr>
              <a:t>আজকের পাঠের শিক্ষণফল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10789920" cy="5298886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lnSpc>
                <a:spcPct val="150000"/>
              </a:lnSpc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সম্পদের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ধারণা</a:t>
            </a:r>
            <a:r>
              <a:rPr sz="3000" dirty="0">
                <a:latin typeface="Noto Sans Bengali"/>
              </a:rPr>
              <a:t> ও </a:t>
            </a:r>
            <a:r>
              <a:rPr sz="3000" dirty="0" err="1">
                <a:latin typeface="Noto Sans Bengali"/>
              </a:rPr>
              <a:t>শ্রেণিবিন্যাস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ব্যাখ্যা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করতে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পারবে</a:t>
            </a:r>
            <a:r>
              <a:rPr sz="3000" dirty="0">
                <a:latin typeface="Noto Sans Bengali"/>
              </a:rPr>
              <a:t>।</a:t>
            </a:r>
          </a:p>
          <a:p>
            <a:pPr>
              <a:lnSpc>
                <a:spcPct val="150000"/>
              </a:lnSpc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FF000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সম্পদ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সংরক্ষণের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উপায়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ব্যাখ্যা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করতে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পারবে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।</a:t>
            </a:r>
          </a:p>
          <a:p>
            <a:pPr>
              <a:lnSpc>
                <a:spcPct val="150000"/>
              </a:lnSpc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অর্থনৈতিক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কার্যাবলি</a:t>
            </a:r>
            <a:r>
              <a:rPr sz="3000" dirty="0">
                <a:latin typeface="Noto Sans Bengali"/>
              </a:rPr>
              <a:t> ও </a:t>
            </a:r>
            <a:r>
              <a:rPr sz="3000" dirty="0" err="1">
                <a:latin typeface="Noto Sans Bengali"/>
              </a:rPr>
              <a:t>তার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তিনটি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পর্যায়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ব্যাখ্যা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করতে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পারবে</a:t>
            </a:r>
            <a:r>
              <a:rPr sz="3000" dirty="0">
                <a:latin typeface="Noto Sans Bengali"/>
              </a:rPr>
              <a:t>।</a:t>
            </a:r>
          </a:p>
          <a:p>
            <a:pPr marL="285750" indent="-285750">
              <a:lnSpc>
                <a:spcPct val="150000"/>
              </a:lnSpc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FF000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শিল্প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গড়ে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ওঠার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প্রাকৃতিক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অর্থনৈতিক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নিয়ামক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ব্যাখ্যা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করতে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পারবে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।</a:t>
            </a:r>
          </a:p>
          <a:p>
            <a:pPr marL="285750" indent="-285750">
              <a:lnSpc>
                <a:spcPct val="150000"/>
              </a:lnSpc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00B05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শিল্পের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শ্রেণিবিন্যাস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,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আমদানি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–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রপ্তানি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বাণিজ্যিক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ভারসাম্যের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সম্পর্ক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বিশ্লেষণ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করতে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পারবে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858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246888"/>
            <a:ext cx="113842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0066CC"/>
                </a:solidFill>
                <a:latin typeface="Noto Sans Bengali"/>
              </a:rPr>
              <a:t>অর্থনৈতিক নিয়ামকসমূহ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88720"/>
            <a:ext cx="7040880" cy="502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শিল্পের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বিনিয়োগ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উৎপাদন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বিক্রয়</a:t>
            </a:r>
            <a:r>
              <a:rPr sz="3000" dirty="0">
                <a:latin typeface="Noto Sans Bengali"/>
              </a:rPr>
              <a:t> ও </a:t>
            </a:r>
            <a:r>
              <a:rPr sz="3000" dirty="0" err="1">
                <a:latin typeface="Noto Sans Bengali"/>
              </a:rPr>
              <a:t>সম্প্রসারণে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যে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অর্থনৈতিক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উপাদানগুলো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প্রভাব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ফেলে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সেগুলো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অর্থনৈতিক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নিয়ামক</a:t>
            </a:r>
            <a:r>
              <a:rPr sz="30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00B0F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মূলধন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,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শ্রমিক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সরবরাহ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,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বাজার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,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যোগাযোগ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পরিবহন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—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প্রধান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উপাদান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আধুনিক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প্রযুক্তি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সরকারি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বিনিয়োগ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নীতি</a:t>
            </a:r>
            <a:r>
              <a:rPr sz="3000" dirty="0">
                <a:latin typeface="Noto Sans Bengali"/>
              </a:rPr>
              <a:t> ও </a:t>
            </a:r>
            <a:r>
              <a:rPr sz="3000" dirty="0" err="1">
                <a:latin typeface="Noto Sans Bengali"/>
              </a:rPr>
              <a:t>স্থিতিশীল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রাজনৈতিক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অবস্থাও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শিল্পের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বিকাশে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গুরুত্বপূর্ণ</a:t>
            </a:r>
            <a:r>
              <a:rPr sz="30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00B0F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একাধিক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নিয়ামক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একসঙ্গে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অনুকূল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হলে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শিল্পের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বিকাশ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দ্রুত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হতে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পারে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।</a:t>
            </a:r>
          </a:p>
        </p:txBody>
      </p:sp>
      <p:sp>
        <p:nvSpPr>
          <p:cNvPr id="6" name="Oval 5"/>
          <p:cNvSpPr/>
          <p:nvPr/>
        </p:nvSpPr>
        <p:spPr>
          <a:xfrm>
            <a:off x="7909560" y="1325880"/>
            <a:ext cx="777240" cy="777240"/>
          </a:xfrm>
          <a:prstGeom prst="ellipse">
            <a:avLst/>
          </a:prstGeom>
          <a:solidFill>
            <a:srgbClr val="3F51B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955280" y="1574596"/>
            <a:ext cx="685800" cy="27203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32520" y="1508760"/>
            <a:ext cx="100584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100" b="1">
                <a:solidFill>
                  <a:srgbClr val="3F51B5"/>
                </a:solidFill>
                <a:latin typeface="Noto Sans Bengali"/>
              </a:rPr>
              <a:t>মূলধন</a:t>
            </a:r>
          </a:p>
        </p:txBody>
      </p:sp>
      <p:sp>
        <p:nvSpPr>
          <p:cNvPr id="9" name="Oval 8"/>
          <p:cNvSpPr/>
          <p:nvPr/>
        </p:nvSpPr>
        <p:spPr>
          <a:xfrm>
            <a:off x="9601200" y="1325880"/>
            <a:ext cx="777240" cy="777240"/>
          </a:xfrm>
          <a:prstGeom prst="ellipse">
            <a:avLst/>
          </a:prstGeom>
          <a:solidFill>
            <a:srgbClr val="C62828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646920" y="1574596"/>
            <a:ext cx="685800" cy="27203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24160" y="1508760"/>
            <a:ext cx="100584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100" b="1">
                <a:solidFill>
                  <a:srgbClr val="C62828"/>
                </a:solidFill>
                <a:latin typeface="Noto Sans Bengali"/>
              </a:rPr>
              <a:t>শ্রম</a:t>
            </a:r>
          </a:p>
        </p:txBody>
      </p:sp>
      <p:sp>
        <p:nvSpPr>
          <p:cNvPr id="12" name="Oval 11"/>
          <p:cNvSpPr/>
          <p:nvPr/>
        </p:nvSpPr>
        <p:spPr>
          <a:xfrm>
            <a:off x="7909560" y="2560320"/>
            <a:ext cx="777240" cy="777240"/>
          </a:xfrm>
          <a:prstGeom prst="ellipse">
            <a:avLst/>
          </a:prstGeom>
          <a:solidFill>
            <a:srgbClr val="2E7D3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955280" y="2809036"/>
            <a:ext cx="685800" cy="27203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32520" y="2743200"/>
            <a:ext cx="100584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100" b="1">
                <a:solidFill>
                  <a:srgbClr val="2E7D32"/>
                </a:solidFill>
                <a:latin typeface="Noto Sans Bengali"/>
              </a:rPr>
              <a:t>বাজার</a:t>
            </a:r>
          </a:p>
        </p:txBody>
      </p:sp>
      <p:sp>
        <p:nvSpPr>
          <p:cNvPr id="15" name="Oval 14"/>
          <p:cNvSpPr/>
          <p:nvPr/>
        </p:nvSpPr>
        <p:spPr>
          <a:xfrm>
            <a:off x="9601200" y="2560320"/>
            <a:ext cx="777240" cy="777240"/>
          </a:xfrm>
          <a:prstGeom prst="ellipse">
            <a:avLst/>
          </a:prstGeom>
          <a:solidFill>
            <a:srgbClr val="00796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646920" y="2809036"/>
            <a:ext cx="685800" cy="27203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2743200"/>
            <a:ext cx="100584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100" b="1">
                <a:solidFill>
                  <a:srgbClr val="00796B"/>
                </a:solidFill>
                <a:latin typeface="Noto Sans Bengali"/>
              </a:rPr>
              <a:t>যোগাযোগ</a:t>
            </a:r>
          </a:p>
        </p:txBody>
      </p:sp>
      <p:sp>
        <p:nvSpPr>
          <p:cNvPr id="18" name="Oval 17"/>
          <p:cNvSpPr/>
          <p:nvPr/>
        </p:nvSpPr>
        <p:spPr>
          <a:xfrm>
            <a:off x="7909560" y="3794760"/>
            <a:ext cx="777240" cy="777240"/>
          </a:xfrm>
          <a:prstGeom prst="ellipse">
            <a:avLst/>
          </a:prstGeom>
          <a:solidFill>
            <a:srgbClr val="7B1FA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955280" y="4043476"/>
            <a:ext cx="685800" cy="27203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32520" y="3977639"/>
            <a:ext cx="100584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100" b="1">
                <a:solidFill>
                  <a:srgbClr val="7B1FA2"/>
                </a:solidFill>
                <a:latin typeface="Noto Sans Bengali"/>
              </a:rPr>
              <a:t>প্রযুক্তি</a:t>
            </a:r>
          </a:p>
        </p:txBody>
      </p:sp>
      <p:sp>
        <p:nvSpPr>
          <p:cNvPr id="21" name="Oval 20"/>
          <p:cNvSpPr/>
          <p:nvPr/>
        </p:nvSpPr>
        <p:spPr>
          <a:xfrm>
            <a:off x="9601200" y="3794760"/>
            <a:ext cx="777240" cy="777240"/>
          </a:xfrm>
          <a:prstGeom prst="ellipse">
            <a:avLst/>
          </a:prstGeom>
          <a:solidFill>
            <a:srgbClr val="EF6C0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646920" y="4043476"/>
            <a:ext cx="685800" cy="27203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424160" y="3977639"/>
            <a:ext cx="100584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100" b="1">
                <a:solidFill>
                  <a:srgbClr val="EF6C00"/>
                </a:solidFill>
                <a:latin typeface="Noto Sans Bengali"/>
              </a:rPr>
              <a:t>নীতি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858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246888"/>
            <a:ext cx="113842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C62828"/>
                </a:solidFill>
                <a:latin typeface="Noto Sans Bengali"/>
              </a:rPr>
              <a:t>(১) মূলধন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88720"/>
            <a:ext cx="7315200" cy="51206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শিল্প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স্থাপন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যন্ত্রপাতি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কেনা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কাঁচামাল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সংগ্রহ</a:t>
            </a:r>
            <a:r>
              <a:rPr sz="3000" dirty="0">
                <a:latin typeface="Noto Sans Bengali"/>
              </a:rPr>
              <a:t> ও </a:t>
            </a:r>
            <a:r>
              <a:rPr sz="3000" dirty="0" err="1">
                <a:latin typeface="Noto Sans Bengali"/>
              </a:rPr>
              <a:t>শ্রমিকের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মজুরি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দেওয়ার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জন্য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যে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অর্থ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বিনিয়োগ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করা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হয়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তা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মূলধন</a:t>
            </a:r>
            <a:r>
              <a:rPr sz="30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00B0F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পর্যাপ্ত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মূলধন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না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থাকলে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কারখানা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স্থাপন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আধুনিকীকরণ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বাধাগ্রস্ত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হয়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বৃহ</a:t>
            </a:r>
            <a:r>
              <a:rPr sz="3000" dirty="0">
                <a:latin typeface="Noto Sans Bengali"/>
              </a:rPr>
              <a:t>ৎ </a:t>
            </a:r>
            <a:r>
              <a:rPr sz="3000" dirty="0" err="1">
                <a:latin typeface="Noto Sans Bengali"/>
              </a:rPr>
              <a:t>শিল্পে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সাধারণত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অধিক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মূলধন</a:t>
            </a:r>
            <a:r>
              <a:rPr sz="3000" dirty="0">
                <a:latin typeface="Noto Sans Bengali"/>
              </a:rPr>
              <a:t> ও </a:t>
            </a:r>
            <a:r>
              <a:rPr sz="3000" dirty="0" err="1">
                <a:latin typeface="Noto Sans Bengali"/>
              </a:rPr>
              <a:t>অবকাঠামোর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প্রয়োজন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হয়</a:t>
            </a:r>
            <a:r>
              <a:rPr sz="30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00B0F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উদাহরণ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: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আধুনিক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পোশাক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বা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ইস্পাত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কারখানা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স্থাপনে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জমি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,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ভবন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,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যন্ত্র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চলতি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মূলধনে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বড়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বিনিয়োগ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লাগে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।</a:t>
            </a:r>
          </a:p>
        </p:txBody>
      </p:sp>
      <p:sp>
        <p:nvSpPr>
          <p:cNvPr id="6" name="Oval 5"/>
          <p:cNvSpPr/>
          <p:nvPr/>
        </p:nvSpPr>
        <p:spPr>
          <a:xfrm>
            <a:off x="8595360" y="1828800"/>
            <a:ext cx="1371600" cy="1371600"/>
          </a:xfrm>
          <a:prstGeom prst="ellipse">
            <a:avLst/>
          </a:prstGeom>
          <a:solidFill>
            <a:srgbClr val="3F51B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41080" y="2267712"/>
            <a:ext cx="1280160" cy="4800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৳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79" y="4069080"/>
            <a:ext cx="2926080" cy="5486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3F51B5"/>
                </a:solidFill>
                <a:latin typeface="Noto Sans Bengali"/>
              </a:rPr>
              <a:t>বিনিয়োগ → উৎপাদন → আয়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858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246888"/>
            <a:ext cx="113842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2E7D32"/>
                </a:solidFill>
                <a:latin typeface="Noto Sans Bengali"/>
              </a:rPr>
              <a:t>(২) শ্রমিক সরবরাহ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88720"/>
            <a:ext cx="7315200" cy="506805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7030A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7030A0"/>
                </a:solidFill>
                <a:latin typeface="Noto Sans Bengali"/>
              </a:rPr>
              <a:t>শিল্পে</a:t>
            </a:r>
            <a:r>
              <a:rPr sz="3000" dirty="0">
                <a:solidFill>
                  <a:srgbClr val="7030A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7030A0"/>
                </a:solidFill>
                <a:latin typeface="Noto Sans Bengali"/>
              </a:rPr>
              <a:t>কাজ</a:t>
            </a:r>
            <a:r>
              <a:rPr sz="3000" dirty="0">
                <a:solidFill>
                  <a:srgbClr val="7030A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7030A0"/>
                </a:solidFill>
                <a:latin typeface="Noto Sans Bengali"/>
              </a:rPr>
              <a:t>করার</a:t>
            </a:r>
            <a:r>
              <a:rPr sz="3000" dirty="0">
                <a:solidFill>
                  <a:srgbClr val="7030A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7030A0"/>
                </a:solidFill>
                <a:latin typeface="Noto Sans Bengali"/>
              </a:rPr>
              <a:t>জন্য</a:t>
            </a:r>
            <a:r>
              <a:rPr sz="3000" dirty="0">
                <a:solidFill>
                  <a:srgbClr val="7030A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7030A0"/>
                </a:solidFill>
                <a:latin typeface="Noto Sans Bengali"/>
              </a:rPr>
              <a:t>প্রয়োজনীয়</a:t>
            </a:r>
            <a:r>
              <a:rPr sz="3000" dirty="0">
                <a:solidFill>
                  <a:srgbClr val="7030A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7030A0"/>
                </a:solidFill>
                <a:latin typeface="Noto Sans Bengali"/>
              </a:rPr>
              <a:t>দক্ষ</a:t>
            </a:r>
            <a:r>
              <a:rPr sz="3000" dirty="0">
                <a:solidFill>
                  <a:srgbClr val="7030A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7030A0"/>
                </a:solidFill>
                <a:latin typeface="Noto Sans Bengali"/>
              </a:rPr>
              <a:t>অদক্ষ</a:t>
            </a:r>
            <a:r>
              <a:rPr sz="3000" dirty="0">
                <a:solidFill>
                  <a:srgbClr val="7030A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7030A0"/>
                </a:solidFill>
                <a:latin typeface="Noto Sans Bengali"/>
              </a:rPr>
              <a:t>শ্রমিকের</a:t>
            </a:r>
            <a:r>
              <a:rPr sz="3000" dirty="0">
                <a:solidFill>
                  <a:srgbClr val="7030A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7030A0"/>
                </a:solidFill>
                <a:latin typeface="Noto Sans Bengali"/>
              </a:rPr>
              <a:t>সহজলভ্যতাকে</a:t>
            </a:r>
            <a:r>
              <a:rPr sz="3000" dirty="0">
                <a:solidFill>
                  <a:srgbClr val="7030A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7030A0"/>
                </a:solidFill>
                <a:latin typeface="Noto Sans Bengali"/>
              </a:rPr>
              <a:t>শ্রমিক</a:t>
            </a:r>
            <a:r>
              <a:rPr sz="3000" dirty="0">
                <a:solidFill>
                  <a:srgbClr val="7030A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7030A0"/>
                </a:solidFill>
                <a:latin typeface="Noto Sans Bengali"/>
              </a:rPr>
              <a:t>সরবরাহ</a:t>
            </a:r>
            <a:r>
              <a:rPr sz="3000" dirty="0">
                <a:solidFill>
                  <a:srgbClr val="7030A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7030A0"/>
                </a:solidFill>
                <a:latin typeface="Noto Sans Bengali"/>
              </a:rPr>
              <a:t>বলে</a:t>
            </a:r>
            <a:r>
              <a:rPr sz="3000" dirty="0">
                <a:solidFill>
                  <a:srgbClr val="7030A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শ্রমঘন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শিল্পে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শ্রমিকের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সংখ্যা</a:t>
            </a:r>
            <a:r>
              <a:rPr sz="3000" dirty="0">
                <a:latin typeface="Noto Sans Bengali"/>
              </a:rPr>
              <a:t> ও </a:t>
            </a:r>
            <a:r>
              <a:rPr sz="3000" dirty="0" err="1">
                <a:latin typeface="Noto Sans Bengali"/>
              </a:rPr>
              <a:t>দক্ষতা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বিশেষ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গুরুত্বপূর্ণ</a:t>
            </a:r>
            <a:r>
              <a:rPr sz="30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7030A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7030A0"/>
                </a:solidFill>
                <a:latin typeface="Noto Sans Bengali"/>
              </a:rPr>
              <a:t>শ্রমিক</a:t>
            </a:r>
            <a:r>
              <a:rPr sz="3000" dirty="0">
                <a:solidFill>
                  <a:srgbClr val="7030A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7030A0"/>
                </a:solidFill>
                <a:latin typeface="Noto Sans Bengali"/>
              </a:rPr>
              <a:t>সহজলভ্য</a:t>
            </a:r>
            <a:r>
              <a:rPr sz="3000" dirty="0">
                <a:solidFill>
                  <a:srgbClr val="7030A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7030A0"/>
                </a:solidFill>
                <a:latin typeface="Noto Sans Bengali"/>
              </a:rPr>
              <a:t>হলে</a:t>
            </a:r>
            <a:r>
              <a:rPr sz="3000" dirty="0">
                <a:solidFill>
                  <a:srgbClr val="7030A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7030A0"/>
                </a:solidFill>
                <a:latin typeface="Noto Sans Bengali"/>
              </a:rPr>
              <a:t>উৎপাদন</a:t>
            </a:r>
            <a:r>
              <a:rPr sz="3000" dirty="0">
                <a:solidFill>
                  <a:srgbClr val="7030A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7030A0"/>
                </a:solidFill>
                <a:latin typeface="Noto Sans Bengali"/>
              </a:rPr>
              <a:t>ধারাবাহিক</a:t>
            </a:r>
            <a:r>
              <a:rPr sz="3000" dirty="0">
                <a:solidFill>
                  <a:srgbClr val="7030A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7030A0"/>
                </a:solidFill>
                <a:latin typeface="Noto Sans Bengali"/>
              </a:rPr>
              <a:t>রাখা</a:t>
            </a:r>
            <a:r>
              <a:rPr sz="3000" dirty="0">
                <a:solidFill>
                  <a:srgbClr val="7030A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7030A0"/>
                </a:solidFill>
                <a:latin typeface="Noto Sans Bengali"/>
              </a:rPr>
              <a:t>ব্যয়</a:t>
            </a:r>
            <a:r>
              <a:rPr sz="3000" dirty="0">
                <a:solidFill>
                  <a:srgbClr val="7030A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7030A0"/>
                </a:solidFill>
                <a:latin typeface="Noto Sans Bengali"/>
              </a:rPr>
              <a:t>নিয়ন্ত্রণ</a:t>
            </a:r>
            <a:r>
              <a:rPr sz="3000" dirty="0">
                <a:solidFill>
                  <a:srgbClr val="7030A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7030A0"/>
                </a:solidFill>
                <a:latin typeface="Noto Sans Bengali"/>
              </a:rPr>
              <a:t>করা</a:t>
            </a:r>
            <a:r>
              <a:rPr sz="3000" dirty="0">
                <a:solidFill>
                  <a:srgbClr val="7030A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7030A0"/>
                </a:solidFill>
                <a:latin typeface="Noto Sans Bengali"/>
              </a:rPr>
              <a:t>সহজ</a:t>
            </a:r>
            <a:r>
              <a:rPr sz="3000" dirty="0">
                <a:solidFill>
                  <a:srgbClr val="7030A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7030A0"/>
                </a:solidFill>
                <a:latin typeface="Noto Sans Bengali"/>
              </a:rPr>
              <a:t>হয়</a:t>
            </a:r>
            <a:r>
              <a:rPr sz="3000" dirty="0">
                <a:solidFill>
                  <a:srgbClr val="7030A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endParaRPr lang="en-US" sz="3000" dirty="0" smtClean="0">
              <a:latin typeface="Noto Sans Bengali"/>
            </a:endParaRP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 smtClean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উদাহরণ</a:t>
            </a:r>
            <a:r>
              <a:rPr sz="3000" dirty="0">
                <a:latin typeface="Noto Sans Bengali"/>
              </a:rPr>
              <a:t>: </a:t>
            </a:r>
            <a:r>
              <a:rPr sz="3000" dirty="0" err="1">
                <a:latin typeface="Noto Sans Bengali"/>
              </a:rPr>
              <a:t>তৈরি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পোশাক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শিল্পে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বিপুল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সংখ্যক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শ্রমিকের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প্রয়োজন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হয়</a:t>
            </a:r>
            <a:r>
              <a:rPr sz="3000" dirty="0">
                <a:latin typeface="Noto Sans Bengali"/>
              </a:rPr>
              <a:t>।</a:t>
            </a:r>
          </a:p>
        </p:txBody>
      </p:sp>
      <p:sp>
        <p:nvSpPr>
          <p:cNvPr id="6" name="Oval 5"/>
          <p:cNvSpPr/>
          <p:nvPr/>
        </p:nvSpPr>
        <p:spPr>
          <a:xfrm>
            <a:off x="8229600" y="1554480"/>
            <a:ext cx="777240" cy="777240"/>
          </a:xfrm>
          <a:prstGeom prst="ellipse">
            <a:avLst/>
          </a:prstGeom>
          <a:solidFill>
            <a:srgbClr val="C62828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75320" y="1803196"/>
            <a:ext cx="685800" cy="27203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মান</a:t>
            </a:r>
          </a:p>
        </p:txBody>
      </p:sp>
      <p:sp>
        <p:nvSpPr>
          <p:cNvPr id="8" name="Oval 7"/>
          <p:cNvSpPr/>
          <p:nvPr/>
        </p:nvSpPr>
        <p:spPr>
          <a:xfrm>
            <a:off x="9509760" y="1554480"/>
            <a:ext cx="777240" cy="777240"/>
          </a:xfrm>
          <a:prstGeom prst="ellipse">
            <a:avLst/>
          </a:prstGeom>
          <a:solidFill>
            <a:srgbClr val="C62828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555480" y="1803196"/>
            <a:ext cx="685800" cy="27203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মান</a:t>
            </a:r>
          </a:p>
        </p:txBody>
      </p:sp>
      <p:sp>
        <p:nvSpPr>
          <p:cNvPr id="10" name="Oval 9"/>
          <p:cNvSpPr/>
          <p:nvPr/>
        </p:nvSpPr>
        <p:spPr>
          <a:xfrm>
            <a:off x="8229600" y="2788920"/>
            <a:ext cx="777240" cy="777240"/>
          </a:xfrm>
          <a:prstGeom prst="ellipse">
            <a:avLst/>
          </a:prstGeom>
          <a:solidFill>
            <a:srgbClr val="C62828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75320" y="3037636"/>
            <a:ext cx="685800" cy="27203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মান</a:t>
            </a:r>
          </a:p>
        </p:txBody>
      </p:sp>
      <p:sp>
        <p:nvSpPr>
          <p:cNvPr id="12" name="Oval 11"/>
          <p:cNvSpPr/>
          <p:nvPr/>
        </p:nvSpPr>
        <p:spPr>
          <a:xfrm>
            <a:off x="9509760" y="2788920"/>
            <a:ext cx="777240" cy="777240"/>
          </a:xfrm>
          <a:prstGeom prst="ellipse">
            <a:avLst/>
          </a:prstGeom>
          <a:solidFill>
            <a:srgbClr val="3F51B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555480" y="3037636"/>
            <a:ext cx="685800" cy="27203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মান</a:t>
            </a:r>
          </a:p>
        </p:txBody>
      </p:sp>
      <p:sp>
        <p:nvSpPr>
          <p:cNvPr id="14" name="Oval 13"/>
          <p:cNvSpPr/>
          <p:nvPr/>
        </p:nvSpPr>
        <p:spPr>
          <a:xfrm>
            <a:off x="8229600" y="4023360"/>
            <a:ext cx="777240" cy="777240"/>
          </a:xfrm>
          <a:prstGeom prst="ellipse">
            <a:avLst/>
          </a:prstGeom>
          <a:solidFill>
            <a:srgbClr val="3F51B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75320" y="4272076"/>
            <a:ext cx="685800" cy="27203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মান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858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7B1F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246888"/>
            <a:ext cx="113842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7B1FA2"/>
                </a:solidFill>
                <a:latin typeface="Noto Sans Bengali"/>
              </a:rPr>
              <a:t>(৩) বাজারের সান্নিধ্য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22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88720"/>
            <a:ext cx="7315200" cy="51206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00B0F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উৎপাদিত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পণ্য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যেখানে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সহজে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বেশি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পরিমাণে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বিক্রি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করা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যায়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,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সেই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বাজারের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কাছাকাছি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শিল্প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স্থাপনের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সুবিধা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থাকে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বাজারের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কাছে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থাকলে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পণ্য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পরিবহন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সময়</a:t>
            </a:r>
            <a:r>
              <a:rPr sz="3000" dirty="0">
                <a:latin typeface="Noto Sans Bengali"/>
              </a:rPr>
              <a:t> ও </a:t>
            </a:r>
            <a:r>
              <a:rPr sz="3000" dirty="0" err="1">
                <a:latin typeface="Noto Sans Bengali"/>
              </a:rPr>
              <a:t>খরচ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কমে</a:t>
            </a:r>
            <a:r>
              <a:rPr sz="30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00B0F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বাজার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বড়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হলে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উৎপাদন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বাড়ানোর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সুযোগও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বৃদ্ধি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পায়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উদাহরণ</a:t>
            </a:r>
            <a:r>
              <a:rPr sz="3000" dirty="0">
                <a:latin typeface="Noto Sans Bengali"/>
              </a:rPr>
              <a:t>: </a:t>
            </a:r>
            <a:r>
              <a:rPr sz="3000" dirty="0" err="1">
                <a:latin typeface="Noto Sans Bengali"/>
              </a:rPr>
              <a:t>খাদ্য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পোশাক</a:t>
            </a:r>
            <a:r>
              <a:rPr sz="3000" dirty="0">
                <a:latin typeface="Noto Sans Bengali"/>
              </a:rPr>
              <a:t> ও </a:t>
            </a:r>
            <a:r>
              <a:rPr sz="3000" dirty="0" err="1">
                <a:latin typeface="Noto Sans Bengali"/>
              </a:rPr>
              <a:t>ভোগ্যপণ্যের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অনেক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শিল্প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বড়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শহর</a:t>
            </a:r>
            <a:r>
              <a:rPr sz="3000" dirty="0">
                <a:latin typeface="Noto Sans Bengali"/>
              </a:rPr>
              <a:t> ও </a:t>
            </a:r>
            <a:r>
              <a:rPr sz="3000" dirty="0" err="1">
                <a:latin typeface="Noto Sans Bengali"/>
              </a:rPr>
              <a:t>জনবহুল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বাজারের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কাছে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গড়ে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ওঠে</a:t>
            </a:r>
            <a:r>
              <a:rPr sz="3000" dirty="0">
                <a:latin typeface="Noto Sans Bengali"/>
              </a:rPr>
              <a:t>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0" y="1600200"/>
            <a:ext cx="2560320" cy="12344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F6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339327" y="1691640"/>
            <a:ext cx="2340863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EF6C00"/>
                </a:solidFill>
                <a:latin typeface="Noto Sans Bengali"/>
              </a:rPr>
              <a:t>কারখানা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66760" y="2258568"/>
            <a:ext cx="2743200" cy="55399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পণ্য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উৎপাদন</a:t>
            </a:r>
            <a:endParaRPr sz="3000" b="0" dirty="0">
              <a:solidFill>
                <a:srgbClr val="232323"/>
              </a:solidFill>
              <a:latin typeface="Noto Sans Bengali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229600" y="3657600"/>
            <a:ext cx="2560320" cy="123444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339327" y="3749039"/>
            <a:ext cx="2340863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2E7D32"/>
                </a:solidFill>
                <a:latin typeface="Noto Sans Bengali"/>
              </a:rPr>
              <a:t>বাজার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66760" y="4315968"/>
            <a:ext cx="2286000" cy="55399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পণ্য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বিক্রি</a:t>
            </a:r>
            <a:endParaRPr sz="3000" b="0" dirty="0">
              <a:solidFill>
                <a:srgbClr val="232323"/>
              </a:solidFill>
              <a:latin typeface="Noto Sans Bengal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144000" y="2880360"/>
            <a:ext cx="73152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400" b="1">
                <a:solidFill>
                  <a:srgbClr val="0066CC"/>
                </a:solidFill>
                <a:latin typeface="Noto Sans Bengali"/>
              </a:rPr>
              <a:t>→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858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EF6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246888"/>
            <a:ext cx="113842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EF6C00"/>
                </a:solidFill>
                <a:latin typeface="Noto Sans Bengali"/>
              </a:rPr>
              <a:t>(৪) সুষ্ঠু যোগাযোগ ও পরিবহণ ব্যবস্থা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88720"/>
            <a:ext cx="7315200" cy="451662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00B0F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কাঁচামাল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কারখানায়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আনা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এবং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উৎপাদিত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পণ্য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বাজারে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পাঠানোর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জন্য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যোগাযোগ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পরিবহন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অপরিহার্য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সড়ক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রেল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নৌ</a:t>
            </a:r>
            <a:r>
              <a:rPr sz="3000" dirty="0">
                <a:latin typeface="Noto Sans Bengali"/>
              </a:rPr>
              <a:t> ও </a:t>
            </a:r>
            <a:r>
              <a:rPr sz="3000" dirty="0" err="1">
                <a:latin typeface="Noto Sans Bengali"/>
              </a:rPr>
              <a:t>বন্দর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ব্যবস্থার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উন্নতি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হলে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সময়</a:t>
            </a:r>
            <a:r>
              <a:rPr sz="3000" dirty="0">
                <a:latin typeface="Noto Sans Bengali"/>
              </a:rPr>
              <a:t> ও </a:t>
            </a:r>
            <a:r>
              <a:rPr sz="3000" dirty="0" err="1">
                <a:latin typeface="Noto Sans Bengali"/>
              </a:rPr>
              <a:t>পরিবহন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ব্যয়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কমে</a:t>
            </a:r>
            <a:r>
              <a:rPr sz="30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00B0F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ভালো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যোগাযোগ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শিল্পের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বাজার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বিস্তারে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সহায়তা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করে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উদাহরণ</a:t>
            </a:r>
            <a:r>
              <a:rPr sz="3000" dirty="0">
                <a:latin typeface="Noto Sans Bengali"/>
              </a:rPr>
              <a:t>: </a:t>
            </a:r>
            <a:r>
              <a:rPr sz="3000" dirty="0" err="1">
                <a:latin typeface="Noto Sans Bengali"/>
              </a:rPr>
              <a:t>বন্দর</a:t>
            </a:r>
            <a:r>
              <a:rPr sz="3000" dirty="0">
                <a:latin typeface="Noto Sans Bengali"/>
              </a:rPr>
              <a:t> ও </a:t>
            </a:r>
            <a:r>
              <a:rPr sz="3000" dirty="0" err="1">
                <a:latin typeface="Noto Sans Bengali"/>
              </a:rPr>
              <a:t>প্রধান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মহাসড়কের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কাছে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শিল্প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স্থাপনে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পণ্য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আনা</a:t>
            </a:r>
            <a:r>
              <a:rPr sz="3000" dirty="0">
                <a:latin typeface="Noto Sans Bengali"/>
              </a:rPr>
              <a:t>–</a:t>
            </a:r>
            <a:r>
              <a:rPr sz="3000" dirty="0" err="1">
                <a:latin typeface="Noto Sans Bengali"/>
              </a:rPr>
              <a:t>নেওয়া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সহজ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হয়</a:t>
            </a:r>
            <a:r>
              <a:rPr sz="3000" dirty="0">
                <a:latin typeface="Noto Sans Bengali"/>
              </a:rPr>
              <a:t>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38160" y="1508760"/>
            <a:ext cx="2926080" cy="11430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47888" y="1600200"/>
            <a:ext cx="2706624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C62828"/>
                </a:solidFill>
                <a:latin typeface="Noto Sans Bengali"/>
              </a:rPr>
              <a:t>কারখানা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75320" y="2167128"/>
            <a:ext cx="2651760" cy="3657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000" b="0">
                <a:solidFill>
                  <a:srgbClr val="232323"/>
                </a:solidFill>
                <a:latin typeface="Noto Sans Bengali"/>
              </a:rPr>
              <a:t>কাঁচামাল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38160" y="4069080"/>
            <a:ext cx="2926080" cy="11430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47888" y="4160520"/>
            <a:ext cx="2706624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2E7D32"/>
                </a:solidFill>
                <a:latin typeface="Noto Sans Bengali"/>
              </a:rPr>
              <a:t>বাজার/বন্দর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75320" y="4727448"/>
            <a:ext cx="2651760" cy="3657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000" b="0">
                <a:solidFill>
                  <a:srgbClr val="232323"/>
                </a:solidFill>
                <a:latin typeface="Noto Sans Bengali"/>
              </a:rPr>
              <a:t>সমাপ্ত পণ্য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09560" y="2971800"/>
            <a:ext cx="329184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3F51B5"/>
                </a:solidFill>
                <a:latin typeface="Noto Sans Bengali"/>
              </a:rPr>
              <a:t>সড়ক • রেল • নৌপথ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858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0079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246888"/>
            <a:ext cx="113842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00796B"/>
                </a:solidFill>
                <a:latin typeface="Noto Sans Bengali"/>
              </a:rPr>
              <a:t>(৫) আধুনিক প্রযুক্তির ব্যবহার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24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88720"/>
            <a:ext cx="7315200" cy="51206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উৎপাদনে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আধুনিক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যন্ত্র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স্বয়ংক্রিয়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ব্যবস্থা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তথ্যপ্রযুক্তি</a:t>
            </a:r>
            <a:r>
              <a:rPr sz="3000" dirty="0">
                <a:latin typeface="Noto Sans Bengali"/>
              </a:rPr>
              <a:t> ও </a:t>
            </a:r>
            <a:r>
              <a:rPr sz="3000" dirty="0" err="1">
                <a:latin typeface="Noto Sans Bengali"/>
              </a:rPr>
              <a:t>উন্নত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কৌশল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ব্যবহারকে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আধুনিক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প্রযুক্তির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ব্যবহার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বলা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হয়</a:t>
            </a:r>
            <a:r>
              <a:rPr sz="30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FF000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প্রযুক্তি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উৎপাদনশীলতা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বাড়ায়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,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সময়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উৎপাদন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ব্যয়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কমাতে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সাহায্য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করে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উন্নত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প্রযুক্তি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পণ্যের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মান</a:t>
            </a:r>
            <a:r>
              <a:rPr sz="3000" dirty="0">
                <a:latin typeface="Noto Sans Bengali"/>
              </a:rPr>
              <a:t> ও </a:t>
            </a:r>
            <a:r>
              <a:rPr sz="3000" dirty="0" err="1">
                <a:latin typeface="Noto Sans Bengali"/>
              </a:rPr>
              <a:t>বাজার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প্রতিযোগিতা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বাড়াতে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পারে</a:t>
            </a:r>
            <a:r>
              <a:rPr sz="30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 smtClean="0">
                <a:solidFill>
                  <a:srgbClr val="FF000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উদাহরণ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: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স্বয়ংক্রিয়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কাটিং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,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কম্পিউটারভিত্তিক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নকশা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যন্ত্রনির্ভর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উৎপাদন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।</a:t>
            </a:r>
          </a:p>
        </p:txBody>
      </p:sp>
      <p:sp>
        <p:nvSpPr>
          <p:cNvPr id="6" name="Oval 5"/>
          <p:cNvSpPr/>
          <p:nvPr/>
        </p:nvSpPr>
        <p:spPr>
          <a:xfrm>
            <a:off x="8458200" y="1554480"/>
            <a:ext cx="1280160" cy="1280160"/>
          </a:xfrm>
          <a:prstGeom prst="ellipse">
            <a:avLst/>
          </a:prstGeom>
          <a:solidFill>
            <a:srgbClr val="7B1FA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503920" y="1964131"/>
            <a:ext cx="1188719" cy="448055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প্র</a:t>
            </a:r>
          </a:p>
        </p:txBody>
      </p:sp>
      <p:sp>
        <p:nvSpPr>
          <p:cNvPr id="8" name="Oval 7"/>
          <p:cNvSpPr/>
          <p:nvPr/>
        </p:nvSpPr>
        <p:spPr>
          <a:xfrm>
            <a:off x="9921240" y="2834640"/>
            <a:ext cx="1280160" cy="1280160"/>
          </a:xfrm>
          <a:prstGeom prst="ellipse">
            <a:avLst/>
          </a:prstGeom>
          <a:solidFill>
            <a:srgbClr val="3F51B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966960" y="3244291"/>
            <a:ext cx="1188719" cy="448055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যন্ত্র</a:t>
            </a:r>
          </a:p>
        </p:txBody>
      </p:sp>
      <p:sp>
        <p:nvSpPr>
          <p:cNvPr id="10" name="Oval 9"/>
          <p:cNvSpPr/>
          <p:nvPr/>
        </p:nvSpPr>
        <p:spPr>
          <a:xfrm>
            <a:off x="8458200" y="4114800"/>
            <a:ext cx="1280160" cy="1280160"/>
          </a:xfrm>
          <a:prstGeom prst="ellipse">
            <a:avLst/>
          </a:prstGeom>
          <a:solidFill>
            <a:srgbClr val="00796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03920" y="4524451"/>
            <a:ext cx="1188719" cy="448055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তথ্য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858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246888"/>
            <a:ext cx="113842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0066CC"/>
                </a:solidFill>
                <a:latin typeface="Noto Sans Bengali"/>
              </a:rPr>
              <a:t>(৬) সরকারি বিনিয়োগ নীতি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88720"/>
            <a:ext cx="7315200" cy="451662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FF000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শিল্প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স্থাপন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বিনিয়োগে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সরকার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যে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নীতি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,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প্রণোদনা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,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অবকাঠামো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সহায়তা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প্রদান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করে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তা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সরকারি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বিনিয়োগ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নীতির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অংশ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অনুকূল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নীতি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বিনিয়োগকারীদের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উৎসাহিত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করতে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পারে</a:t>
            </a:r>
            <a:r>
              <a:rPr sz="30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FF000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শিল্পাঞ্চল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,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বিদ্যু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ৎ,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সড়ক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,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কর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সুবিধা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ঋণসহায়তা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শিল্প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বিকাশে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ভূমিকা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রাখে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উদাহরণ</a:t>
            </a:r>
            <a:r>
              <a:rPr sz="3000" dirty="0">
                <a:latin typeface="Noto Sans Bengali"/>
              </a:rPr>
              <a:t>: </a:t>
            </a:r>
            <a:r>
              <a:rPr sz="3000" dirty="0" err="1">
                <a:latin typeface="Noto Sans Bengali"/>
              </a:rPr>
              <a:t>শিল্পাঞ্চলে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অবকাঠামো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উন্নত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হলে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নতুন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শিল্প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স্থাপনের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সুযোগ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বাড়ে</a:t>
            </a:r>
            <a:r>
              <a:rPr sz="3000" dirty="0">
                <a:latin typeface="Noto Sans Bengali"/>
              </a:rPr>
              <a:t>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0" y="1417320"/>
            <a:ext cx="2743200" cy="11430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339327" y="1508760"/>
            <a:ext cx="2523744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0066CC"/>
                </a:solidFill>
                <a:latin typeface="Noto Sans Bengali"/>
              </a:rPr>
              <a:t>নীতি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66760" y="2075688"/>
            <a:ext cx="2468880" cy="3657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000" b="0">
                <a:solidFill>
                  <a:srgbClr val="232323"/>
                </a:solidFill>
                <a:latin typeface="Noto Sans Bengali"/>
              </a:rPr>
              <a:t>প্রণোদনা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0" y="2880360"/>
            <a:ext cx="2743200" cy="11430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339327" y="2971800"/>
            <a:ext cx="2523744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2E7D32"/>
                </a:solidFill>
                <a:latin typeface="Noto Sans Bengali"/>
              </a:rPr>
              <a:t>অবকাঠামো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66760" y="3538728"/>
            <a:ext cx="2468880" cy="3657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000" b="0">
                <a:solidFill>
                  <a:srgbClr val="232323"/>
                </a:solidFill>
                <a:latin typeface="Noto Sans Bengali"/>
              </a:rPr>
              <a:t>সড়ক • বিদ্যুৎ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0" y="4343400"/>
            <a:ext cx="2743200" cy="11430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F6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339327" y="4434840"/>
            <a:ext cx="2523744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EF6C00"/>
                </a:solidFill>
                <a:latin typeface="Noto Sans Bengali"/>
              </a:rPr>
              <a:t>বিনিয়োগ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6760" y="5001768"/>
            <a:ext cx="2468880" cy="3657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000" b="0">
                <a:solidFill>
                  <a:srgbClr val="232323"/>
                </a:solidFill>
                <a:latin typeface="Noto Sans Bengali"/>
              </a:rPr>
              <a:t>শিল্প বৃদ্ধি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858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246888"/>
            <a:ext cx="113842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C62828"/>
                </a:solidFill>
                <a:latin typeface="Noto Sans Bengali"/>
              </a:rPr>
              <a:t>(৭) স্থিতিশীল রাজনৈতিক অবস্থা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88720"/>
            <a:ext cx="8105774" cy="506805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00B0F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আইনশৃঙ্খলা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,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নীতির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ধারাবাহিকতা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নিরাপদ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বিনিয়োগ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পরিবেশ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শিল্প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বিকাশে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সহায়ক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স্থিতিশীলতা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থাকলে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উদ্যোক্তা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দীর্ঘমেয়াদি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পরিকল্পনা</a:t>
            </a:r>
            <a:r>
              <a:rPr sz="3000" dirty="0">
                <a:latin typeface="Noto Sans Bengali"/>
              </a:rPr>
              <a:t> ও </a:t>
            </a:r>
            <a:r>
              <a:rPr sz="3000" dirty="0" err="1">
                <a:latin typeface="Noto Sans Bengali"/>
              </a:rPr>
              <a:t>বিনিয়োগ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করতে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স্বাচ্ছন্দ্য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বোধ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করেন</a:t>
            </a:r>
            <a:r>
              <a:rPr sz="30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00B0F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অস্থিতিশীলতা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হলে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উৎপাদন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,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পরিবহন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বিনিয়োগে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ঝুঁকি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বাড়তে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পারে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endParaRPr lang="en-US" sz="3000" dirty="0" smtClean="0">
              <a:latin typeface="Noto Sans Bengali"/>
            </a:endParaRP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 smtClean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উদাহরণ</a:t>
            </a:r>
            <a:r>
              <a:rPr sz="3000" dirty="0">
                <a:latin typeface="Noto Sans Bengali"/>
              </a:rPr>
              <a:t>: </a:t>
            </a:r>
            <a:r>
              <a:rPr sz="3000" dirty="0" err="1">
                <a:latin typeface="Noto Sans Bengali"/>
              </a:rPr>
              <a:t>নিরাপদ</a:t>
            </a:r>
            <a:r>
              <a:rPr sz="3000" dirty="0">
                <a:latin typeface="Noto Sans Bengali"/>
              </a:rPr>
              <a:t> ও </a:t>
            </a:r>
            <a:r>
              <a:rPr sz="3000" dirty="0" err="1">
                <a:latin typeface="Noto Sans Bengali"/>
              </a:rPr>
              <a:t>পূর্বানুমানযোগ্য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পরিবেশে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নতুন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কারখানা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স্থাপনের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সিদ্ধান্ত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নেওয়া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সহজ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হয়</a:t>
            </a:r>
            <a:r>
              <a:rPr sz="3000" dirty="0">
                <a:latin typeface="Noto Sans Bengali"/>
              </a:rPr>
              <a:t>।</a:t>
            </a:r>
          </a:p>
        </p:txBody>
      </p:sp>
      <p:sp>
        <p:nvSpPr>
          <p:cNvPr id="6" name="Oval 5"/>
          <p:cNvSpPr/>
          <p:nvPr/>
        </p:nvSpPr>
        <p:spPr>
          <a:xfrm>
            <a:off x="9614875" y="2099121"/>
            <a:ext cx="1042034" cy="1042034"/>
          </a:xfrm>
          <a:prstGeom prst="ellipse">
            <a:avLst/>
          </a:prstGeom>
          <a:solidFill>
            <a:srgbClr val="2E7D3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60594" y="2399131"/>
            <a:ext cx="1024209" cy="461665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স্থিতি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0" y="3479483"/>
            <a:ext cx="3474720" cy="10058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 dirty="0" err="1">
                <a:solidFill>
                  <a:srgbClr val="0066CC"/>
                </a:solidFill>
                <a:latin typeface="Noto Sans Bengali"/>
              </a:rPr>
              <a:t>নিরাপত্তা</a:t>
            </a:r>
            <a:r>
              <a:rPr sz="2400" b="1" dirty="0">
                <a:solidFill>
                  <a:srgbClr val="0066CC"/>
                </a:solidFill>
                <a:latin typeface="Noto Sans Bengali"/>
              </a:rPr>
              <a:t> + </a:t>
            </a:r>
            <a:r>
              <a:rPr sz="2400" b="1" dirty="0" err="1">
                <a:solidFill>
                  <a:srgbClr val="0066CC"/>
                </a:solidFill>
                <a:latin typeface="Noto Sans Bengali"/>
              </a:rPr>
              <a:t>নীতির</a:t>
            </a:r>
            <a:r>
              <a:rPr sz="2400" b="1" dirty="0">
                <a:solidFill>
                  <a:srgbClr val="0066CC"/>
                </a:solidFill>
                <a:latin typeface="Noto Sans Bengali"/>
              </a:rPr>
              <a:t> </a:t>
            </a:r>
            <a:r>
              <a:rPr sz="2400" b="1" dirty="0" err="1">
                <a:solidFill>
                  <a:srgbClr val="0066CC"/>
                </a:solidFill>
                <a:latin typeface="Noto Sans Bengali"/>
              </a:rPr>
              <a:t>ধারাবাহিকতা</a:t>
            </a:r>
            <a:r>
              <a:rPr sz="2400" b="1" dirty="0">
                <a:solidFill>
                  <a:srgbClr val="0066CC"/>
                </a:solidFill>
                <a:latin typeface="Noto Sans Bengali"/>
              </a:rPr>
              <a:t>
= </a:t>
            </a:r>
            <a:r>
              <a:rPr sz="2400" b="1" dirty="0" err="1">
                <a:solidFill>
                  <a:srgbClr val="0066CC"/>
                </a:solidFill>
                <a:latin typeface="Noto Sans Bengali"/>
              </a:rPr>
              <a:t>বিনিয়োগের</a:t>
            </a:r>
            <a:r>
              <a:rPr sz="2400" b="1" dirty="0">
                <a:solidFill>
                  <a:srgbClr val="0066CC"/>
                </a:solidFill>
                <a:latin typeface="Noto Sans Bengali"/>
              </a:rPr>
              <a:t> </a:t>
            </a:r>
            <a:r>
              <a:rPr sz="2400" b="1" dirty="0" err="1">
                <a:solidFill>
                  <a:srgbClr val="0066CC"/>
                </a:solidFill>
                <a:latin typeface="Noto Sans Bengali"/>
              </a:rPr>
              <a:t>আস্থা</a:t>
            </a:r>
            <a:endParaRPr sz="2400" b="1" dirty="0">
              <a:solidFill>
                <a:srgbClr val="0066CC"/>
              </a:solidFill>
              <a:latin typeface="Noto Sans Bengal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858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246888"/>
            <a:ext cx="113842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2E7D32"/>
                </a:solidFill>
                <a:latin typeface="Noto Sans Bengali"/>
              </a:rPr>
              <a:t>শিল্পের শ্রেণিবিন্যাস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143000"/>
            <a:ext cx="10698480" cy="5486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7B1FA2"/>
                </a:solidFill>
                <a:latin typeface="Noto Sans Bengali"/>
              </a:rPr>
              <a:t>শিল্পের আকার অনুসারে তিন ভাগ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828800"/>
            <a:ext cx="3566160" cy="34290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12648" y="1920240"/>
            <a:ext cx="3346704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2E7D32"/>
                </a:solidFill>
                <a:latin typeface="Noto Sans Bengali"/>
              </a:rPr>
              <a:t>ক্ষুদ্র শিল্প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87168"/>
            <a:ext cx="3291840" cy="26517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000" b="0">
                <a:solidFill>
                  <a:srgbClr val="232323"/>
                </a:solidFill>
                <a:latin typeface="Noto Sans Bengali"/>
              </a:rPr>
              <a:t>কম শ্রমিক • স্বল্প মূলধন
উদাহরণ: তাঁত, বেকারি, ডেইরি ফার্ম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15968" y="1828800"/>
            <a:ext cx="3566160" cy="34290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F6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425696" y="1920240"/>
            <a:ext cx="3346704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EF6C00"/>
                </a:solidFill>
                <a:latin typeface="Noto Sans Bengali"/>
              </a:rPr>
              <a:t>মাঝারি শিল্প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53128" y="2487168"/>
            <a:ext cx="3291840" cy="26517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000" b="0">
                <a:solidFill>
                  <a:srgbClr val="232323"/>
                </a:solidFill>
                <a:latin typeface="Noto Sans Bengali"/>
              </a:rPr>
              <a:t>মাঝারি পরিসরের শ্রম ও মূলধন
উদাহরণ: চামড়া, তৈরি পোশাক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828800"/>
            <a:ext cx="3566160" cy="34290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3F51B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47888" y="1920240"/>
            <a:ext cx="3346704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3F51B5"/>
                </a:solidFill>
                <a:latin typeface="Noto Sans Bengali"/>
              </a:rPr>
              <a:t>বৃহৎ শিল্প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75320" y="2487168"/>
            <a:ext cx="3291840" cy="26517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000" b="0">
                <a:solidFill>
                  <a:srgbClr val="232323"/>
                </a:solidFill>
                <a:latin typeface="Noto Sans Bengali"/>
              </a:rPr>
              <a:t>বিপুল শ্রমিক • বিশাল মূলধন • ব্যাপক অবকাঠামো
উদাহরণ: ইস্পাত, বস্ত্র, মোটরগাড়ি, জাহাজ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5715000"/>
            <a:ext cx="106984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100" b="1">
                <a:solidFill>
                  <a:srgbClr val="464646"/>
                </a:solidFill>
                <a:latin typeface="Noto Sans Bengali"/>
              </a:rPr>
              <a:t>শিল্পের আকার নির্ধারণে শ্রমিকসংখ্যা, মূলধন, অবকাঠামো ও উৎপাদনের পরিসর বিবেচ্য।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858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7B1FA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246888"/>
            <a:ext cx="113842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7B1FA2"/>
                </a:solidFill>
                <a:latin typeface="Noto Sans Bengali"/>
              </a:rPr>
              <a:t>(১) ক্ষুদ্র শিল্প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28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88720"/>
            <a:ext cx="7315200" cy="4054956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যে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শিল্পে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তুলনামূলক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কম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শ্রমিক</a:t>
            </a:r>
            <a:r>
              <a:rPr sz="3000" dirty="0">
                <a:latin typeface="Noto Sans Bengali"/>
              </a:rPr>
              <a:t> ও </a:t>
            </a:r>
            <a:r>
              <a:rPr sz="3000" dirty="0" err="1">
                <a:latin typeface="Noto Sans Bengali"/>
              </a:rPr>
              <a:t>স্বল্প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মূলধন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লাগে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তাকে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ক্ষুদ্র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শিল্প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বলে</a:t>
            </a:r>
            <a:r>
              <a:rPr sz="30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00B0F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ছোট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যন্ত্রপাতি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সীমিত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পরিসরের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উপকরণে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উৎপাদন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করা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হয়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অনেক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ক্ষেত্রে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গ্রাম</a:t>
            </a:r>
            <a:r>
              <a:rPr sz="3000" dirty="0">
                <a:latin typeface="Noto Sans Bengali"/>
              </a:rPr>
              <a:t> ও </a:t>
            </a:r>
            <a:r>
              <a:rPr sz="3000" dirty="0" err="1">
                <a:latin typeface="Noto Sans Bengali"/>
              </a:rPr>
              <a:t>শহর</a:t>
            </a:r>
            <a:r>
              <a:rPr sz="3000" dirty="0">
                <a:latin typeface="Noto Sans Bengali"/>
              </a:rPr>
              <a:t>—</a:t>
            </a:r>
            <a:r>
              <a:rPr sz="3000" dirty="0" err="1">
                <a:latin typeface="Noto Sans Bengali"/>
              </a:rPr>
              <a:t>উভয়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এলাকায়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ব্যক্তি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উদ্যোগে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গড়ে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ওঠে</a:t>
            </a:r>
            <a:r>
              <a:rPr sz="30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00B0F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উদাহরণ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: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তাঁত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শিল্প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,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বেকারি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কারখানা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,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ডেইরি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F0"/>
                </a:solidFill>
                <a:latin typeface="Noto Sans Bengali"/>
              </a:rPr>
              <a:t>ফার্ম</a:t>
            </a:r>
            <a:r>
              <a:rPr sz="3000" dirty="0">
                <a:solidFill>
                  <a:srgbClr val="00B0F0"/>
                </a:solidFill>
                <a:latin typeface="Noto Sans Bengali"/>
              </a:rPr>
              <a:t>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0" y="1463040"/>
            <a:ext cx="2743200" cy="1097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339327" y="1554480"/>
            <a:ext cx="2523744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2E7D32"/>
                </a:solidFill>
                <a:latin typeface="Noto Sans Bengali"/>
              </a:rPr>
              <a:t>কম শ্রমিক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66760" y="2121408"/>
            <a:ext cx="246888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000" b="0">
                <a:solidFill>
                  <a:srgbClr val="232323"/>
                </a:solidFill>
                <a:latin typeface="Noto Sans Bengali"/>
              </a:rPr>
              <a:t>স্বল্প জনবল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0" y="2834640"/>
            <a:ext cx="2743200" cy="1097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79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339327" y="2926080"/>
            <a:ext cx="2523744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00796B"/>
                </a:solidFill>
                <a:latin typeface="Noto Sans Bengali"/>
              </a:rPr>
              <a:t>স্বল্প মূলধন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66760" y="3493008"/>
            <a:ext cx="246888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000" b="0">
                <a:solidFill>
                  <a:srgbClr val="232323"/>
                </a:solidFill>
                <a:latin typeface="Noto Sans Bengali"/>
              </a:rPr>
              <a:t>ছোট বিনিয়োগ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0" y="4206240"/>
            <a:ext cx="2743200" cy="1097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F6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339327" y="4297679"/>
            <a:ext cx="2523744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EF6C00"/>
                </a:solidFill>
                <a:latin typeface="Noto Sans Bengali"/>
              </a:rPr>
              <a:t>ছোট পরিসর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6760" y="4864607"/>
            <a:ext cx="246888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000" b="0">
                <a:solidFill>
                  <a:srgbClr val="232323"/>
                </a:solidFill>
                <a:latin typeface="Noto Sans Bengali"/>
              </a:rPr>
              <a:t>স্থানীয় বাজার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858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EF6C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246888"/>
            <a:ext cx="113842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EF6C00"/>
                </a:solidFill>
                <a:latin typeface="Noto Sans Bengali"/>
              </a:rPr>
              <a:t>(২) মাঝারি শিল্প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29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88720"/>
            <a:ext cx="7315200" cy="451662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ক্ষুদ্র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শিল্পের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তুলনায়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বেশি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শ্রমিক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মূলধন</a:t>
            </a:r>
            <a:r>
              <a:rPr sz="3000" dirty="0">
                <a:latin typeface="Noto Sans Bengali"/>
              </a:rPr>
              <a:t> ও </a:t>
            </a:r>
            <a:r>
              <a:rPr sz="3000" dirty="0" err="1">
                <a:latin typeface="Noto Sans Bengali"/>
              </a:rPr>
              <a:t>অবকাঠামো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প্রয়োজন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হয়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এমন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শিল্পকে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মাঝারি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শিল্প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বলা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হয়</a:t>
            </a:r>
            <a:r>
              <a:rPr sz="30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00B05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এগুলো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সাধারণত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ব্যক্তি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উদ্যোগ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অর্থলগ্নিকারী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প্রতিষ্ঠানের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সহায়তায়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গড়ে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উঠতে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পারে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উৎপাদনের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পরিসর</a:t>
            </a:r>
            <a:r>
              <a:rPr sz="3000" dirty="0">
                <a:latin typeface="Noto Sans Bengali"/>
              </a:rPr>
              <a:t> ও </a:t>
            </a:r>
            <a:r>
              <a:rPr sz="3000" dirty="0" err="1">
                <a:latin typeface="Noto Sans Bengali"/>
              </a:rPr>
              <a:t>বাজার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ক্ষুদ্র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শিল্পের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চেয়ে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বড়</a:t>
            </a:r>
            <a:r>
              <a:rPr sz="30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00B05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উদাহরণ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: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চামড়া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শিল্প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তৈরি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পোশাক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00B050"/>
                </a:solidFill>
                <a:latin typeface="Noto Sans Bengali"/>
              </a:rPr>
              <a:t>শিল্প</a:t>
            </a:r>
            <a:r>
              <a:rPr sz="3000" dirty="0">
                <a:solidFill>
                  <a:srgbClr val="00B050"/>
                </a:solidFill>
                <a:latin typeface="Noto Sans Bengali"/>
              </a:rPr>
              <a:t>।</a:t>
            </a:r>
          </a:p>
        </p:txBody>
      </p:sp>
      <p:sp>
        <p:nvSpPr>
          <p:cNvPr id="6" name="Oval 5"/>
          <p:cNvSpPr/>
          <p:nvPr/>
        </p:nvSpPr>
        <p:spPr>
          <a:xfrm>
            <a:off x="8412480" y="1645920"/>
            <a:ext cx="1188720" cy="1188720"/>
          </a:xfrm>
          <a:prstGeom prst="ellipse">
            <a:avLst/>
          </a:prstGeom>
          <a:solidFill>
            <a:srgbClr val="EF6C0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458200" y="2026310"/>
            <a:ext cx="1097280" cy="416051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 dirty="0" err="1">
                <a:solidFill>
                  <a:srgbClr val="FFFFFF"/>
                </a:solidFill>
                <a:latin typeface="Noto Sans Bengali"/>
              </a:rPr>
              <a:t>মাঝ</a:t>
            </a:r>
            <a:endParaRPr sz="2400" b="1" dirty="0">
              <a:solidFill>
                <a:srgbClr val="FFFFFF"/>
              </a:solidFill>
              <a:latin typeface="Noto Sans Bengal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55279" y="3200400"/>
            <a:ext cx="3291840" cy="15544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600" b="1">
                <a:solidFill>
                  <a:srgbClr val="EF6C00"/>
                </a:solidFill>
                <a:latin typeface="Noto Sans Bengali"/>
              </a:rPr>
              <a:t>মাঝারি শ্রম
মাঝারি মূলধন
বড় বাজার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858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0079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246888"/>
            <a:ext cx="113842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00796B"/>
                </a:solidFill>
                <a:latin typeface="Noto Sans Bengali"/>
              </a:rPr>
              <a:t>(৩) বৃহৎ শিল্প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88720"/>
            <a:ext cx="7315200" cy="51206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FF000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যে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শিল্পে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প্রচুর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শ্রমিক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,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বিশাল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মূলধন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ব্যাপক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অবকাঠামোর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প্রয়োজন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হয়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তাকে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বৃহ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ৎ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শিল্প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বলে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এ </a:t>
            </a:r>
            <a:r>
              <a:rPr sz="3000" dirty="0" err="1">
                <a:latin typeface="Noto Sans Bengali"/>
              </a:rPr>
              <a:t>ধরনের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শিল্প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সাধারণত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বড়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বাজার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উন্নত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যোগাযোগ</a:t>
            </a:r>
            <a:r>
              <a:rPr sz="3000" dirty="0">
                <a:latin typeface="Noto Sans Bengali"/>
              </a:rPr>
              <a:t> ও </a:t>
            </a:r>
            <a:r>
              <a:rPr sz="3000" dirty="0" err="1">
                <a:latin typeface="Noto Sans Bengali"/>
              </a:rPr>
              <a:t>পর্যাপ্ত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শক্তির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সুবিধা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বিবেচনা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করে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স্থাপিত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হয়</a:t>
            </a:r>
            <a:r>
              <a:rPr sz="30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solidFill>
                  <a:srgbClr val="FF0000"/>
                </a:solidFill>
                <a:latin typeface="Noto Sans Bengali"/>
              </a:rPr>
              <a:t>•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উৎপাদনের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পরিমাণ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ও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বিনিয়োগের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পরিসর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 </a:t>
            </a:r>
            <a:r>
              <a:rPr sz="3000" dirty="0" err="1">
                <a:solidFill>
                  <a:srgbClr val="FF0000"/>
                </a:solidFill>
                <a:latin typeface="Noto Sans Bengali"/>
              </a:rPr>
              <a:t>বড়</a:t>
            </a:r>
            <a:r>
              <a:rPr sz="3000" dirty="0">
                <a:solidFill>
                  <a:srgbClr val="FF000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3000" dirty="0">
                <a:latin typeface="Noto Sans Bengali"/>
              </a:rPr>
              <a:t>• </a:t>
            </a:r>
            <a:r>
              <a:rPr sz="3000" dirty="0" err="1">
                <a:latin typeface="Noto Sans Bengali"/>
              </a:rPr>
              <a:t>উদাহরণ</a:t>
            </a:r>
            <a:r>
              <a:rPr sz="3000" dirty="0">
                <a:latin typeface="Noto Sans Bengali"/>
              </a:rPr>
              <a:t>: </a:t>
            </a:r>
            <a:r>
              <a:rPr sz="3000" dirty="0" err="1">
                <a:latin typeface="Noto Sans Bengali"/>
              </a:rPr>
              <a:t>লৌহ</a:t>
            </a:r>
            <a:r>
              <a:rPr sz="3000" dirty="0">
                <a:latin typeface="Noto Sans Bengali"/>
              </a:rPr>
              <a:t> ও </a:t>
            </a:r>
            <a:r>
              <a:rPr sz="3000" dirty="0" err="1">
                <a:latin typeface="Noto Sans Bengali"/>
              </a:rPr>
              <a:t>ইস্পাত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বস্ত্র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মোটরগাড়ি</a:t>
            </a:r>
            <a:r>
              <a:rPr sz="3000" dirty="0">
                <a:latin typeface="Noto Sans Bengali"/>
              </a:rPr>
              <a:t>, </a:t>
            </a:r>
            <a:r>
              <a:rPr sz="3000" dirty="0" err="1">
                <a:latin typeface="Noto Sans Bengali"/>
              </a:rPr>
              <a:t>জাহাজ</a:t>
            </a:r>
            <a:r>
              <a:rPr sz="3000" dirty="0">
                <a:latin typeface="Noto Sans Bengali"/>
              </a:rPr>
              <a:t> ও </a:t>
            </a:r>
            <a:r>
              <a:rPr sz="3000" dirty="0" err="1">
                <a:latin typeface="Noto Sans Bengali"/>
              </a:rPr>
              <a:t>বিমান</a:t>
            </a:r>
            <a:r>
              <a:rPr sz="3000" dirty="0">
                <a:latin typeface="Noto Sans Bengali"/>
              </a:rPr>
              <a:t> </a:t>
            </a:r>
            <a:r>
              <a:rPr sz="3000" dirty="0" err="1">
                <a:latin typeface="Noto Sans Bengali"/>
              </a:rPr>
              <a:t>শিল্প</a:t>
            </a:r>
            <a:r>
              <a:rPr sz="3000" dirty="0">
                <a:latin typeface="Noto Sans Bengali"/>
              </a:rPr>
              <a:t>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92440" y="1325880"/>
            <a:ext cx="3520440" cy="4572000"/>
          </a:xfrm>
          <a:prstGeom prst="roundRect">
            <a:avLst/>
          </a:prstGeom>
          <a:solidFill>
            <a:srgbClr val="EBF8FF"/>
          </a:solidFill>
          <a:ln w="25400">
            <a:solidFill>
              <a:srgbClr val="50A0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1338559" y="1645919"/>
            <a:ext cx="594360" cy="594360"/>
          </a:xfrm>
          <a:prstGeom prst="ellipse">
            <a:avLst/>
          </a:prstGeom>
          <a:solidFill>
            <a:srgbClr val="FFB300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84280" y="1836115"/>
            <a:ext cx="502920" cy="208025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Noto Sans Bengali"/>
              </a:rPr>
              <a:t>সূ</a:t>
            </a:r>
          </a:p>
        </p:txBody>
      </p:sp>
      <p:sp>
        <p:nvSpPr>
          <p:cNvPr id="9" name="Rectangle 8"/>
          <p:cNvSpPr/>
          <p:nvPr/>
        </p:nvSpPr>
        <p:spPr>
          <a:xfrm>
            <a:off x="8321040" y="4069080"/>
            <a:ext cx="1828800" cy="1097280"/>
          </a:xfrm>
          <a:prstGeom prst="rect">
            <a:avLst/>
          </a:prstGeom>
          <a:solidFill>
            <a:srgbClr val="5AB4E6"/>
          </a:solidFill>
          <a:ln>
            <a:solidFill>
              <a:srgbClr val="3C8C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rapezoid 9"/>
          <p:cNvSpPr/>
          <p:nvPr/>
        </p:nvSpPr>
        <p:spPr>
          <a:xfrm>
            <a:off x="9921240" y="4663440"/>
            <a:ext cx="2011680" cy="1005840"/>
          </a:xfrm>
          <a:prstGeom prst="trapezoid">
            <a:avLst/>
          </a:prstGeom>
          <a:solidFill>
            <a:srgbClr val="8B6441"/>
          </a:solidFill>
          <a:ln>
            <a:solidFill>
              <a:srgbClr val="6E4B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595360" y="3017520"/>
            <a:ext cx="146304" cy="1325880"/>
          </a:xfrm>
          <a:prstGeom prst="rect">
            <a:avLst/>
          </a:prstGeom>
          <a:solidFill>
            <a:srgbClr val="6441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275320" y="2468880"/>
            <a:ext cx="777240" cy="822960"/>
          </a:xfrm>
          <a:prstGeom prst="ellipse">
            <a:avLst/>
          </a:prstGeom>
          <a:solidFill>
            <a:srgbClr val="34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9052560" y="3017520"/>
            <a:ext cx="146304" cy="1325880"/>
          </a:xfrm>
          <a:prstGeom prst="rect">
            <a:avLst/>
          </a:prstGeom>
          <a:solidFill>
            <a:srgbClr val="6441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8732520" y="2468880"/>
            <a:ext cx="777240" cy="822960"/>
          </a:xfrm>
          <a:prstGeom prst="ellipse">
            <a:avLst/>
          </a:prstGeom>
          <a:solidFill>
            <a:srgbClr val="34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0927080" y="3017520"/>
            <a:ext cx="146304" cy="1325880"/>
          </a:xfrm>
          <a:prstGeom prst="rect">
            <a:avLst/>
          </a:prstGeom>
          <a:solidFill>
            <a:srgbClr val="6441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10607040" y="2468880"/>
            <a:ext cx="777240" cy="822960"/>
          </a:xfrm>
          <a:prstGeom prst="ellipse">
            <a:avLst/>
          </a:prstGeom>
          <a:solidFill>
            <a:srgbClr val="349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10424159" y="3154680"/>
            <a:ext cx="1600200" cy="1600200"/>
          </a:xfrm>
          <a:prstGeom prst="rect">
            <a:avLst/>
          </a:prstGeom>
          <a:solidFill>
            <a:srgbClr val="DCDCE1"/>
          </a:solidFill>
          <a:ln>
            <a:solidFill>
              <a:srgbClr val="6464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10607040" y="3474720"/>
            <a:ext cx="256032" cy="347472"/>
          </a:xfrm>
          <a:prstGeom prst="rect">
            <a:avLst/>
          </a:prstGeom>
          <a:solidFill>
            <a:srgbClr val="5AA0DC"/>
          </a:solidFill>
          <a:ln>
            <a:solidFill>
              <a:srgbClr val="4682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11064240" y="3474720"/>
            <a:ext cx="256032" cy="347472"/>
          </a:xfrm>
          <a:prstGeom prst="rect">
            <a:avLst/>
          </a:prstGeom>
          <a:solidFill>
            <a:srgbClr val="5AA0DC"/>
          </a:solidFill>
          <a:ln>
            <a:solidFill>
              <a:srgbClr val="4682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11521440" y="3474720"/>
            <a:ext cx="256032" cy="347472"/>
          </a:xfrm>
          <a:prstGeom prst="rect">
            <a:avLst/>
          </a:prstGeom>
          <a:solidFill>
            <a:srgbClr val="5AA0DC"/>
          </a:solidFill>
          <a:ln>
            <a:solidFill>
              <a:srgbClr val="4682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11658600" y="2468880"/>
            <a:ext cx="228600" cy="914400"/>
          </a:xfrm>
          <a:prstGeom prst="rect">
            <a:avLst/>
          </a:prstGeom>
          <a:solidFill>
            <a:srgbClr val="6464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412480" y="5394960"/>
            <a:ext cx="288036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005A78"/>
                </a:solidFill>
                <a:latin typeface="Noto Sans Bengali"/>
              </a:rPr>
              <a:t>প্রকৃতি → সম্পদ → উৎপাদন → সেবা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858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00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246888"/>
            <a:ext cx="113842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0066CC"/>
                </a:solidFill>
                <a:latin typeface="Noto Sans Bengali"/>
              </a:rPr>
              <a:t>আমদানি ও রপ্তানি বাণিজ্য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31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188720"/>
            <a:ext cx="6763511" cy="5532284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2800" dirty="0">
                <a:latin typeface="Noto Sans Bengali"/>
              </a:rPr>
              <a:t>• </a:t>
            </a:r>
            <a:r>
              <a:rPr sz="2800" dirty="0" err="1">
                <a:latin typeface="Noto Sans Bengali"/>
              </a:rPr>
              <a:t>বিদেশ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থেকে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দেশের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প্রয়োজনীয়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পণ্য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বা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সেবা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আনা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হলে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তাকে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আমদানি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বাণিজ্য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বলে</a:t>
            </a:r>
            <a:r>
              <a:rPr sz="28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2800" dirty="0">
                <a:solidFill>
                  <a:srgbClr val="00B050"/>
                </a:solidFill>
                <a:latin typeface="Noto Sans Bengali"/>
              </a:rPr>
              <a:t>•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দেশের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উৎপাদিত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পণ্য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বা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সেবা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বিদেশে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বিক্রি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/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পাঠানো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হলে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তাকে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রপ্তানি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বাণিজ্য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বলে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2800" dirty="0">
                <a:latin typeface="Noto Sans Bengali"/>
              </a:rPr>
              <a:t>• </a:t>
            </a:r>
            <a:r>
              <a:rPr sz="2800" dirty="0" err="1">
                <a:latin typeface="Noto Sans Bengali"/>
              </a:rPr>
              <a:t>রপ্তানি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বৈদেশিক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মুদ্রা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আয়</a:t>
            </a:r>
            <a:r>
              <a:rPr sz="2800" dirty="0">
                <a:latin typeface="Noto Sans Bengali"/>
              </a:rPr>
              <a:t> ও </a:t>
            </a:r>
            <a:r>
              <a:rPr sz="2800" dirty="0" err="1">
                <a:latin typeface="Noto Sans Bengali"/>
              </a:rPr>
              <a:t>বাজার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সম্প্রসারণে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সহায়তা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করে</a:t>
            </a:r>
            <a:r>
              <a:rPr sz="28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2800" dirty="0">
                <a:solidFill>
                  <a:srgbClr val="00B050"/>
                </a:solidFill>
                <a:latin typeface="Noto Sans Bengali"/>
              </a:rPr>
              <a:t>•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বাংলাদেশের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গুরুত্বপূর্ণ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রপ্তানি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পণ্যের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মধ্যে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তৈরি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পোশাক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ও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অন্যান্য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পণ্য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রয়েছে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; </a:t>
            </a:r>
            <a:r>
              <a:rPr sz="2800" dirty="0" err="1">
                <a:latin typeface="Noto Sans Bengali"/>
              </a:rPr>
              <a:t>আমদানিতে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শিল্পের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কাঁচামাল</a:t>
            </a:r>
            <a:r>
              <a:rPr sz="2800" dirty="0">
                <a:latin typeface="Noto Sans Bengali"/>
              </a:rPr>
              <a:t>, </a:t>
            </a:r>
            <a:r>
              <a:rPr sz="2800" dirty="0" err="1">
                <a:latin typeface="Noto Sans Bengali"/>
              </a:rPr>
              <a:t>যন্ত্রপাতি</a:t>
            </a:r>
            <a:r>
              <a:rPr sz="2800" dirty="0">
                <a:latin typeface="Noto Sans Bengali"/>
              </a:rPr>
              <a:t> ও </a:t>
            </a:r>
            <a:r>
              <a:rPr sz="2800" dirty="0" err="1">
                <a:latin typeface="Noto Sans Bengali"/>
              </a:rPr>
              <a:t>বিভিন্ন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ভোগ্যপণ্য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থাকে</a:t>
            </a:r>
            <a:r>
              <a:rPr sz="2800" dirty="0">
                <a:latin typeface="Noto Sans Bengali"/>
              </a:rPr>
              <a:t>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543800" y="1463040"/>
            <a:ext cx="1691640" cy="13258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467600" y="1554480"/>
            <a:ext cx="1658111" cy="55399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 dirty="0" err="1">
                <a:solidFill>
                  <a:srgbClr val="C62828"/>
                </a:solidFill>
                <a:latin typeface="Noto Sans Bengali"/>
              </a:rPr>
              <a:t>আমদানি</a:t>
            </a:r>
            <a:endParaRPr sz="3000" b="1" dirty="0">
              <a:solidFill>
                <a:srgbClr val="C62828"/>
              </a:solidFill>
              <a:latin typeface="Noto Sans Bengal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24725" y="2761107"/>
            <a:ext cx="2505075" cy="55399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বিদেশ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 →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দেশ</a:t>
            </a:r>
            <a:endParaRPr sz="3000" b="0" dirty="0">
              <a:solidFill>
                <a:srgbClr val="232323"/>
              </a:solidFill>
              <a:latin typeface="Noto Sans Bengali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692640" y="1463040"/>
            <a:ext cx="1691640" cy="13258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802367" y="1554480"/>
            <a:ext cx="1472184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2E7D32"/>
                </a:solidFill>
                <a:latin typeface="Noto Sans Bengali"/>
              </a:rPr>
              <a:t>রপ্তানি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42310" y="2541651"/>
            <a:ext cx="2607945" cy="5486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দেশ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 →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বিদেশ</a:t>
            </a:r>
            <a:endParaRPr sz="3000" b="0" dirty="0">
              <a:solidFill>
                <a:srgbClr val="232323"/>
              </a:solidFill>
              <a:latin typeface="Noto Sans Bengali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8595360" y="3337560"/>
            <a:ext cx="1691640" cy="13258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79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639175" y="3419475"/>
            <a:ext cx="1871472" cy="55399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 dirty="0" err="1">
                <a:solidFill>
                  <a:srgbClr val="00796B"/>
                </a:solidFill>
                <a:latin typeface="Noto Sans Bengali"/>
              </a:rPr>
              <a:t>ভারসাম্য</a:t>
            </a:r>
            <a:endParaRPr sz="3000" b="1" dirty="0">
              <a:solidFill>
                <a:srgbClr val="00796B"/>
              </a:solidFill>
              <a:latin typeface="Noto Sans Bengal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05800" y="3995928"/>
            <a:ext cx="3032760" cy="55399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আমদানি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 ≈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রপ্তানি</a:t>
            </a:r>
            <a:endParaRPr sz="3000" b="0" dirty="0">
              <a:solidFill>
                <a:srgbClr val="232323"/>
              </a:solidFill>
              <a:latin typeface="Noto Sans Bengal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43800" y="2177058"/>
            <a:ext cx="164592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 dirty="0" err="1">
                <a:solidFill>
                  <a:srgbClr val="005A78"/>
                </a:solidFill>
                <a:latin typeface="Noto Sans Bengali"/>
              </a:rPr>
              <a:t>বাণিজ্য</a:t>
            </a:r>
            <a:endParaRPr sz="2000" b="1" dirty="0">
              <a:solidFill>
                <a:srgbClr val="005A78"/>
              </a:solidFill>
              <a:latin typeface="Noto Sans Bengal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467600" y="4892040"/>
            <a:ext cx="4099559" cy="40011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 dirty="0" err="1">
                <a:solidFill>
                  <a:srgbClr val="505050"/>
                </a:solidFill>
                <a:latin typeface="Noto Sans Bengali"/>
              </a:rPr>
              <a:t>দেশের</a:t>
            </a:r>
            <a:r>
              <a:rPr sz="2000" b="1" dirty="0">
                <a:solidFill>
                  <a:srgbClr val="505050"/>
                </a:solidFill>
                <a:latin typeface="Noto Sans Bengali"/>
              </a:rPr>
              <a:t> </a:t>
            </a:r>
            <a:r>
              <a:rPr sz="2000" b="1" dirty="0" err="1">
                <a:solidFill>
                  <a:srgbClr val="505050"/>
                </a:solidFill>
                <a:latin typeface="Noto Sans Bengali"/>
              </a:rPr>
              <a:t>বৈদেশিক</a:t>
            </a:r>
            <a:r>
              <a:rPr sz="2000" b="1" dirty="0">
                <a:solidFill>
                  <a:srgbClr val="505050"/>
                </a:solidFill>
                <a:latin typeface="Noto Sans Bengali"/>
              </a:rPr>
              <a:t> </a:t>
            </a:r>
            <a:r>
              <a:rPr sz="2000" b="1" dirty="0" err="1">
                <a:solidFill>
                  <a:srgbClr val="505050"/>
                </a:solidFill>
                <a:latin typeface="Noto Sans Bengali"/>
              </a:rPr>
              <a:t>লেনদেনের</a:t>
            </a:r>
            <a:r>
              <a:rPr sz="2000" b="1" dirty="0">
                <a:solidFill>
                  <a:srgbClr val="505050"/>
                </a:solidFill>
                <a:latin typeface="Noto Sans Bengali"/>
              </a:rPr>
              <a:t> </a:t>
            </a:r>
            <a:r>
              <a:rPr sz="2000" b="1" dirty="0" err="1">
                <a:solidFill>
                  <a:srgbClr val="505050"/>
                </a:solidFill>
                <a:latin typeface="Noto Sans Bengali"/>
              </a:rPr>
              <a:t>চিত্র</a:t>
            </a:r>
            <a:endParaRPr sz="2000" b="1" dirty="0">
              <a:solidFill>
                <a:srgbClr val="505050"/>
              </a:solidFill>
              <a:latin typeface="Noto Sans Bengal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738360" y="2177058"/>
            <a:ext cx="164592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 dirty="0" err="1">
                <a:solidFill>
                  <a:srgbClr val="005A78"/>
                </a:solidFill>
                <a:latin typeface="Noto Sans Bengali"/>
              </a:rPr>
              <a:t>বাণিজ্য</a:t>
            </a:r>
            <a:endParaRPr sz="2000" b="1" dirty="0">
              <a:solidFill>
                <a:srgbClr val="005A78"/>
              </a:solidFill>
              <a:latin typeface="Noto Sans Bengal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164592"/>
            <a:ext cx="11731752" cy="68580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246888"/>
            <a:ext cx="11384280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C62828"/>
                </a:solidFill>
                <a:latin typeface="Noto Sans Bengali"/>
              </a:rPr>
              <a:t>বাণিজ্যিক ভারসাম্য ও উন্নয়নের সম্পর্ক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32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97280"/>
            <a:ext cx="7498080" cy="5191165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2800" dirty="0">
                <a:latin typeface="Noto Sans Bengali"/>
              </a:rPr>
              <a:t>• </a:t>
            </a:r>
            <a:r>
              <a:rPr sz="2800" dirty="0" err="1">
                <a:latin typeface="Noto Sans Bengali"/>
              </a:rPr>
              <a:t>কোনো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দেশের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আমদানি</a:t>
            </a:r>
            <a:r>
              <a:rPr sz="2800" dirty="0">
                <a:latin typeface="Noto Sans Bengali"/>
              </a:rPr>
              <a:t> ও </a:t>
            </a:r>
            <a:r>
              <a:rPr sz="2800" dirty="0" err="1">
                <a:latin typeface="Noto Sans Bengali"/>
              </a:rPr>
              <a:t>রপ্তানির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মূল্যের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মধ্যে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ভারসাম্য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থাকলে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তাকে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বাণিজ্যিক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ভারসাম্য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বলে</a:t>
            </a:r>
            <a:r>
              <a:rPr sz="28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2800" dirty="0">
                <a:solidFill>
                  <a:srgbClr val="00B050"/>
                </a:solidFill>
                <a:latin typeface="Noto Sans Bengali"/>
              </a:rPr>
              <a:t>•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রপ্তানির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তুলনায়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আমদানি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বেশি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হলে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বাণিজ্য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ঘাটতি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এবং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রপ্তানি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বেশি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হলে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বাণিজ্য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উদ্বৃত্ত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দেখা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দিতে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পারে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2800" dirty="0">
                <a:latin typeface="Noto Sans Bengali"/>
              </a:rPr>
              <a:t>• </a:t>
            </a:r>
            <a:r>
              <a:rPr sz="2800" dirty="0" err="1">
                <a:latin typeface="Noto Sans Bengali"/>
              </a:rPr>
              <a:t>রপ্তানি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বাড়লে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বৈদেশিক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মুদ্রা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আয়</a:t>
            </a:r>
            <a:r>
              <a:rPr sz="2800" dirty="0">
                <a:latin typeface="Noto Sans Bengali"/>
              </a:rPr>
              <a:t>, </a:t>
            </a:r>
            <a:r>
              <a:rPr sz="2800" dirty="0" err="1">
                <a:latin typeface="Noto Sans Bengali"/>
              </a:rPr>
              <a:t>উৎপাদন</a:t>
            </a:r>
            <a:r>
              <a:rPr sz="2800" dirty="0">
                <a:latin typeface="Noto Sans Bengali"/>
              </a:rPr>
              <a:t>, </a:t>
            </a:r>
            <a:r>
              <a:rPr sz="2800" dirty="0" err="1">
                <a:latin typeface="Noto Sans Bengali"/>
              </a:rPr>
              <a:t>কর্মসংস্থান</a:t>
            </a:r>
            <a:r>
              <a:rPr sz="2800" dirty="0">
                <a:latin typeface="Noto Sans Bengali"/>
              </a:rPr>
              <a:t> ও </a:t>
            </a:r>
            <a:r>
              <a:rPr sz="2800" dirty="0" err="1">
                <a:latin typeface="Noto Sans Bengali"/>
              </a:rPr>
              <a:t>বাজার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সম্প্রসারণের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সুযোগ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বাড়ে</a:t>
            </a:r>
            <a:r>
              <a:rPr sz="2800" dirty="0"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2800" dirty="0">
                <a:solidFill>
                  <a:srgbClr val="00B050"/>
                </a:solidFill>
                <a:latin typeface="Noto Sans Bengali"/>
              </a:rPr>
              <a:t>•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আধুনিক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প্রযুক্তি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,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উৎপাদন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ব্যয়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হ্রাস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ও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পণ্যের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মানোন্নয়ন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রপ্তানি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সক্ষমতা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বাড়াতে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সহায়তা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 </a:t>
            </a:r>
            <a:r>
              <a:rPr sz="2800" dirty="0" err="1">
                <a:solidFill>
                  <a:srgbClr val="00B050"/>
                </a:solidFill>
                <a:latin typeface="Noto Sans Bengali"/>
              </a:rPr>
              <a:t>করে</a:t>
            </a:r>
            <a:r>
              <a:rPr sz="2800" dirty="0">
                <a:solidFill>
                  <a:srgbClr val="00B050"/>
                </a:solidFill>
                <a:latin typeface="Noto Sans Bengali"/>
              </a:rPr>
              <a:t>।</a:t>
            </a:r>
          </a:p>
          <a:p>
            <a:pPr>
              <a:spcAft>
                <a:spcPts val="700"/>
              </a:spcAft>
              <a:defRPr sz="3000">
                <a:solidFill>
                  <a:srgbClr val="232323"/>
                </a:solidFill>
                <a:latin typeface="Noto Sans Bengali"/>
              </a:defRPr>
            </a:pPr>
            <a:r>
              <a:rPr sz="2800" dirty="0">
                <a:latin typeface="Noto Sans Bengali"/>
              </a:rPr>
              <a:t>• </a:t>
            </a:r>
            <a:r>
              <a:rPr sz="2800" dirty="0" err="1">
                <a:latin typeface="Noto Sans Bengali"/>
              </a:rPr>
              <a:t>শিল্পায়ন</a:t>
            </a:r>
            <a:r>
              <a:rPr sz="2800" dirty="0">
                <a:latin typeface="Noto Sans Bengali"/>
              </a:rPr>
              <a:t> ও </a:t>
            </a:r>
            <a:r>
              <a:rPr sz="2800" dirty="0" err="1">
                <a:latin typeface="Noto Sans Bengali"/>
              </a:rPr>
              <a:t>বহুমুখী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রপ্তানি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পণ্য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উন্নয়নের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মাধ্যমে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বাণিজ্যিক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ভারসাম্য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উন্নত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করার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সুযোগ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তৈরি</a:t>
            </a:r>
            <a:r>
              <a:rPr sz="2800" dirty="0">
                <a:latin typeface="Noto Sans Bengali"/>
              </a:rPr>
              <a:t> </a:t>
            </a:r>
            <a:r>
              <a:rPr sz="2800" dirty="0" err="1">
                <a:latin typeface="Noto Sans Bengali"/>
              </a:rPr>
              <a:t>হয়</a:t>
            </a:r>
            <a:r>
              <a:rPr sz="2800" dirty="0">
                <a:latin typeface="Noto Sans Bengali"/>
              </a:rPr>
              <a:t>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46720" y="1508760"/>
            <a:ext cx="1691640" cy="13258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845742" y="1777721"/>
            <a:ext cx="1965008" cy="55399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 dirty="0" err="1">
                <a:solidFill>
                  <a:srgbClr val="C62828"/>
                </a:solidFill>
                <a:latin typeface="Noto Sans Bengali"/>
              </a:rPr>
              <a:t>আমদানি</a:t>
            </a:r>
            <a:endParaRPr sz="3000" b="1" dirty="0">
              <a:solidFill>
                <a:srgbClr val="C62828"/>
              </a:solidFill>
              <a:latin typeface="Noto Sans Bengal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44968" y="2834640"/>
            <a:ext cx="2560320" cy="55399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বিদেশ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 →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দেশ</a:t>
            </a:r>
            <a:endParaRPr sz="3000" b="0" dirty="0">
              <a:solidFill>
                <a:srgbClr val="232323"/>
              </a:solidFill>
              <a:latin typeface="Noto Sans Bengali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195560" y="1508760"/>
            <a:ext cx="1691640" cy="13258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E7D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305288" y="1600200"/>
            <a:ext cx="1472184" cy="5029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>
                <a:solidFill>
                  <a:srgbClr val="2E7D32"/>
                </a:solidFill>
                <a:latin typeface="Noto Sans Bengali"/>
              </a:rPr>
              <a:t>রপ্তানি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840658" y="2220111"/>
            <a:ext cx="2545080" cy="55399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দেশ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 →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বিদেশ</a:t>
            </a:r>
            <a:endParaRPr sz="3000" b="0" dirty="0">
              <a:solidFill>
                <a:srgbClr val="232323"/>
              </a:solidFill>
              <a:latin typeface="Noto Sans Bengali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9098280" y="3383279"/>
            <a:ext cx="1691640" cy="13258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79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001125" y="3474720"/>
            <a:ext cx="1679067" cy="55399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 dirty="0" err="1">
                <a:solidFill>
                  <a:srgbClr val="00796B"/>
                </a:solidFill>
                <a:latin typeface="Noto Sans Bengali"/>
              </a:rPr>
              <a:t>ভারসাম্য</a:t>
            </a:r>
            <a:endParaRPr sz="3000" b="1" dirty="0">
              <a:solidFill>
                <a:srgbClr val="00796B"/>
              </a:solidFill>
              <a:latin typeface="Noto Sans Bengal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449627" y="4331673"/>
            <a:ext cx="3217545" cy="55399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আমদানি</a:t>
            </a:r>
            <a:r>
              <a:rPr sz="3000" b="0" dirty="0">
                <a:solidFill>
                  <a:srgbClr val="232323"/>
                </a:solidFill>
                <a:latin typeface="Noto Sans Bengali"/>
              </a:rPr>
              <a:t> ≈ </a:t>
            </a:r>
            <a:r>
              <a:rPr sz="3000" b="0" dirty="0" err="1">
                <a:solidFill>
                  <a:srgbClr val="232323"/>
                </a:solidFill>
                <a:latin typeface="Noto Sans Bengali"/>
              </a:rPr>
              <a:t>রপ্তানি</a:t>
            </a:r>
            <a:endParaRPr sz="3000" b="0" dirty="0">
              <a:solidFill>
                <a:srgbClr val="232323"/>
              </a:solidFill>
              <a:latin typeface="Noto Sans Bengal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077325" y="3980558"/>
            <a:ext cx="164592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 dirty="0" err="1">
                <a:solidFill>
                  <a:srgbClr val="005A78"/>
                </a:solidFill>
                <a:latin typeface="Noto Sans Bengali"/>
              </a:rPr>
              <a:t>বাণিজ্য</a:t>
            </a:r>
            <a:endParaRPr sz="2000" b="1" dirty="0">
              <a:solidFill>
                <a:srgbClr val="005A78"/>
              </a:solidFill>
              <a:latin typeface="Noto Sans Bengal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45742" y="4937760"/>
            <a:ext cx="4224338" cy="40011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 dirty="0" err="1">
                <a:solidFill>
                  <a:srgbClr val="505050"/>
                </a:solidFill>
                <a:latin typeface="Noto Sans Bengali"/>
              </a:rPr>
              <a:t>দেশের</a:t>
            </a:r>
            <a:r>
              <a:rPr sz="2000" b="1" dirty="0">
                <a:solidFill>
                  <a:srgbClr val="505050"/>
                </a:solidFill>
                <a:latin typeface="Noto Sans Bengali"/>
              </a:rPr>
              <a:t> </a:t>
            </a:r>
            <a:r>
              <a:rPr sz="2000" b="1" dirty="0" err="1">
                <a:solidFill>
                  <a:srgbClr val="505050"/>
                </a:solidFill>
                <a:latin typeface="Noto Sans Bengali"/>
              </a:rPr>
              <a:t>বৈদেশিক</a:t>
            </a:r>
            <a:r>
              <a:rPr sz="2000" b="1" dirty="0">
                <a:solidFill>
                  <a:srgbClr val="505050"/>
                </a:solidFill>
                <a:latin typeface="Noto Sans Bengali"/>
              </a:rPr>
              <a:t> </a:t>
            </a:r>
            <a:r>
              <a:rPr sz="2000" b="1" dirty="0" err="1">
                <a:solidFill>
                  <a:srgbClr val="505050"/>
                </a:solidFill>
                <a:latin typeface="Noto Sans Bengali"/>
              </a:rPr>
              <a:t>লেনদেনের</a:t>
            </a:r>
            <a:r>
              <a:rPr sz="2000" b="1" dirty="0">
                <a:solidFill>
                  <a:srgbClr val="505050"/>
                </a:solidFill>
                <a:latin typeface="Noto Sans Bengali"/>
              </a:rPr>
              <a:t> </a:t>
            </a:r>
            <a:r>
              <a:rPr sz="2000" b="1" dirty="0" err="1">
                <a:solidFill>
                  <a:srgbClr val="505050"/>
                </a:solidFill>
                <a:latin typeface="Noto Sans Bengali"/>
              </a:rPr>
              <a:t>চিত্র</a:t>
            </a:r>
            <a:endParaRPr sz="2000" b="1" dirty="0">
              <a:solidFill>
                <a:srgbClr val="505050"/>
              </a:solidFill>
              <a:latin typeface="Noto Sans Bengal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45742" y="5400020"/>
            <a:ext cx="4196715" cy="1508105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300" b="1" dirty="0" err="1">
                <a:solidFill>
                  <a:srgbClr val="2E7D32"/>
                </a:solidFill>
                <a:latin typeface="Noto Sans Bengali"/>
              </a:rPr>
              <a:t>উন্নয়ন</a:t>
            </a:r>
            <a:r>
              <a:rPr sz="2300" b="1" dirty="0">
                <a:solidFill>
                  <a:srgbClr val="2E7D32"/>
                </a:solidFill>
                <a:latin typeface="Noto Sans Bengali"/>
              </a:rPr>
              <a:t>
↑ </a:t>
            </a:r>
            <a:r>
              <a:rPr sz="2300" b="1" dirty="0" err="1">
                <a:solidFill>
                  <a:srgbClr val="2E7D32"/>
                </a:solidFill>
                <a:latin typeface="Noto Sans Bengali"/>
              </a:rPr>
              <a:t>উৎপাদন</a:t>
            </a:r>
            <a:r>
              <a:rPr sz="2300" b="1" dirty="0">
                <a:solidFill>
                  <a:srgbClr val="2E7D32"/>
                </a:solidFill>
                <a:latin typeface="Noto Sans Bengali"/>
              </a:rPr>
              <a:t>
↑ </a:t>
            </a:r>
            <a:r>
              <a:rPr sz="2300" b="1" dirty="0" err="1">
                <a:solidFill>
                  <a:srgbClr val="2E7D32"/>
                </a:solidFill>
                <a:latin typeface="Noto Sans Bengali"/>
              </a:rPr>
              <a:t>কর্মসংস্থান</a:t>
            </a:r>
            <a:r>
              <a:rPr sz="2300" b="1" dirty="0">
                <a:solidFill>
                  <a:srgbClr val="2E7D32"/>
                </a:solidFill>
                <a:latin typeface="Noto Sans Bengali"/>
              </a:rPr>
              <a:t>
↑ </a:t>
            </a:r>
            <a:r>
              <a:rPr sz="2300" b="1" dirty="0" err="1">
                <a:solidFill>
                  <a:srgbClr val="2E7D32"/>
                </a:solidFill>
                <a:latin typeface="Noto Sans Bengali"/>
              </a:rPr>
              <a:t>রপ্তানি</a:t>
            </a:r>
            <a:r>
              <a:rPr sz="2300" b="1" dirty="0">
                <a:solidFill>
                  <a:srgbClr val="2E7D32"/>
                </a:solidFill>
                <a:latin typeface="Noto Sans Bengali"/>
              </a:rPr>
              <a:t> </a:t>
            </a:r>
            <a:r>
              <a:rPr sz="2300" b="1" dirty="0" err="1">
                <a:solidFill>
                  <a:srgbClr val="2E7D32"/>
                </a:solidFill>
                <a:latin typeface="Noto Sans Bengali"/>
              </a:rPr>
              <a:t>সক্ষমতা</a:t>
            </a:r>
            <a:endParaRPr sz="2300" b="1" dirty="0">
              <a:solidFill>
                <a:srgbClr val="2E7D32"/>
              </a:solidFill>
              <a:latin typeface="Noto Sans Bengal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75720" y="6473952"/>
            <a:ext cx="411480" cy="2286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200" b="1">
                <a:solidFill>
                  <a:srgbClr val="6E6E6E"/>
                </a:solidFill>
                <a:latin typeface="Noto Sans Bengali"/>
              </a:rPr>
              <a:t>33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617190"/>
            <a:ext cx="10332720" cy="315471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19900" b="1" dirty="0" err="1">
                <a:solidFill>
                  <a:srgbClr val="00796B"/>
                </a:solidFill>
                <a:latin typeface="Noto Sans Bengali"/>
              </a:rPr>
              <a:t>ধন্যবাদ</a:t>
            </a:r>
            <a:endParaRPr sz="5200" b="1" dirty="0">
              <a:solidFill>
                <a:srgbClr val="00796B"/>
              </a:solidFill>
              <a:latin typeface="Noto Sans Bengal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05965" y="4125837"/>
            <a:ext cx="8138160" cy="685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600" b="1" dirty="0" err="1">
                <a:solidFill>
                  <a:srgbClr val="3F51B5"/>
                </a:solidFill>
                <a:latin typeface="Noto Sans Bengali"/>
              </a:rPr>
              <a:t>মনোযোগ</a:t>
            </a:r>
            <a:r>
              <a:rPr sz="3600" b="1" dirty="0">
                <a:solidFill>
                  <a:srgbClr val="3F51B5"/>
                </a:solidFill>
                <a:latin typeface="Noto Sans Bengali"/>
              </a:rPr>
              <a:t> </a:t>
            </a:r>
            <a:r>
              <a:rPr sz="3600" b="1" dirty="0" err="1">
                <a:solidFill>
                  <a:srgbClr val="3F51B5"/>
                </a:solidFill>
                <a:latin typeface="Noto Sans Bengali"/>
              </a:rPr>
              <a:t>দিয়ে</a:t>
            </a:r>
            <a:r>
              <a:rPr sz="3600" b="1" dirty="0">
                <a:solidFill>
                  <a:srgbClr val="3F51B5"/>
                </a:solidFill>
                <a:latin typeface="Noto Sans Bengali"/>
              </a:rPr>
              <a:t> </a:t>
            </a:r>
            <a:r>
              <a:rPr sz="3600" b="1" dirty="0" err="1">
                <a:solidFill>
                  <a:srgbClr val="3F51B5"/>
                </a:solidFill>
                <a:latin typeface="Noto Sans Bengali"/>
              </a:rPr>
              <a:t>শোনার</a:t>
            </a:r>
            <a:r>
              <a:rPr sz="3600" b="1" dirty="0">
                <a:solidFill>
                  <a:srgbClr val="3F51B5"/>
                </a:solidFill>
                <a:latin typeface="Noto Sans Bengali"/>
              </a:rPr>
              <a:t> </a:t>
            </a:r>
            <a:r>
              <a:rPr sz="3600" b="1" dirty="0" err="1">
                <a:solidFill>
                  <a:srgbClr val="3F51B5"/>
                </a:solidFill>
                <a:latin typeface="Noto Sans Bengali"/>
              </a:rPr>
              <a:t>জন্য</a:t>
            </a:r>
            <a:endParaRPr sz="3600" b="1" dirty="0">
              <a:solidFill>
                <a:srgbClr val="3F51B5"/>
              </a:solidFill>
              <a:latin typeface="Noto Sans Bengal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14525" y="4994517"/>
            <a:ext cx="8321040" cy="685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 dirty="0" err="1">
                <a:solidFill>
                  <a:srgbClr val="C62828"/>
                </a:solidFill>
                <a:latin typeface="Noto Sans Bengali"/>
              </a:rPr>
              <a:t>সবাইকে</a:t>
            </a:r>
            <a:r>
              <a:rPr sz="4000" b="1" dirty="0">
                <a:solidFill>
                  <a:srgbClr val="C62828"/>
                </a:solidFill>
                <a:latin typeface="Noto Sans Bengali"/>
              </a:rPr>
              <a:t> </a:t>
            </a:r>
            <a:r>
              <a:rPr sz="4000" b="1" dirty="0" err="1">
                <a:solidFill>
                  <a:srgbClr val="C62828"/>
                </a:solidFill>
                <a:latin typeface="Noto Sans Bengali"/>
              </a:rPr>
              <a:t>আন্তরিক</a:t>
            </a:r>
            <a:r>
              <a:rPr sz="4000" b="1" dirty="0">
                <a:solidFill>
                  <a:srgbClr val="C62828"/>
                </a:solidFill>
                <a:latin typeface="Noto Sans Bengali"/>
              </a:rPr>
              <a:t> </a:t>
            </a:r>
            <a:r>
              <a:rPr sz="4000" b="1" dirty="0" err="1">
                <a:solidFill>
                  <a:srgbClr val="C62828"/>
                </a:solidFill>
                <a:latin typeface="Noto Sans Bengali"/>
              </a:rPr>
              <a:t>ধন্যবাদ</a:t>
            </a:r>
            <a:r>
              <a:rPr sz="4000" b="1" dirty="0">
                <a:solidFill>
                  <a:srgbClr val="C62828"/>
                </a:solidFill>
                <a:latin typeface="Noto Sans Bengali"/>
              </a:rPr>
              <a:t>।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8695" y="6034254"/>
            <a:ext cx="10487025" cy="55399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3000" b="1" dirty="0">
                <a:solidFill>
                  <a:srgbClr val="7B1FA2"/>
                </a:solidFill>
                <a:latin typeface="Noto Sans Bengali"/>
              </a:rPr>
              <a:t>“</a:t>
            </a:r>
            <a:r>
              <a:rPr sz="3000" b="1" dirty="0" err="1">
                <a:solidFill>
                  <a:srgbClr val="7B1FA2"/>
                </a:solidFill>
                <a:latin typeface="Noto Sans Bengali"/>
              </a:rPr>
              <a:t>সম্পদ</a:t>
            </a:r>
            <a:r>
              <a:rPr sz="3000" b="1" dirty="0">
                <a:solidFill>
                  <a:srgbClr val="7B1FA2"/>
                </a:solidFill>
                <a:latin typeface="Noto Sans Bengali"/>
              </a:rPr>
              <a:t> </a:t>
            </a:r>
            <a:r>
              <a:rPr sz="3000" b="1" dirty="0" err="1">
                <a:solidFill>
                  <a:srgbClr val="7B1FA2"/>
                </a:solidFill>
                <a:latin typeface="Noto Sans Bengali"/>
              </a:rPr>
              <a:t>রক্ষা</a:t>
            </a:r>
            <a:r>
              <a:rPr sz="3000" b="1" dirty="0">
                <a:solidFill>
                  <a:srgbClr val="7B1FA2"/>
                </a:solidFill>
                <a:latin typeface="Noto Sans Bengali"/>
              </a:rPr>
              <a:t> </a:t>
            </a:r>
            <a:r>
              <a:rPr sz="3000" b="1" dirty="0" err="1">
                <a:solidFill>
                  <a:srgbClr val="7B1FA2"/>
                </a:solidFill>
                <a:latin typeface="Noto Sans Bengali"/>
              </a:rPr>
              <a:t>করি</a:t>
            </a:r>
            <a:r>
              <a:rPr sz="3000" b="1" dirty="0">
                <a:solidFill>
                  <a:srgbClr val="7B1FA2"/>
                </a:solidFill>
                <a:latin typeface="Noto Sans Bengali"/>
              </a:rPr>
              <a:t> — </a:t>
            </a:r>
            <a:r>
              <a:rPr sz="3000" b="1" dirty="0" err="1">
                <a:solidFill>
                  <a:srgbClr val="7B1FA2"/>
                </a:solidFill>
                <a:latin typeface="Noto Sans Bengali"/>
              </a:rPr>
              <a:t>টেকসই</a:t>
            </a:r>
            <a:r>
              <a:rPr sz="3000" b="1" dirty="0">
                <a:solidFill>
                  <a:srgbClr val="7B1FA2"/>
                </a:solidFill>
                <a:latin typeface="Noto Sans Bengali"/>
              </a:rPr>
              <a:t> </a:t>
            </a:r>
            <a:r>
              <a:rPr sz="3000" b="1" dirty="0" err="1">
                <a:solidFill>
                  <a:srgbClr val="7B1FA2"/>
                </a:solidFill>
                <a:latin typeface="Noto Sans Bengali"/>
              </a:rPr>
              <a:t>উন্নয়নের</a:t>
            </a:r>
            <a:r>
              <a:rPr sz="3000" b="1" dirty="0">
                <a:solidFill>
                  <a:srgbClr val="7B1FA2"/>
                </a:solidFill>
                <a:latin typeface="Noto Sans Bengali"/>
              </a:rPr>
              <a:t> </a:t>
            </a:r>
            <a:r>
              <a:rPr sz="3000" b="1" dirty="0" err="1">
                <a:solidFill>
                  <a:srgbClr val="7B1FA2"/>
                </a:solidFill>
                <a:latin typeface="Noto Sans Bengali"/>
              </a:rPr>
              <a:t>পথে</a:t>
            </a:r>
            <a:r>
              <a:rPr sz="3000" b="1" dirty="0">
                <a:solidFill>
                  <a:srgbClr val="7B1FA2"/>
                </a:solidFill>
                <a:latin typeface="Noto Sans Bengali"/>
              </a:rPr>
              <a:t> </a:t>
            </a:r>
            <a:r>
              <a:rPr sz="3000" b="1" dirty="0" err="1">
                <a:solidFill>
                  <a:srgbClr val="7B1FA2"/>
                </a:solidFill>
                <a:latin typeface="Noto Sans Bengali"/>
              </a:rPr>
              <a:t>এগিয়ে</a:t>
            </a:r>
            <a:r>
              <a:rPr sz="3000" b="1" dirty="0">
                <a:solidFill>
                  <a:srgbClr val="7B1FA2"/>
                </a:solidFill>
                <a:latin typeface="Noto Sans Bengali"/>
              </a:rPr>
              <a:t> </a:t>
            </a:r>
            <a:r>
              <a:rPr sz="3000" b="1" dirty="0" err="1">
                <a:solidFill>
                  <a:srgbClr val="7B1FA2"/>
                </a:solidFill>
                <a:latin typeface="Noto Sans Bengali"/>
              </a:rPr>
              <a:t>যাই</a:t>
            </a:r>
            <a:r>
              <a:rPr sz="3000" b="1" dirty="0">
                <a:solidFill>
                  <a:srgbClr val="7B1FA2"/>
                </a:solidFill>
                <a:latin typeface="Noto Sans Bengali"/>
              </a:rPr>
              <a:t>।”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1307</Words>
  <Application>Microsoft Office PowerPoint</Application>
  <PresentationFormat>Widescreen</PresentationFormat>
  <Paragraphs>188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Hind Siliguri</vt:lpstr>
      <vt:lpstr>Noto Sans Bengali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WALTON</dc:creator>
  <cp:keywords/>
  <dc:description>generated using python-pptx</dc:description>
  <cp:lastModifiedBy>WALTON</cp:lastModifiedBy>
  <cp:revision>21</cp:revision>
  <dcterms:created xsi:type="dcterms:W3CDTF">2013-01-27T09:14:16Z</dcterms:created>
  <dcterms:modified xsi:type="dcterms:W3CDTF">2026-09-21T08:17:06Z</dcterms:modified>
  <cp:category/>
</cp:coreProperties>
</file>