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type="screen4x3" cy="6858000" cx="9144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tableStyles" Target="tableStyles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52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89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lang="en-US" smtClean="0"/>
              <a:t>Click to edit Master subtitle style</a:t>
            </a:r>
            <a:endParaRPr dirty="0" lang="en-US"/>
          </a:p>
        </p:txBody>
      </p:sp>
      <p:sp>
        <p:nvSpPr>
          <p:cNvPr id="104859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9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10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26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2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2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31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32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3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3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37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38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3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40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41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42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3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01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02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45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46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4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4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15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zh-CN" lang="en-US" smtClean="0"/>
              <a:t>Click icon to add picture</a:t>
            </a:r>
            <a:endParaRPr dirty="0" lang="en-US"/>
          </a:p>
        </p:txBody>
      </p:sp>
      <p:sp>
        <p:nvSpPr>
          <p:cNvPr id="1048616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1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1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21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2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2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05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0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0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altLang="en-US" lang="en-GB"/>
              <a:t>পরিচিতি </a:t>
            </a:r>
            <a:endParaRPr altLang="zh-CN" lang="en-US"/>
          </a:p>
        </p:txBody>
      </p:sp>
      <p:sp>
        <p:nvSpPr>
          <p:cNvPr id="1048594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100000" lnSpcReduction="10000"/>
          </a:bodyPr>
          <a:p>
            <a:r>
              <a:rPr altLang="en-US" lang="en-GB"/>
              <a:t>নাম</a:t>
            </a:r>
            <a:r>
              <a:rPr altLang="en-US" lang="en-US"/>
              <a:t> </a:t>
            </a:r>
            <a:r>
              <a:rPr altLang="en-US" lang="en-US"/>
              <a:t>:</a:t>
            </a:r>
            <a:r>
              <a:rPr altLang="en-US" lang="en-US"/>
              <a:t>মোছাঃ</a:t>
            </a:r>
            <a:r>
              <a:rPr altLang="en-US" lang="en-US"/>
              <a:t> ফাতেমা খাতুন </a:t>
            </a:r>
            <a:endParaRPr altLang="zh-CN" lang="en-US"/>
          </a:p>
          <a:p>
            <a:r>
              <a:rPr altLang="en-US" lang="en-GB"/>
              <a:t>ত</a:t>
            </a:r>
            <a:r>
              <a:rPr altLang="en-US" lang="en-GB"/>
              <a:t>া</a:t>
            </a:r>
            <a:r>
              <a:rPr altLang="en-US" lang="en-GB"/>
              <a:t>হ</a:t>
            </a:r>
            <a:r>
              <a:rPr altLang="en-US" lang="en-GB"/>
              <a:t>ে</a:t>
            </a:r>
            <a:r>
              <a:rPr altLang="en-US" lang="en-GB"/>
              <a:t>র</a:t>
            </a:r>
            <a:r>
              <a:rPr altLang="en-US" lang="en-GB"/>
              <a:t>হুদা</a:t>
            </a:r>
            <a:r>
              <a:rPr altLang="en-US" lang="en-US"/>
              <a:t> </a:t>
            </a:r>
            <a:r>
              <a:rPr altLang="en-US" lang="en-US"/>
              <a:t>সরকারি</a:t>
            </a:r>
            <a:r>
              <a:rPr altLang="en-US" lang="en-US"/>
              <a:t> প্রাথমিক বিদ্যালয় </a:t>
            </a:r>
            <a:endParaRPr altLang="zh-CN" lang="en-US"/>
          </a:p>
          <a:p>
            <a:r>
              <a:rPr altLang="en-US" lang="en-US"/>
              <a:t>f</a:t>
            </a:r>
            <a:r>
              <a:rPr altLang="en-US" lang="en-US"/>
              <a:t>a</a:t>
            </a:r>
            <a:r>
              <a:rPr altLang="en-US" lang="en-US"/>
              <a:t>t</a:t>
            </a:r>
            <a:r>
              <a:rPr altLang="en-US" lang="en-US"/>
              <a:t>i</a:t>
            </a:r>
            <a:r>
              <a:rPr altLang="en-US" lang="en-US"/>
              <a:t>m</a:t>
            </a:r>
            <a:r>
              <a:rPr altLang="en-US" lang="en-US"/>
              <a:t>a</a:t>
            </a:r>
            <a:r>
              <a:rPr altLang="en-US" lang="en-US"/>
              <a:t>khatunwww@gmail</a:t>
            </a:r>
            <a:r>
              <a:rPr altLang="en-US" lang="en-US"/>
              <a:t>.</a:t>
            </a:r>
            <a:r>
              <a:rPr altLang="en-US" lang="en-US"/>
              <a:t>c</a:t>
            </a:r>
            <a:r>
              <a:rPr altLang="en-US" lang="en-US"/>
              <a:t>o</a:t>
            </a:r>
            <a:r>
              <a:rPr altLang="en-US" lang="en-US"/>
              <a:t>m</a:t>
            </a:r>
            <a:endParaRPr altLang="zh-CN" lang="en-US"/>
          </a:p>
          <a:p>
            <a:r>
              <a:rPr altLang="zh-CN" lang="en-US"/>
              <a:t>0</a:t>
            </a:r>
            <a:r>
              <a:rPr altLang="zh-CN" lang="en-US"/>
              <a:t>1</a:t>
            </a:r>
            <a:r>
              <a:rPr altLang="zh-CN" lang="en-US"/>
              <a:t>7</a:t>
            </a:r>
            <a:r>
              <a:rPr altLang="zh-CN" lang="en-US"/>
              <a:t>1</a:t>
            </a:r>
            <a:r>
              <a:rPr altLang="zh-CN" lang="en-US"/>
              <a:t>4</a:t>
            </a:r>
            <a:r>
              <a:rPr altLang="zh-CN" lang="en-US"/>
              <a:t>9</a:t>
            </a:r>
            <a:r>
              <a:rPr altLang="zh-CN" lang="en-US"/>
              <a:t>4</a:t>
            </a:r>
            <a:r>
              <a:rPr altLang="zh-CN" lang="en-US"/>
              <a:t>8</a:t>
            </a:r>
            <a:r>
              <a:rPr altLang="zh-CN" lang="en-US"/>
              <a:t>5</a:t>
            </a:r>
            <a:r>
              <a:rPr altLang="zh-CN" lang="en-US"/>
              <a:t>6</a:t>
            </a:r>
            <a:r>
              <a:rPr altLang="zh-CN" lang="en-US"/>
              <a:t>6</a:t>
            </a:r>
            <a:endParaRPr altLang="zh-CN"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altLang="en-US" lang="en-GB"/>
              <a:t>রিডিং</a:t>
            </a:r>
            <a:r>
              <a:rPr altLang="en-US" lang="en-US"/>
              <a:t> </a:t>
            </a:r>
            <a:r>
              <a:rPr altLang="en-US" lang="en-GB"/>
              <a:t>প</a:t>
            </a:r>
            <a:r>
              <a:rPr altLang="en-US" lang="en-GB"/>
              <a:t>ড়</a:t>
            </a:r>
            <a:r>
              <a:rPr altLang="en-US" lang="en-GB"/>
              <a:t>া</a:t>
            </a:r>
            <a:r>
              <a:rPr altLang="en-US" lang="en-US"/>
              <a:t>র</a:t>
            </a:r>
            <a:r>
              <a:rPr altLang="en-US" lang="en-US"/>
              <a:t> কৌশল </a:t>
            </a:r>
            <a:endParaRPr lang="en-GB"/>
          </a:p>
        </p:txBody>
      </p:sp>
      <p:sp>
        <p:nvSpPr>
          <p:cNvPr id="1048596" name=""/>
          <p:cNvSpPr>
            <a:spLocks noGrp="1"/>
          </p:cNvSpPr>
          <p:nvPr>
            <p:ph type="subTitle" idx="1"/>
          </p:nvPr>
        </p:nvSpPr>
        <p:spPr/>
        <p:txBody>
          <a:bodyPr/>
          <a:p>
            <a:r>
              <a:rPr altLang="en-US" sz="6000" lang="en-GB"/>
              <a:t>বিষয়</a:t>
            </a:r>
            <a:r>
              <a:rPr altLang="en-US" sz="6000" lang="en-US"/>
              <a:t> </a:t>
            </a:r>
            <a:r>
              <a:rPr altLang="en-US" sz="6000" lang="en-US"/>
              <a:t>:</a:t>
            </a:r>
            <a:r>
              <a:rPr altLang="en-US" sz="6000" lang="en-US"/>
              <a:t>বাংলা </a:t>
            </a:r>
            <a:endParaRPr sz="6000" lang="en-GB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"/>
          <p:cNvSpPr txBox="1"/>
          <p:nvPr/>
        </p:nvSpPr>
        <p:spPr>
          <a:xfrm>
            <a:off x="555323" y="686117"/>
            <a:ext cx="8033354" cy="4634866"/>
          </a:xfrm>
          <a:prstGeom prst="rect"/>
        </p:spPr>
        <p:txBody>
          <a:bodyPr rtlCol="0" wrap="square">
            <a:spAutoFit/>
          </a:bodyPr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প্রথম দিন: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 </a:t>
            </a:r>
            <a:endParaRPr b="0" sz="4800" i="0" lang="en-US">
              <a:solidFill>
                <a:srgbClr val="000000"/>
              </a:solidFill>
              <a:latin typeface="Calibri"/>
              <a:ea typeface="宋体"/>
              <a:cs typeface="Vrinda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ক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+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ল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=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কল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,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খ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+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ল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=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খল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,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চ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+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ল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=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চল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 </a:t>
            </a:r>
            <a:endParaRPr b="0" sz="4800" i="0" lang="en-US">
              <a:solidFill>
                <a:srgbClr val="000000"/>
              </a:solidFill>
              <a:latin typeface="Calibri"/>
              <a:ea typeface="宋体"/>
              <a:cs typeface="Vrinda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জ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+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ল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=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জল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,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ছ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+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ল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=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ছল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,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ঢ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+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ল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=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ঢল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,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 </a:t>
            </a:r>
            <a:endParaRPr b="0" sz="4800" i="0" lang="en-US">
              <a:solidFill>
                <a:srgbClr val="000000"/>
              </a:solidFill>
              <a:latin typeface="Calibri"/>
              <a:ea typeface="宋体"/>
              <a:cs typeface="Vrinda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জ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+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ল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=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জল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, 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ত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+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ল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=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তল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,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দ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+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ল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=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দল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,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 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ন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+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ল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=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নল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,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ব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+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ল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=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বল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,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ফ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+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ল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=</a:t>
            </a:r>
            <a:r>
              <a:rPr b="0" sz="4800" i="0" lang="en-US">
                <a:solidFill>
                  <a:srgbClr val="000000"/>
                </a:solidFill>
                <a:latin typeface="Calibri"/>
                <a:ea typeface="宋体"/>
                <a:cs typeface="Vrinda"/>
              </a:rPr>
              <a:t>ফল</a:t>
            </a:r>
            <a:endParaRPr b="0" sz="4800" i="0" lang="en-US">
              <a:solidFill>
                <a:srgbClr val="000000"/>
              </a:solidFill>
              <a:latin typeface="Calibri"/>
              <a:ea typeface="宋体"/>
              <a:cs typeface="Vrind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"/>
          <p:cNvSpPr txBox="1"/>
          <p:nvPr/>
        </p:nvSpPr>
        <p:spPr>
          <a:xfrm>
            <a:off x="282569" y="395651"/>
            <a:ext cx="8578862" cy="5167631"/>
          </a:xfrm>
          <a:prstGeom prst="rect"/>
        </p:spPr>
        <p:txBody>
          <a:bodyPr rtlCol="0" wrap="square">
            <a:spAutoFit/>
          </a:bodyPr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২য় দিন: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endParaRPr b="0" sz="3700" i="0" lang="en-US">
              <a:solidFill>
                <a:srgbClr val="02A5E3"/>
              </a:solidFill>
              <a:latin typeface="Calibri"/>
              <a:ea typeface="宋体"/>
              <a:cs typeface="Vrinda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ক+ই 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=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কই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,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খ+ই 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=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খই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,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endParaRPr b="0" sz="3700" i="0" lang="en-US">
              <a:solidFill>
                <a:srgbClr val="02A5E3"/>
              </a:solidFill>
              <a:latin typeface="Calibri"/>
              <a:ea typeface="宋体"/>
              <a:cs typeface="Vrinda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দ+ই 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=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দই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ম + ই 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=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মই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,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GB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endParaRPr b="0" sz="3700" i="0" lang="en-US">
              <a:solidFill>
                <a:srgbClr val="02A5E3"/>
              </a:solidFill>
              <a:latin typeface="Calibri"/>
              <a:ea typeface="宋体"/>
              <a:cs typeface="Vrinda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ব + ই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=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বই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, 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ক + র 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=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কর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,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endParaRPr b="0" sz="3700" i="0" lang="en-US">
              <a:solidFill>
                <a:srgbClr val="02A5E3"/>
              </a:solidFill>
              <a:latin typeface="Calibri"/>
              <a:ea typeface="宋体"/>
              <a:cs typeface="Vrinda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ঘ + র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=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ঘর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,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চ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+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র 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=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চর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,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endParaRPr b="0" sz="3700" i="0" lang="en-US">
              <a:solidFill>
                <a:srgbClr val="02A5E3"/>
              </a:solidFill>
              <a:latin typeface="Calibri"/>
              <a:ea typeface="宋体"/>
              <a:cs typeface="Vrinda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ড + র 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=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ডর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,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ন + র 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=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নর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,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endParaRPr b="0" sz="3700" i="0" lang="en-US">
              <a:solidFill>
                <a:srgbClr val="02A5E3"/>
              </a:solidFill>
              <a:latin typeface="Calibri"/>
              <a:ea typeface="宋体"/>
              <a:cs typeface="Vrinda"/>
            </a:endParaRPr>
          </a:p>
          <a:p>
            <a:r>
              <a:rPr altLang="en-US"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b="0" sz="37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স+ র সর</a:t>
            </a:r>
            <a:endParaRPr b="0" sz="3700" i="0" lang="en-US">
              <a:solidFill>
                <a:srgbClr val="02A5E3"/>
              </a:solidFill>
              <a:latin typeface="Calibri"/>
              <a:ea typeface="宋体"/>
              <a:cs typeface="Vrind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"/>
          <p:cNvSpPr txBox="1"/>
          <p:nvPr/>
        </p:nvSpPr>
        <p:spPr>
          <a:xfrm>
            <a:off x="326263" y="433086"/>
            <a:ext cx="8491475" cy="3693795"/>
          </a:xfrm>
          <a:prstGeom prst="rect"/>
        </p:spPr>
        <p:txBody>
          <a:bodyPr rtlCol="0" wrap="square">
            <a:spAutoFit/>
          </a:bodyPr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altLang="en-US" b="0" sz="4800" i="0" lang="en-GB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৩</a:t>
            </a:r>
            <a:r>
              <a:rPr altLang="en-US" b="0" sz="4800" i="0" lang="en-GB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য়</a:t>
            </a:r>
            <a:r>
              <a:rPr altLang="en-US" b="0" sz="48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 </a:t>
            </a:r>
            <a:r>
              <a:rPr altLang="en-US" b="0" sz="4800" i="0" lang="en-GB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দ</a:t>
            </a:r>
            <a:r>
              <a:rPr altLang="en-US" b="0" sz="4800" i="0" lang="en-GB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ি</a:t>
            </a:r>
            <a:r>
              <a:rPr altLang="en-US" b="0" sz="4800" i="0" lang="en-GB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ন</a:t>
            </a:r>
            <a:endParaRPr b="0" sz="4800" i="0" lang="en-US">
              <a:solidFill>
                <a:srgbClr val="BF0000"/>
              </a:solidFill>
              <a:latin typeface="Calibri"/>
              <a:ea typeface="宋体"/>
              <a:cs typeface="Vrinda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altLang="en-US" b="0" sz="4800" i="0" lang="en-GB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ক</a:t>
            </a:r>
            <a:r>
              <a:rPr altLang="en-US" b="0" sz="48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+</a:t>
            </a:r>
            <a:r>
              <a:rPr altLang="en-US" b="0" sz="4800" i="0" lang="en-GB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ম</a:t>
            </a:r>
            <a:r>
              <a:rPr b="0" sz="48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=</a:t>
            </a:r>
            <a:r>
              <a:rPr b="0" sz="48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কম</a:t>
            </a:r>
            <a:r>
              <a:rPr b="0" sz="48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, গ</a:t>
            </a:r>
            <a:r>
              <a:rPr b="0" sz="48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+</a:t>
            </a:r>
            <a:r>
              <a:rPr b="0" sz="48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ম</a:t>
            </a:r>
            <a:r>
              <a:rPr b="0" sz="48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=</a:t>
            </a:r>
            <a:r>
              <a:rPr b="0" sz="48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গম</a:t>
            </a:r>
            <a:r>
              <a:rPr b="0" sz="48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, </a:t>
            </a:r>
            <a:r>
              <a:rPr b="0" sz="48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চ</a:t>
            </a:r>
            <a:r>
              <a:rPr b="0" sz="48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+</a:t>
            </a:r>
            <a:r>
              <a:rPr b="0" sz="48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ম</a:t>
            </a:r>
            <a:r>
              <a:rPr b="0" sz="48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=</a:t>
            </a:r>
            <a:r>
              <a:rPr b="0" sz="48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চম</a:t>
            </a:r>
            <a:r>
              <a:rPr b="0" sz="48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, </a:t>
            </a:r>
            <a:r>
              <a:rPr b="0" sz="48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 </a:t>
            </a:r>
            <a:endParaRPr b="0" sz="4800" i="0" lang="en-US">
              <a:solidFill>
                <a:srgbClr val="BF0000"/>
              </a:solidFill>
              <a:latin typeface="Calibri"/>
              <a:ea typeface="宋体"/>
              <a:cs typeface="Vrinda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b="0" sz="48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ছ</a:t>
            </a:r>
            <a:r>
              <a:rPr b="0" sz="48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+</a:t>
            </a:r>
            <a:r>
              <a:rPr b="0" sz="48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ম</a:t>
            </a:r>
            <a:r>
              <a:rPr b="0" sz="48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=</a:t>
            </a:r>
            <a:r>
              <a:rPr b="0" sz="48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ম</a:t>
            </a:r>
            <a:r>
              <a:rPr b="0" sz="48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, জ</a:t>
            </a:r>
            <a:r>
              <a:rPr b="0" sz="48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+</a:t>
            </a:r>
            <a:r>
              <a:rPr b="0" sz="48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ম</a:t>
            </a:r>
            <a:r>
              <a:rPr b="0" sz="48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=</a:t>
            </a:r>
            <a:r>
              <a:rPr b="0" sz="48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জম</a:t>
            </a:r>
            <a:r>
              <a:rPr b="0" sz="48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, ঝ</a:t>
            </a:r>
            <a:r>
              <a:rPr b="0" sz="48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+</a:t>
            </a:r>
            <a:r>
              <a:rPr b="0" sz="48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ম</a:t>
            </a:r>
            <a:r>
              <a:rPr b="0" sz="48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=</a:t>
            </a:r>
            <a:r>
              <a:rPr b="0" sz="48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ঝম</a:t>
            </a:r>
            <a:r>
              <a:rPr b="0" sz="4800" i="0" lang="en-US">
                <a:solidFill>
                  <a:srgbClr val="BF0000"/>
                </a:solidFill>
                <a:latin typeface="Vrinda"/>
                <a:ea typeface="宋体"/>
                <a:cs typeface="Vrinda"/>
              </a:rPr>
              <a:t> </a:t>
            </a:r>
            <a:endParaRPr b="0" sz="4800" i="0" lang="en-US">
              <a:solidFill>
                <a:srgbClr val="BF0000"/>
              </a:solidFill>
              <a:latin typeface="Vrinda"/>
              <a:ea typeface="宋体"/>
              <a:cs typeface="Vrinda"/>
            </a:endParaRPr>
          </a:p>
          <a:p>
            <a:r>
              <a:rPr b="0" sz="48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 ট</a:t>
            </a:r>
            <a:r>
              <a:rPr b="0" sz="48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+</a:t>
            </a:r>
            <a:r>
              <a:rPr b="0" sz="48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ম</a:t>
            </a:r>
            <a:r>
              <a:rPr b="0" sz="48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=</a:t>
            </a:r>
            <a:r>
              <a:rPr b="0" sz="48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টম</a:t>
            </a:r>
            <a:r>
              <a:rPr b="0" sz="48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,</a:t>
            </a:r>
            <a:r>
              <a:rPr b="0" sz="48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 য</a:t>
            </a:r>
            <a:r>
              <a:rPr b="0" sz="48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+</a:t>
            </a:r>
            <a:r>
              <a:rPr b="0" sz="48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ম</a:t>
            </a:r>
            <a:r>
              <a:rPr b="0" sz="48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=</a:t>
            </a:r>
            <a:r>
              <a:rPr b="0" sz="48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যম</a:t>
            </a:r>
            <a:r>
              <a:rPr b="0" sz="48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,</a:t>
            </a:r>
            <a:r>
              <a:rPr b="0" sz="48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 আ</a:t>
            </a:r>
            <a:r>
              <a:rPr b="0" sz="48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+</a:t>
            </a:r>
            <a:r>
              <a:rPr b="0" sz="48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ম</a:t>
            </a:r>
            <a:r>
              <a:rPr b="0" sz="48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=</a:t>
            </a:r>
            <a:r>
              <a:rPr b="0" sz="48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আম</a:t>
            </a:r>
            <a:endParaRPr b="0" sz="4800" i="0" lang="en-US">
              <a:solidFill>
                <a:srgbClr val="BF0000"/>
              </a:solidFill>
              <a:latin typeface="Calibri"/>
              <a:ea typeface="宋体"/>
              <a:cs typeface="Vrind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"/>
          <p:cNvSpPr txBox="1"/>
          <p:nvPr/>
        </p:nvSpPr>
        <p:spPr>
          <a:xfrm>
            <a:off x="462384" y="915855"/>
            <a:ext cx="8560469" cy="4755515"/>
          </a:xfrm>
          <a:prstGeom prst="rect"/>
        </p:spPr>
        <p:txBody>
          <a:bodyPr rtlCol="0" wrap="square">
            <a:spAutoFit/>
          </a:bodyPr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b="0" sz="40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৪র্থ দিন:</a:t>
            </a:r>
            <a:r>
              <a:rPr b="0" sz="40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endParaRPr b="0" sz="4000" i="0" lang="en-US">
              <a:solidFill>
                <a:srgbClr val="02A5E3"/>
              </a:solidFill>
              <a:latin typeface="Calibri"/>
              <a:ea typeface="宋体"/>
              <a:cs typeface="Vrinda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b="0" sz="40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কার চিহ্ন ছাড়া তিন বর্ণের শব্দ পড়া</a:t>
            </a:r>
            <a:r>
              <a:rPr b="0" sz="40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endParaRPr b="0" sz="4000" i="0" lang="en-US">
              <a:solidFill>
                <a:srgbClr val="02A5E3"/>
              </a:solidFill>
              <a:latin typeface="Calibri"/>
              <a:ea typeface="宋体"/>
              <a:cs typeface="Vrinda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b="0" sz="40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ক+ল+ম </a:t>
            </a:r>
            <a:r>
              <a:rPr b="0" sz="40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=</a:t>
            </a:r>
            <a:r>
              <a:rPr b="0" sz="40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কলম</a:t>
            </a:r>
            <a:r>
              <a:rPr b="0" sz="40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,</a:t>
            </a:r>
            <a:r>
              <a:rPr b="0" sz="40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গ + র + ম</a:t>
            </a:r>
            <a:r>
              <a:rPr b="0" sz="40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=</a:t>
            </a:r>
            <a:r>
              <a:rPr b="0" sz="40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গরম</a:t>
            </a:r>
            <a:r>
              <a:rPr b="0" sz="40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,</a:t>
            </a:r>
            <a:r>
              <a:rPr b="0" sz="40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endParaRPr b="0" sz="4000" i="0" lang="en-US">
              <a:solidFill>
                <a:srgbClr val="02A5E3"/>
              </a:solidFill>
              <a:latin typeface="Calibri"/>
              <a:ea typeface="宋体"/>
              <a:cs typeface="Vrinda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b="0" sz="40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খ + ব + র </a:t>
            </a:r>
            <a:r>
              <a:rPr b="0" sz="40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=</a:t>
            </a:r>
            <a:r>
              <a:rPr b="0" sz="40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খবর</a:t>
            </a:r>
            <a:r>
              <a:rPr b="0" sz="40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,</a:t>
            </a:r>
            <a:r>
              <a:rPr b="0" sz="40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অ + ল+স </a:t>
            </a:r>
            <a:r>
              <a:rPr b="0" sz="40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=</a:t>
            </a:r>
            <a:r>
              <a:rPr b="0" sz="40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অলস</a:t>
            </a:r>
            <a:r>
              <a:rPr b="0" sz="40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,</a:t>
            </a:r>
            <a:r>
              <a:rPr b="0" sz="40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endParaRPr b="0" sz="4000" i="0" lang="en-US">
              <a:solidFill>
                <a:srgbClr val="02A5E3"/>
              </a:solidFill>
              <a:latin typeface="Calibri"/>
              <a:ea typeface="宋体"/>
              <a:cs typeface="Vrinda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b="0" sz="40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ক + ল + স</a:t>
            </a:r>
            <a:r>
              <a:rPr b="0" sz="40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=</a:t>
            </a:r>
            <a:r>
              <a:rPr b="0" sz="40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কলস</a:t>
            </a:r>
            <a:r>
              <a:rPr b="0" sz="40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,</a:t>
            </a:r>
            <a:r>
              <a:rPr b="0" sz="40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শ+ হ +র </a:t>
            </a:r>
            <a:r>
              <a:rPr b="0" sz="40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=</a:t>
            </a:r>
            <a:r>
              <a:rPr b="0" sz="40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শহর</a:t>
            </a:r>
            <a:r>
              <a:rPr b="0" sz="40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,</a:t>
            </a:r>
            <a:r>
              <a:rPr b="0" sz="40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endParaRPr b="0" sz="4000" i="0" lang="en-US">
              <a:solidFill>
                <a:srgbClr val="02A5E3"/>
              </a:solidFill>
              <a:latin typeface="Calibri"/>
              <a:ea typeface="宋体"/>
              <a:cs typeface="Vrinda"/>
            </a:endParaRPr>
          </a:p>
          <a:p>
            <a:r>
              <a:rPr b="0" sz="40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ল + ব +ণ </a:t>
            </a:r>
            <a:r>
              <a:rPr b="0" sz="40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=</a:t>
            </a:r>
            <a:r>
              <a:rPr b="0" sz="40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লবণ</a:t>
            </a:r>
            <a:r>
              <a:rPr b="0" sz="40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,</a:t>
            </a:r>
            <a:r>
              <a:rPr b="0" sz="40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ফ + </a:t>
            </a:r>
            <a:r>
              <a:rPr altLang="en-US" b="0" sz="4000" i="0" lang="en-GB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স</a:t>
            </a:r>
            <a:r>
              <a:rPr b="0" sz="40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+ ল </a:t>
            </a:r>
            <a:r>
              <a:rPr b="0" sz="40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=</a:t>
            </a:r>
            <a:r>
              <a:rPr b="0" sz="40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ফসল</a:t>
            </a:r>
            <a:endParaRPr b="0" sz="4000" i="0" lang="en-US">
              <a:solidFill>
                <a:srgbClr val="02A5E3"/>
              </a:solidFill>
              <a:latin typeface="Calibri"/>
              <a:ea typeface="宋体"/>
              <a:cs typeface="Vrind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"/>
          <p:cNvSpPr txBox="1"/>
          <p:nvPr/>
        </p:nvSpPr>
        <p:spPr>
          <a:xfrm>
            <a:off x="462384" y="185420"/>
            <a:ext cx="5401701" cy="6487160"/>
          </a:xfrm>
          <a:prstGeom prst="rect"/>
        </p:spPr>
        <p:txBody>
          <a:bodyPr rtlCol="0" wrap="square">
            <a:spAutoFit/>
          </a:bodyPr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b="0" sz="44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৫ম দিন</a:t>
            </a:r>
            <a:r>
              <a:rPr b="0" sz="36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endParaRPr b="0" sz="3600" i="0" lang="en-US">
              <a:solidFill>
                <a:srgbClr val="02A5E3"/>
              </a:solidFill>
              <a:latin typeface="Calibri"/>
              <a:ea typeface="宋体"/>
              <a:cs typeface="Vrinda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b="0" sz="36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ভ+ব+ন </a:t>
            </a:r>
            <a:r>
              <a:rPr b="0" sz="36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=</a:t>
            </a:r>
            <a:r>
              <a:rPr b="0" sz="36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ভ</a:t>
            </a:r>
            <a:r>
              <a:rPr altLang="en-US" b="0" sz="3600" i="0" lang="en-GB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ব</a:t>
            </a:r>
            <a:r>
              <a:rPr b="0" sz="36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ন</a:t>
            </a:r>
            <a:r>
              <a:rPr b="0" sz="36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,</a:t>
            </a:r>
            <a:r>
              <a:rPr b="0" sz="36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endParaRPr b="0" sz="3600" i="0" lang="en-US">
              <a:solidFill>
                <a:srgbClr val="02A5E3"/>
              </a:solidFill>
              <a:latin typeface="Calibri"/>
              <a:ea typeface="宋体"/>
              <a:cs typeface="Vrinda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b="0" sz="36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ব + চ+ন </a:t>
            </a:r>
            <a:r>
              <a:rPr b="0" sz="36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=</a:t>
            </a:r>
            <a:r>
              <a:rPr b="0" sz="36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বচন</a:t>
            </a:r>
            <a:r>
              <a:rPr b="0" sz="36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,</a:t>
            </a:r>
            <a:r>
              <a:rPr b="0" sz="36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endParaRPr b="0" sz="3600" i="0" lang="en-US">
              <a:solidFill>
                <a:srgbClr val="02A5E3"/>
              </a:solidFill>
              <a:latin typeface="Calibri"/>
              <a:ea typeface="宋体"/>
              <a:cs typeface="Vrinda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b="0" sz="36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ব + ছ +র </a:t>
            </a:r>
            <a:r>
              <a:rPr b="0" sz="36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=</a:t>
            </a:r>
            <a:r>
              <a:rPr b="0" sz="36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বছর</a:t>
            </a:r>
            <a:r>
              <a:rPr b="0" sz="36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,</a:t>
            </a:r>
            <a:r>
              <a:rPr b="0" sz="36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b="0" sz="36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endParaRPr b="0" sz="3600" i="0" lang="en-US">
              <a:solidFill>
                <a:srgbClr val="02A5E3"/>
              </a:solidFill>
              <a:latin typeface="Calibri"/>
              <a:ea typeface="宋体"/>
              <a:cs typeface="Vrinda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b="0" sz="36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b="0" sz="36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ত + র + ল </a:t>
            </a:r>
            <a:r>
              <a:rPr b="0" sz="36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=</a:t>
            </a:r>
            <a:r>
              <a:rPr b="0" sz="36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তরল</a:t>
            </a:r>
            <a:r>
              <a:rPr b="0" sz="36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,</a:t>
            </a:r>
            <a:r>
              <a:rPr b="0" sz="36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endParaRPr b="0" sz="3600" i="0" lang="en-US">
              <a:solidFill>
                <a:srgbClr val="02A5E3"/>
              </a:solidFill>
              <a:latin typeface="Calibri"/>
              <a:ea typeface="宋体"/>
              <a:cs typeface="Vrinda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b="0" sz="36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জ+ ম +জ </a:t>
            </a:r>
            <a:r>
              <a:rPr b="0" sz="36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=</a:t>
            </a:r>
            <a:r>
              <a:rPr b="0" sz="36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জমজ</a:t>
            </a:r>
            <a:r>
              <a:rPr b="0" sz="36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,</a:t>
            </a:r>
            <a:r>
              <a:rPr b="0" sz="36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b="0" sz="36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endParaRPr b="0" sz="3600" i="0" lang="en-US">
              <a:solidFill>
                <a:srgbClr val="02A5E3"/>
              </a:solidFill>
              <a:latin typeface="Calibri"/>
              <a:ea typeface="宋体"/>
              <a:cs typeface="Vrinda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b="0" sz="36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ঈ+ গ + ল ঈগল</a:t>
            </a:r>
            <a:r>
              <a:rPr b="0" sz="36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,</a:t>
            </a:r>
            <a:r>
              <a:rPr b="0" sz="36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endParaRPr b="0" sz="3600" i="0" lang="en-US">
              <a:solidFill>
                <a:srgbClr val="02A5E3"/>
              </a:solidFill>
              <a:latin typeface="Calibri"/>
              <a:ea typeface="宋体"/>
              <a:cs typeface="Vrinda"/>
            </a:endParaRPr>
          </a:p>
          <a:p>
            <a:r>
              <a:rPr b="0" sz="36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ন + য়</a:t>
            </a:r>
            <a:r>
              <a:rPr b="0" sz="36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+</a:t>
            </a:r>
            <a:r>
              <a:rPr b="0" sz="36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ন </a:t>
            </a:r>
            <a:r>
              <a:rPr b="0" sz="36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=</a:t>
            </a:r>
            <a:r>
              <a:rPr b="0" sz="36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নয়ন</a:t>
            </a:r>
            <a:r>
              <a:rPr b="0" sz="36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,</a:t>
            </a:r>
            <a:r>
              <a:rPr b="0" sz="36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b="0" sz="36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b="0" sz="36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b="0" sz="36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endParaRPr b="0" sz="3600" i="0" lang="en-US">
              <a:solidFill>
                <a:srgbClr val="02A5E3"/>
              </a:solidFill>
              <a:latin typeface="Calibri"/>
              <a:ea typeface="宋体"/>
              <a:cs typeface="Vrinda"/>
            </a:endParaRPr>
          </a:p>
          <a:p>
            <a:r>
              <a:rPr b="0" sz="36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b="0" sz="36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</a:t>
            </a:r>
            <a:r>
              <a:rPr b="0" sz="36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দ+র+দ</a:t>
            </a:r>
            <a:r>
              <a:rPr b="0" sz="36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=</a:t>
            </a:r>
            <a:r>
              <a:rPr b="0" sz="36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 দরদ</a:t>
            </a:r>
            <a:r>
              <a:rPr b="0" sz="3600" i="0" lang="en-US">
                <a:solidFill>
                  <a:srgbClr val="02A5E3"/>
                </a:solidFill>
                <a:latin typeface="Calibri"/>
                <a:ea typeface="宋体"/>
                <a:cs typeface="Vrinda"/>
              </a:rPr>
              <a:t>,</a:t>
            </a:r>
            <a:endParaRPr b="0" sz="3600" i="0" lang="en-US">
              <a:solidFill>
                <a:srgbClr val="02A5E3"/>
              </a:solidFill>
              <a:latin typeface="Calibri"/>
              <a:ea typeface="宋体"/>
              <a:cs typeface="Vrind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5" name=""/>
          <p:cNvSpPr txBox="1"/>
          <p:nvPr/>
        </p:nvSpPr>
        <p:spPr>
          <a:xfrm>
            <a:off x="745333" y="136526"/>
            <a:ext cx="7787926" cy="6029960"/>
          </a:xfrm>
          <a:prstGeom prst="rect"/>
        </p:spPr>
        <p:txBody>
          <a:bodyPr rtlCol="0" wrap="square">
            <a:spAutoFit/>
          </a:bodyPr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b="0" sz="32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৬ষ্ঠ দিন</a:t>
            </a:r>
            <a:r>
              <a:rPr b="0" sz="32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 </a:t>
            </a:r>
            <a:endParaRPr b="0" sz="3200" i="0" lang="en-US">
              <a:solidFill>
                <a:srgbClr val="BF0000"/>
              </a:solidFill>
              <a:latin typeface="Calibri"/>
              <a:ea typeface="宋体"/>
              <a:cs typeface="Vrinda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b="0" sz="32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মূল্যায়ন</a:t>
            </a:r>
            <a:r>
              <a:rPr b="0" sz="32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 </a:t>
            </a:r>
            <a:endParaRPr b="0" sz="3200" i="0" lang="en-US">
              <a:solidFill>
                <a:srgbClr val="BF0000"/>
              </a:solidFill>
              <a:latin typeface="Calibri"/>
              <a:ea typeface="宋体"/>
              <a:cs typeface="Vrinda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b="0" sz="3200" i="0" lang="en-US">
                <a:solidFill>
                  <a:srgbClr val="BF0000"/>
                </a:solidFill>
                <a:latin typeface="Calibri"/>
                <a:ea typeface="宋体"/>
                <a:cs typeface="Times New Roman"/>
              </a:rPr>
              <a:t>নিচের শব্দগুলো পড়ো:</a:t>
            </a:r>
            <a:r>
              <a:rPr b="0" sz="3200" i="0" lang="en-US">
                <a:solidFill>
                  <a:srgbClr val="BF0000"/>
                </a:solidFill>
                <a:latin typeface="Calibri"/>
                <a:ea typeface="宋体"/>
                <a:cs typeface="Times New Roman"/>
              </a:rPr>
              <a:t> </a:t>
            </a:r>
            <a:endParaRPr b="0" sz="3200" i="0" lang="en-US">
              <a:solidFill>
                <a:srgbClr val="BF0000"/>
              </a:solidFill>
              <a:latin typeface="Calibri"/>
              <a:ea typeface="宋体"/>
              <a:cs typeface="Times New Roman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b="0" sz="32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জল</a:t>
            </a:r>
            <a:r>
              <a:rPr b="0" sz="32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,</a:t>
            </a:r>
            <a:r>
              <a:rPr b="0" sz="32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 ছল</a:t>
            </a:r>
            <a:r>
              <a:rPr b="0" sz="32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, </a:t>
            </a:r>
            <a:r>
              <a:rPr b="0" sz="32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ছল, </a:t>
            </a:r>
            <a:r>
              <a:rPr b="0" sz="32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 </a:t>
            </a:r>
            <a:endParaRPr b="0" sz="3200" i="0" lang="en-US">
              <a:solidFill>
                <a:srgbClr val="BF0000"/>
              </a:solidFill>
              <a:latin typeface="Calibri"/>
              <a:ea typeface="宋体"/>
              <a:cs typeface="Vrinda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b="0" sz="32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দই</a:t>
            </a:r>
            <a:r>
              <a:rPr b="0" sz="32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, </a:t>
            </a:r>
            <a:r>
              <a:rPr b="0" sz="32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মই</a:t>
            </a:r>
            <a:r>
              <a:rPr b="0" sz="32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, </a:t>
            </a:r>
            <a:r>
              <a:rPr b="0" sz="32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খই,</a:t>
            </a:r>
            <a:r>
              <a:rPr b="0" sz="32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 </a:t>
            </a:r>
            <a:endParaRPr b="0" sz="3200" i="0" lang="en-US">
              <a:solidFill>
                <a:srgbClr val="BF0000"/>
              </a:solidFill>
              <a:latin typeface="Calibri"/>
              <a:ea typeface="宋体"/>
              <a:cs typeface="Vrinda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b="0" sz="32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কম</a:t>
            </a:r>
            <a:r>
              <a:rPr b="0" sz="32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,</a:t>
            </a:r>
            <a:r>
              <a:rPr b="0" sz="32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 জম</a:t>
            </a:r>
            <a:r>
              <a:rPr b="0" sz="32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,</a:t>
            </a:r>
            <a:r>
              <a:rPr b="0" sz="32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 আম।</a:t>
            </a:r>
            <a:r>
              <a:rPr b="0" sz="32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 </a:t>
            </a:r>
            <a:endParaRPr b="0" sz="3200" i="0" lang="en-US">
              <a:solidFill>
                <a:srgbClr val="BF0000"/>
              </a:solidFill>
              <a:latin typeface="Calibri"/>
              <a:ea typeface="宋体"/>
              <a:cs typeface="Vrinda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b="0" sz="32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গরম</a:t>
            </a:r>
            <a:r>
              <a:rPr b="0" sz="32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, </a:t>
            </a:r>
            <a:r>
              <a:rPr b="0" sz="32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খবর</a:t>
            </a:r>
            <a:r>
              <a:rPr b="0" sz="32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, </a:t>
            </a:r>
            <a:r>
              <a:rPr b="0" sz="32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কলম</a:t>
            </a:r>
            <a:r>
              <a:rPr b="0" sz="32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,</a:t>
            </a:r>
            <a:r>
              <a:rPr b="0" sz="32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 কলস</a:t>
            </a:r>
            <a:r>
              <a:rPr b="0" sz="32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, </a:t>
            </a:r>
            <a:r>
              <a:rPr b="0" sz="32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অলস।</a:t>
            </a:r>
            <a:r>
              <a:rPr b="0" sz="32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 </a:t>
            </a:r>
            <a:endParaRPr b="0" sz="3200" i="0" lang="en-US">
              <a:solidFill>
                <a:srgbClr val="BF0000"/>
              </a:solidFill>
              <a:latin typeface="Calibri"/>
              <a:ea typeface="宋体"/>
              <a:cs typeface="Vrinda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b="0" sz="32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জমজ</a:t>
            </a:r>
            <a:r>
              <a:rPr b="0" sz="32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,</a:t>
            </a:r>
            <a:r>
              <a:rPr b="0" sz="32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 দরদ</a:t>
            </a:r>
            <a:r>
              <a:rPr b="0" sz="32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, </a:t>
            </a:r>
            <a:r>
              <a:rPr b="0" sz="32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শহর।</a:t>
            </a:r>
            <a:r>
              <a:rPr b="0" sz="32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 </a:t>
            </a:r>
            <a:endParaRPr b="0" sz="3200" i="0" lang="en-US">
              <a:solidFill>
                <a:srgbClr val="BF0000"/>
              </a:solidFill>
              <a:latin typeface="Calibri"/>
              <a:ea typeface="宋体"/>
              <a:cs typeface="Vrinda"/>
            </a:endParaRPr>
          </a:p>
          <a:p>
            <a:r>
              <a:rPr b="0" sz="32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বছর</a:t>
            </a:r>
            <a:r>
              <a:rPr b="0" sz="32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, </a:t>
            </a:r>
            <a:r>
              <a:rPr b="0" sz="32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ভবন</a:t>
            </a:r>
            <a:r>
              <a:rPr b="0" sz="32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,</a:t>
            </a:r>
            <a:r>
              <a:rPr b="0" sz="3200" i="0" lang="en-US">
                <a:solidFill>
                  <a:srgbClr val="BF0000"/>
                </a:solidFill>
                <a:latin typeface="Calibri"/>
                <a:ea typeface="宋体"/>
                <a:cs typeface="Vrinda"/>
              </a:rPr>
              <a:t> ঈগল</a:t>
            </a:r>
            <a:r>
              <a:rPr b="0" sz="3200" i="0" lang="en-US">
                <a:solidFill>
                  <a:srgbClr val="BF0000"/>
                </a:solidFill>
                <a:latin typeface="Calibri"/>
                <a:ea typeface="宋体"/>
                <a:cs typeface="Mangal"/>
              </a:rPr>
              <a:t>।</a:t>
            </a:r>
            <a:endParaRPr b="0" sz="3200" i="0" lang="en-US">
              <a:solidFill>
                <a:srgbClr val="BF0000"/>
              </a:solidFill>
              <a:latin typeface="Calibri"/>
              <a:ea typeface="宋体"/>
              <a:cs typeface="Mang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"/>
          <p:cNvSpPr/>
          <p:nvPr/>
        </p:nvSpPr>
        <p:spPr>
          <a:xfrm>
            <a:off x="1483438" y="2116836"/>
            <a:ext cx="6236005" cy="3002851"/>
          </a:xfrm>
          <a:prstGeom prst="hexagon"/>
          <a:solidFill>
            <a:srgbClr val="D04617"/>
          </a:solidFill>
          <a:ln w="25400">
            <a:solidFill>
              <a:srgbClr val="666666"/>
            </a:solidFill>
          </a:ln>
        </p:spPr>
        <p:txBody>
          <a:bodyPr anchor="ctr"/>
          <a:p>
            <a:pPr algn="ctr"/>
            <a:r>
              <a:rPr altLang="en-US" sz="6000" lang="en-GB"/>
              <a:t>ধন্যবাদ</a:t>
            </a:r>
            <a:r>
              <a:rPr altLang="en-US" sz="6000" lang="en-US"/>
              <a:t> </a:t>
            </a:r>
            <a:endParaRPr sz="6000"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Office</Application>
  <ScaleCrop>0</ScaleCrop>
  <LinksUpToDate>0</LinksUpToDate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21121119SG</dc:creator>
  <dcterms:created xsi:type="dcterms:W3CDTF">2015-05-09T21:30:45Z</dcterms:created>
  <dcterms:modified xsi:type="dcterms:W3CDTF">2026-09-21T08:11:52Z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1c522a03dccd4250a34b52be2c90a0f0_21</vt:lpwstr>
  </property>
</Properties>
</file>