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16"/>
  </p:notesMasterIdLst>
  <p:sldIdLst>
    <p:sldId id="268" r:id="rId2"/>
    <p:sldId id="270" r:id="rId3"/>
    <p:sldId id="269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8482142857142862E-2"/>
          <c:y val="0.58308292329900535"/>
          <c:w val="0.93431547619047617"/>
          <c:h val="0.3343171759613007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40637951"/>
        <c:axId val="1940637119"/>
      </c:barChart>
      <c:catAx>
        <c:axId val="1940637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637119"/>
        <c:crosses val="autoZero"/>
        <c:auto val="1"/>
        <c:lblAlgn val="ctr"/>
        <c:lblOffset val="100"/>
        <c:noMultiLvlLbl val="0"/>
      </c:catAx>
      <c:valAx>
        <c:axId val="19406371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637951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21737-E079-403E-AFA6-1D040F0C3A0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F72BB-1C11-4B6C-BDFA-CFF76ECEE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741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46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49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93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20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105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7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6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1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9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31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639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60674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00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188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27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821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5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87F39B2-0215-481C-912D-295081C562A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6357A-2E2C-4FA5-A579-A7BCDF11FC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5799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  <p:sldLayoutId id="2147483804" r:id="rId13"/>
    <p:sldLayoutId id="2147483805" r:id="rId14"/>
    <p:sldLayoutId id="2147483806" r:id="rId15"/>
    <p:sldLayoutId id="2147483807" r:id="rId16"/>
    <p:sldLayoutId id="21474838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35" y="2573799"/>
            <a:ext cx="4850295" cy="41957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15548" y="106017"/>
            <a:ext cx="9223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9600" b="1" dirty="0" smtClean="0">
                <a:solidFill>
                  <a:srgbClr val="FF0000"/>
                </a:solidFill>
              </a:rPr>
              <a:t>"শুভ সকাল</a:t>
            </a:r>
            <a:r>
              <a:rPr lang="en-GB" sz="9600" b="1" dirty="0" smtClean="0">
                <a:solidFill>
                  <a:srgbClr val="FF0000"/>
                </a:solidFill>
              </a:rPr>
              <a:t>”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5043" y="1927468"/>
            <a:ext cx="13085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600" b="1" dirty="0">
                <a:solidFill>
                  <a:srgbClr val="FFFF00"/>
                </a:solidFill>
              </a:rPr>
              <a:t>শুরুতেই আপনাদের </a:t>
            </a:r>
            <a:r>
              <a:rPr lang="en-GB" sz="3600" b="1" dirty="0" err="1">
                <a:solidFill>
                  <a:srgbClr val="FFFF00"/>
                </a:solidFill>
              </a:rPr>
              <a:t>সকলকে</a:t>
            </a:r>
            <a:r>
              <a:rPr lang="as-IN" sz="3600" b="1" dirty="0">
                <a:solidFill>
                  <a:srgbClr val="FFFF00"/>
                </a:solidFill>
              </a:rPr>
              <a:t> </a:t>
            </a:r>
            <a:r>
              <a:rPr lang="en-GB" sz="3600" b="1" dirty="0" err="1">
                <a:solidFill>
                  <a:srgbClr val="FFFF00"/>
                </a:solidFill>
              </a:rPr>
              <a:t>জানাই</a:t>
            </a:r>
            <a:r>
              <a:rPr lang="en-GB" sz="3600" b="1" dirty="0">
                <a:solidFill>
                  <a:srgbClr val="FFFF00"/>
                </a:solidFill>
              </a:rPr>
              <a:t> </a:t>
            </a:r>
            <a:r>
              <a:rPr lang="en-GB" sz="3600" b="1" dirty="0" err="1">
                <a:solidFill>
                  <a:srgbClr val="FFFF00"/>
                </a:solidFill>
              </a:rPr>
              <a:t>প্রীতি</a:t>
            </a:r>
            <a:r>
              <a:rPr lang="en-GB" sz="3600" b="1" dirty="0">
                <a:solidFill>
                  <a:srgbClr val="FFFF00"/>
                </a:solidFill>
              </a:rPr>
              <a:t> ও </a:t>
            </a:r>
            <a:r>
              <a:rPr lang="en-GB" sz="3600" b="1" dirty="0" err="1">
                <a:solidFill>
                  <a:srgbClr val="FFFF00"/>
                </a:solidFill>
              </a:rPr>
              <a:t>শুভেচ্ছা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414983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9965"/>
            <a:ext cx="12192000" cy="2817061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      </a:t>
            </a:r>
            <a:r>
              <a:rPr lang="en-GB" sz="5400" b="1" dirty="0" err="1" smtClean="0">
                <a:solidFill>
                  <a:srgbClr val="FF0000"/>
                </a:solidFill>
              </a:rPr>
              <a:t>মিঃঅসিত</a:t>
            </a:r>
            <a:r>
              <a:rPr lang="en-GB" sz="5400" b="1" dirty="0" smtClean="0">
                <a:solidFill>
                  <a:srgbClr val="FF0000"/>
                </a:solidFill>
              </a:rPr>
              <a:t> </a:t>
            </a:r>
            <a:r>
              <a:rPr lang="en-GB" sz="5400" b="1" dirty="0" err="1" smtClean="0">
                <a:solidFill>
                  <a:srgbClr val="FF0000"/>
                </a:solidFill>
              </a:rPr>
              <a:t>মন্ডল</a:t>
            </a:r>
            <a:r>
              <a:rPr lang="en-GB" sz="5400" dirty="0" smtClean="0">
                <a:solidFill>
                  <a:srgbClr val="FF0000"/>
                </a:solidFill>
              </a:rPr>
              <a:t/>
            </a:r>
            <a:br>
              <a:rPr lang="en-GB" sz="5400" dirty="0" smtClean="0">
                <a:solidFill>
                  <a:srgbClr val="FF0000"/>
                </a:solidFill>
              </a:rPr>
            </a:br>
            <a:r>
              <a:rPr lang="en-GB" sz="4800" dirty="0" smtClean="0">
                <a:solidFill>
                  <a:srgbClr val="FFFF00"/>
                </a:solidFill>
              </a:rPr>
              <a:t>                               </a:t>
            </a:r>
            <a:r>
              <a:rPr lang="en-GB" sz="2800" dirty="0" err="1" smtClean="0">
                <a:solidFill>
                  <a:srgbClr val="FFFF00"/>
                </a:solidFill>
              </a:rPr>
              <a:t>বি,এস,এস</a:t>
            </a:r>
            <a:r>
              <a:rPr lang="en-GB" sz="2800" dirty="0">
                <a:solidFill>
                  <a:srgbClr val="FFFF00"/>
                </a:solidFill>
              </a:rPr>
              <a:t>/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এম,এ</a:t>
            </a:r>
            <a:r>
              <a:rPr lang="en-GB" sz="2800" dirty="0" smtClean="0">
                <a:solidFill>
                  <a:srgbClr val="FFFF00"/>
                </a:solidFill>
              </a:rPr>
              <a:t>/</a:t>
            </a:r>
            <a:r>
              <a:rPr lang="en-GB" sz="2800" dirty="0" err="1" smtClean="0">
                <a:solidFill>
                  <a:srgbClr val="FFFF00"/>
                </a:solidFill>
              </a:rPr>
              <a:t>বি,পি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2800" dirty="0" err="1" smtClean="0">
                <a:solidFill>
                  <a:srgbClr val="FFFF00"/>
                </a:solidFill>
              </a:rPr>
              <a:t>এড</a:t>
            </a:r>
            <a:r>
              <a:rPr lang="en-GB" sz="2800" dirty="0" smtClean="0">
                <a:solidFill>
                  <a:srgbClr val="FFFF00"/>
                </a:solidFill>
              </a:rPr>
              <a:t> </a:t>
            </a:r>
            <a:r>
              <a:rPr lang="en-GB" sz="4800" dirty="0" smtClean="0">
                <a:solidFill>
                  <a:srgbClr val="FFFF00"/>
                </a:solidFill>
              </a:rPr>
              <a:t/>
            </a:r>
            <a:br>
              <a:rPr lang="en-GB" sz="4800" dirty="0" smtClean="0">
                <a:solidFill>
                  <a:srgbClr val="FFFF00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</a:t>
            </a:r>
            <a:r>
              <a:rPr lang="en-GB" dirty="0" err="1">
                <a:solidFill>
                  <a:schemeClr val="accent2"/>
                </a:solidFill>
              </a:rPr>
              <a:t>সহকারি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শিক্ষক</a:t>
            </a:r>
            <a:r>
              <a:rPr lang="en-GB" dirty="0">
                <a:solidFill>
                  <a:schemeClr val="accent2"/>
                </a:solidFill>
              </a:rPr>
              <a:t>- (</a:t>
            </a:r>
            <a:r>
              <a:rPr lang="en-GB" dirty="0" err="1">
                <a:solidFill>
                  <a:schemeClr val="accent2"/>
                </a:solidFill>
              </a:rPr>
              <a:t>শরীর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চর্চা</a:t>
            </a:r>
            <a:r>
              <a:rPr lang="en-GB" dirty="0">
                <a:solidFill>
                  <a:schemeClr val="accent2"/>
                </a:solidFill>
              </a:rPr>
              <a:t>)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</a:t>
            </a:r>
            <a:r>
              <a:rPr lang="en-GB" dirty="0" err="1">
                <a:solidFill>
                  <a:schemeClr val="accent2"/>
                </a:solidFill>
              </a:rPr>
              <a:t>লাউদোব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বাদামতলা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মাধ্যমিক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বিদ্যালয়</a:t>
            </a:r>
            <a:r>
              <a:rPr lang="en-GB" dirty="0">
                <a:solidFill>
                  <a:schemeClr val="accent2"/>
                </a:solidFill>
              </a:rPr>
              <a:t/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dirty="0">
                <a:solidFill>
                  <a:schemeClr val="accent2"/>
                </a:solidFill>
              </a:rPr>
              <a:t>                    </a:t>
            </a:r>
            <a:r>
              <a:rPr lang="en-GB" dirty="0" err="1">
                <a:solidFill>
                  <a:schemeClr val="accent2"/>
                </a:solidFill>
              </a:rPr>
              <a:t>দাকোপ,খুলনা</a:t>
            </a:r>
            <a:r>
              <a:rPr lang="en-GB" dirty="0">
                <a:solidFill>
                  <a:schemeClr val="accent2"/>
                </a:solidFill>
              </a:rPr>
              <a:t>।</a:t>
            </a:r>
            <a:endParaRPr lang="en-US" dirty="0">
              <a:solidFill>
                <a:schemeClr val="accent2"/>
              </a:solidFill>
            </a:endParaRP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/>
          </p:nvPr>
        </p:nvGraphicFramePr>
        <p:xfrm>
          <a:off x="699247" y="5513294"/>
          <a:ext cx="6239435" cy="98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224" y="2225248"/>
            <a:ext cx="3612776" cy="483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0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913" y="184494"/>
            <a:ext cx="11025810" cy="1656526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as-IN" sz="4400" b="1" dirty="0" smtClean="0"/>
              <a:t> </a:t>
            </a:r>
            <a:r>
              <a:rPr lang="as-IN" sz="4400" b="1" dirty="0"/>
              <a:t>ফুটবল খেলার পরিচিতি (</a:t>
            </a:r>
            <a:r>
              <a:rPr lang="en-US" sz="4400" b="1" dirty="0"/>
              <a:t>Introduction)</a:t>
            </a:r>
            <a:r>
              <a:rPr lang="as-IN" sz="4400" b="1" dirty="0"/>
              <a:t>বিশ্বের সবচেয়ে জনপ্রিয় দলগত খেলা</a:t>
            </a:r>
            <a:r>
              <a:rPr lang="as-IN" sz="4400" dirty="0"/>
              <a:t>।</a:t>
            </a:r>
          </a:p>
        </p:txBody>
      </p:sp>
      <p:sp>
        <p:nvSpPr>
          <p:cNvPr id="5" name="Rectangle 4"/>
          <p:cNvSpPr/>
          <p:nvPr/>
        </p:nvSpPr>
        <p:spPr>
          <a:xfrm rot="10800000" flipV="1">
            <a:off x="95192" y="1585364"/>
            <a:ext cx="11799251" cy="1445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400" b="1" dirty="0"/>
              <a:t>খেলার মূল উদ্দেশ্য, দলের মোট খেলোয়াড় সংখ্যা (১১ জন)।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338" y="2775226"/>
            <a:ext cx="5895561" cy="393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93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322" y="1447800"/>
            <a:ext cx="9543291" cy="3329581"/>
          </a:xfrm>
        </p:spPr>
        <p:txBody>
          <a:bodyPr>
            <a:normAutofit/>
          </a:bodyPr>
          <a:lstStyle/>
          <a:p>
            <a:r>
              <a:rPr lang="en-GB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GB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596347" y="852415"/>
            <a:ext cx="10906539" cy="270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s-IN" sz="1800" b="1" dirty="0"/>
              <a:t>: </a:t>
            </a:r>
            <a:r>
              <a:rPr lang="as-IN" sz="4400" b="1" dirty="0"/>
              <a:t>ফুটবলের সংক্ষিপ্ত ইতিহাস (</a:t>
            </a:r>
            <a:r>
              <a:rPr lang="en-US" sz="4400" b="1" dirty="0"/>
              <a:t>History)</a:t>
            </a:r>
            <a:r>
              <a:rPr lang="as-IN" sz="4400" b="1" dirty="0"/>
              <a:t>ইংল্যান্ডে আধুনিক ফুটবলের নিয়মকানুন তৈরির ইতিহাস।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347" y="3743160"/>
            <a:ext cx="97005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 smtClean="0"/>
              <a:t>১৯০৪ </a:t>
            </a:r>
            <a:r>
              <a:rPr lang="as-IN" sz="4800" b="1" dirty="0"/>
              <a:t>সালে ফিফা প্রতিষ্ঠা এবং ১৯৩০ সালে উরুগুয়েতে প্রথম বিশ্বকাপের সূচনা</a:t>
            </a:r>
          </a:p>
        </p:txBody>
      </p:sp>
    </p:spTree>
    <p:extLst>
      <p:ext uri="{BB962C8B-B14F-4D97-AF65-F5344CB8AC3E}">
        <p14:creationId xmlns:p14="http://schemas.microsoft.com/office/powerpoint/2010/main" val="1289364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65" y="185532"/>
            <a:ext cx="10257183" cy="1245703"/>
          </a:xfrm>
        </p:spPr>
        <p:txBody>
          <a:bodyPr>
            <a:noAutofit/>
          </a:bodyPr>
          <a:lstStyle/>
          <a:p>
            <a:pPr marL="8001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4400" b="1" dirty="0" smtClean="0">
                <a:latin typeface="Google Sans"/>
                <a:cs typeface="Vrinda"/>
              </a:rPr>
              <a:t> </a:t>
            </a:r>
            <a:r>
              <a:rPr lang="bn-IN" altLang="en-US" sz="4400" b="1" dirty="0">
                <a:latin typeface="Google Sans"/>
              </a:rPr>
              <a:t>খেলার মাঠের মাপ ও বিবরণ </a:t>
            </a:r>
            <a:r>
              <a:rPr lang="en-US" altLang="en-US" sz="4400" b="1" dirty="0">
                <a:latin typeface="Google Sans"/>
                <a:cs typeface="Vrinda"/>
              </a:rPr>
              <a:t>(Field Dimensions</a:t>
            </a:r>
            <a:r>
              <a:rPr lang="en-US" altLang="en-US" sz="4400" b="1" dirty="0" smtClean="0">
                <a:latin typeface="Google Sans"/>
                <a:cs typeface="Vrinda"/>
              </a:rPr>
              <a:t>)</a:t>
            </a:r>
            <a:endParaRPr lang="en-US" altLang="en-US" sz="4400" dirty="0">
              <a:latin typeface="Google San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2764" y="1431235"/>
            <a:ext cx="122145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800" b="1" dirty="0" smtClean="0">
                <a:latin typeface="Google Sans"/>
                <a:cs typeface="Vrinda"/>
              </a:rPr>
              <a:t>)</a:t>
            </a:r>
            <a:endParaRPr lang="en-US" altLang="en-US" sz="800" dirty="0">
              <a:latin typeface="Google Sans"/>
            </a:endParaRPr>
          </a:p>
          <a:p>
            <a:pPr lvl="4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bn-IN" altLang="en-US" sz="3600" b="1" dirty="0">
                <a:latin typeface="Google Sans"/>
              </a:rPr>
              <a:t>আন্তর্জাতিক ফুটবল মাঠের সঠিক দৈর্ঘ্য </a:t>
            </a:r>
            <a:r>
              <a:rPr lang="en-US" altLang="en-US" sz="3600" b="1" dirty="0">
                <a:latin typeface="Google Sans"/>
                <a:cs typeface="Vrinda"/>
              </a:rPr>
              <a:t>(</a:t>
            </a:r>
            <a:r>
              <a:rPr lang="bn-IN" altLang="en-US" sz="3600" b="1" dirty="0">
                <a:latin typeface="Google Sans"/>
              </a:rPr>
              <a:t>১০০</a:t>
            </a:r>
            <a:r>
              <a:rPr lang="en-US" altLang="en-US" sz="3600" b="1" dirty="0">
                <a:latin typeface="Google Sans"/>
                <a:cs typeface="Vrinda"/>
              </a:rPr>
              <a:t>-</a:t>
            </a:r>
            <a:r>
              <a:rPr lang="bn-IN" altLang="en-US" sz="3600" b="1" dirty="0">
                <a:latin typeface="Google Sans"/>
              </a:rPr>
              <a:t>১লো মিটার</a:t>
            </a:r>
            <a:r>
              <a:rPr lang="en-US" altLang="en-US" sz="3600" b="1" dirty="0">
                <a:latin typeface="Google Sans"/>
                <a:cs typeface="Vrinda"/>
              </a:rPr>
              <a:t>) </a:t>
            </a:r>
            <a:r>
              <a:rPr lang="bn-IN" altLang="en-US" sz="3600" b="1" dirty="0">
                <a:latin typeface="Google Sans"/>
              </a:rPr>
              <a:t>ও প্রস্থ </a:t>
            </a:r>
            <a:r>
              <a:rPr lang="en-US" altLang="en-US" sz="3600" b="1" dirty="0">
                <a:latin typeface="Google Sans"/>
                <a:cs typeface="Vrinda"/>
              </a:rPr>
              <a:t>(</a:t>
            </a:r>
            <a:r>
              <a:rPr lang="bn-IN" altLang="en-US" sz="3600" b="1" dirty="0">
                <a:latin typeface="Google Sans"/>
              </a:rPr>
              <a:t>৬৪</a:t>
            </a:r>
            <a:r>
              <a:rPr lang="en-US" altLang="en-US" sz="3600" b="1" dirty="0">
                <a:latin typeface="Google Sans"/>
                <a:cs typeface="Vrinda"/>
              </a:rPr>
              <a:t>-</a:t>
            </a:r>
            <a:r>
              <a:rPr lang="bn-IN" altLang="en-US" sz="3600" b="1" dirty="0">
                <a:latin typeface="Google Sans"/>
              </a:rPr>
              <a:t>৭৫ মিটার</a:t>
            </a:r>
            <a:r>
              <a:rPr lang="en-US" altLang="en-US" sz="3600" b="1" dirty="0">
                <a:latin typeface="Google Sans"/>
                <a:cs typeface="Vrinda"/>
              </a:rPr>
              <a:t>)</a:t>
            </a:r>
            <a:r>
              <a:rPr lang="bn-IN" altLang="en-US" sz="3600" b="1" dirty="0" smtClean="0">
                <a:latin typeface="Google Sans"/>
              </a:rPr>
              <a:t>।</a:t>
            </a:r>
            <a:endParaRPr lang="en-US" altLang="en-US" sz="3600" b="1" dirty="0">
              <a:latin typeface="Google Sans"/>
            </a:endParaRPr>
          </a:p>
        </p:txBody>
      </p:sp>
      <p:sp>
        <p:nvSpPr>
          <p:cNvPr id="5" name="Rectangle 4"/>
          <p:cNvSpPr/>
          <p:nvPr/>
        </p:nvSpPr>
        <p:spPr>
          <a:xfrm rot="10800000" flipV="1">
            <a:off x="92765" y="3104628"/>
            <a:ext cx="119799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57300" lvl="3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bn-IN" altLang="en-US" sz="4000" dirty="0">
                <a:latin typeface="Google Sans"/>
              </a:rPr>
              <a:t>গোলপোস্টের সঠিক উচ্চতা </a:t>
            </a:r>
            <a:r>
              <a:rPr lang="en-US" altLang="en-US" sz="4000" dirty="0">
                <a:latin typeface="Google Sans"/>
                <a:cs typeface="Vrinda"/>
              </a:rPr>
              <a:t>(</a:t>
            </a:r>
            <a:r>
              <a:rPr lang="bn-IN" altLang="en-US" sz="4000" dirty="0">
                <a:latin typeface="Google Sans"/>
              </a:rPr>
              <a:t>৮ ফুট</a:t>
            </a:r>
            <a:r>
              <a:rPr lang="en-US" altLang="en-US" sz="4000" dirty="0">
                <a:latin typeface="Google Sans"/>
                <a:cs typeface="Vrinda"/>
              </a:rPr>
              <a:t>), </a:t>
            </a:r>
            <a:r>
              <a:rPr lang="bn-IN" altLang="en-US" sz="4000" dirty="0">
                <a:latin typeface="Google Sans"/>
              </a:rPr>
              <a:t>চওড়া </a:t>
            </a:r>
            <a:r>
              <a:rPr lang="en-US" altLang="en-US" sz="4000" dirty="0">
                <a:latin typeface="Google Sans"/>
                <a:cs typeface="Vrinda"/>
              </a:rPr>
              <a:t>(</a:t>
            </a:r>
            <a:r>
              <a:rPr lang="bn-IN" altLang="en-US" sz="4000" dirty="0">
                <a:latin typeface="Google Sans"/>
              </a:rPr>
              <a:t>৮ গজ</a:t>
            </a:r>
            <a:r>
              <a:rPr lang="en-US" altLang="en-US" sz="4000" dirty="0">
                <a:latin typeface="Google Sans"/>
                <a:cs typeface="Vrinda"/>
              </a:rPr>
              <a:t>) </a:t>
            </a:r>
            <a:r>
              <a:rPr lang="bn-IN" altLang="en-US" sz="4000" dirty="0">
                <a:latin typeface="Google Sans"/>
              </a:rPr>
              <a:t>এবং পেনাল্টি বক্সের মাপ </a:t>
            </a:r>
            <a:r>
              <a:rPr lang="en-US" altLang="en-US" sz="4000" dirty="0">
                <a:latin typeface="Google Sans"/>
                <a:cs typeface="Vrinda"/>
              </a:rPr>
              <a:t>(</a:t>
            </a:r>
            <a:r>
              <a:rPr lang="bn-IN" altLang="en-US" sz="4000" dirty="0">
                <a:latin typeface="Google Sans"/>
              </a:rPr>
              <a:t>সাড়ে ১৬ গজ</a:t>
            </a:r>
            <a:r>
              <a:rPr lang="en-US" altLang="en-US" sz="4000" dirty="0">
                <a:latin typeface="Google Sans"/>
                <a:cs typeface="Vrinda"/>
              </a:rPr>
              <a:t>)</a:t>
            </a:r>
            <a:r>
              <a:rPr lang="bn-IN" altLang="en-US" sz="4000" dirty="0">
                <a:latin typeface="Google Sans"/>
              </a:rPr>
              <a:t>।</a:t>
            </a:r>
            <a:endParaRPr lang="en-US" altLang="en-US" sz="4000" dirty="0">
              <a:latin typeface="Google San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277" y="4635314"/>
            <a:ext cx="5094793" cy="2184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70" y="4617860"/>
            <a:ext cx="5353878" cy="220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1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0"/>
            <a:ext cx="11820939" cy="96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95220" rIns="0" bIns="12696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4800" b="1" dirty="0" smtClean="0">
                <a:latin typeface="Google Sans"/>
                <a:cs typeface="Vrinda"/>
              </a:rPr>
              <a:t> </a:t>
            </a:r>
            <a:r>
              <a:rPr lang="bn-IN" altLang="en-US" sz="4800" b="1" dirty="0">
                <a:latin typeface="Google Sans"/>
              </a:rPr>
              <a:t>বল ও খেলোয়াড়দের সরঞ্জাম</a:t>
            </a:r>
            <a:endParaRPr kumimoji="0" lang="en-US" alt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61784" y="781218"/>
            <a:ext cx="1121134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4000" b="1" dirty="0">
                <a:latin typeface="Google Sans"/>
              </a:rPr>
              <a:t>ফুটবল বলের স্ট্যান্ডার্ড ওজন </a:t>
            </a:r>
            <a:r>
              <a:rPr lang="en-US" altLang="en-US" sz="4000" b="1" dirty="0">
                <a:latin typeface="Google Sans"/>
                <a:cs typeface="Vrinda"/>
              </a:rPr>
              <a:t>(</a:t>
            </a:r>
            <a:r>
              <a:rPr lang="bn-IN" altLang="en-US" sz="4000" b="1" dirty="0">
                <a:latin typeface="Google Sans"/>
              </a:rPr>
              <a:t>৪১০</a:t>
            </a:r>
            <a:r>
              <a:rPr lang="en-US" altLang="en-US" sz="4000" b="1" dirty="0">
                <a:latin typeface="Google Sans"/>
                <a:cs typeface="Vrinda"/>
              </a:rPr>
              <a:t>-</a:t>
            </a:r>
            <a:r>
              <a:rPr lang="bn-IN" altLang="en-US" sz="4000" b="1" dirty="0">
                <a:latin typeface="Google Sans"/>
              </a:rPr>
              <a:t>৪৫০ গ্রাম</a:t>
            </a:r>
            <a:r>
              <a:rPr lang="en-US" altLang="en-US" sz="4000" b="1" dirty="0">
                <a:latin typeface="Google Sans"/>
                <a:cs typeface="Vrinda"/>
              </a:rPr>
              <a:t>) </a:t>
            </a:r>
            <a:r>
              <a:rPr lang="bn-IN" altLang="en-US" sz="4000" b="1" dirty="0">
                <a:latin typeface="Google Sans"/>
              </a:rPr>
              <a:t>ও পরিধি </a:t>
            </a:r>
            <a:r>
              <a:rPr lang="en-US" altLang="en-US" sz="4000" b="1" dirty="0">
                <a:latin typeface="Google Sans"/>
                <a:cs typeface="Vrinda"/>
              </a:rPr>
              <a:t>(</a:t>
            </a:r>
            <a:r>
              <a:rPr lang="bn-IN" altLang="en-US" sz="4000" b="1" dirty="0">
                <a:latin typeface="Google Sans"/>
              </a:rPr>
              <a:t>৬৮</a:t>
            </a:r>
            <a:r>
              <a:rPr lang="en-US" altLang="en-US" sz="4000" b="1" dirty="0">
                <a:latin typeface="Google Sans"/>
                <a:cs typeface="Vrinda"/>
              </a:rPr>
              <a:t>-</a:t>
            </a:r>
            <a:r>
              <a:rPr lang="bn-IN" altLang="en-US" sz="4000" b="1" dirty="0">
                <a:latin typeface="Google Sans"/>
              </a:rPr>
              <a:t>৭০ সেমি</a:t>
            </a:r>
            <a:r>
              <a:rPr lang="en-US" altLang="en-US" sz="4000" b="1" dirty="0">
                <a:latin typeface="Google Sans"/>
                <a:cs typeface="Vrinda"/>
              </a:rPr>
              <a:t>)</a:t>
            </a:r>
            <a:r>
              <a:rPr lang="bn-IN" altLang="en-US" sz="4000" b="1" dirty="0">
                <a:latin typeface="Google Sans"/>
              </a:rPr>
              <a:t>।</a:t>
            </a:r>
            <a:endParaRPr lang="en-US" altLang="en-US" sz="4000" b="1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Google San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506627" y="1744231"/>
            <a:ext cx="1269862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2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bn-IN" altLang="en-US" sz="4000" b="1" dirty="0">
                <a:latin typeface="Google Sans"/>
              </a:rPr>
              <a:t>খেলোয়াড়দের পোশাকের নিয়ম এবং বাধ্যতামূলক নিরাপত্তা সরঞ্জাম যেমন শিন</a:t>
            </a:r>
            <a:r>
              <a:rPr lang="en-US" altLang="en-US" sz="4000" b="1" dirty="0">
                <a:latin typeface="Google Sans"/>
                <a:cs typeface="Vrinda"/>
              </a:rPr>
              <a:t>-</a:t>
            </a:r>
            <a:r>
              <a:rPr lang="bn-IN" altLang="en-US" sz="4000" b="1" dirty="0">
                <a:latin typeface="Google Sans"/>
              </a:rPr>
              <a:t>গার্ড </a:t>
            </a:r>
            <a:r>
              <a:rPr lang="en-US" altLang="en-US" sz="4000" b="1" dirty="0">
                <a:latin typeface="Google Sans"/>
                <a:cs typeface="Vrinda"/>
              </a:rPr>
              <a:t>(Shin-guard)</a:t>
            </a:r>
            <a:r>
              <a:rPr lang="bn-IN" altLang="en-US" sz="4000" b="1" dirty="0">
                <a:latin typeface="Google Sans"/>
              </a:rPr>
              <a:t> ও বুট।</a:t>
            </a:r>
            <a:endParaRPr lang="en-US" altLang="en-US" sz="4000" b="1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39" y="3800299"/>
            <a:ext cx="8095419" cy="270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0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0"/>
            <a:ext cx="12192000" cy="2623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altLang="en-US" sz="5400" b="1" dirty="0">
                <a:latin typeface="Google Sans"/>
              </a:rPr>
              <a:t>ফুটবল বলের স্ট্যান্ডার্ড ওজন </a:t>
            </a:r>
            <a:r>
              <a:rPr lang="en-US" altLang="en-US" sz="5400" b="1" dirty="0">
                <a:latin typeface="Google Sans"/>
                <a:cs typeface="Vrinda"/>
              </a:rPr>
              <a:t>(</a:t>
            </a:r>
            <a:r>
              <a:rPr lang="bn-IN" altLang="en-US" sz="5400" b="1" dirty="0">
                <a:latin typeface="Google Sans"/>
              </a:rPr>
              <a:t>৪১০</a:t>
            </a:r>
            <a:r>
              <a:rPr lang="en-US" altLang="en-US" sz="5400" b="1" dirty="0">
                <a:latin typeface="Google Sans"/>
                <a:cs typeface="Vrinda"/>
              </a:rPr>
              <a:t>-</a:t>
            </a:r>
            <a:r>
              <a:rPr lang="bn-IN" altLang="en-US" sz="5400" b="1" dirty="0">
                <a:latin typeface="Google Sans"/>
              </a:rPr>
              <a:t>৪৫০ গ্রাম</a:t>
            </a:r>
            <a:r>
              <a:rPr lang="en-US" altLang="en-US" sz="5400" b="1" dirty="0">
                <a:latin typeface="Google Sans"/>
                <a:cs typeface="Vrinda"/>
              </a:rPr>
              <a:t>) </a:t>
            </a:r>
            <a:r>
              <a:rPr lang="bn-IN" altLang="en-US" sz="5400" b="1" dirty="0">
                <a:latin typeface="Google Sans"/>
              </a:rPr>
              <a:t>ও পরিধি </a:t>
            </a:r>
            <a:r>
              <a:rPr lang="en-US" altLang="en-US" sz="5400" b="1" dirty="0">
                <a:latin typeface="Google Sans"/>
                <a:cs typeface="Vrinda"/>
              </a:rPr>
              <a:t>(</a:t>
            </a:r>
            <a:r>
              <a:rPr lang="bn-IN" altLang="en-US" sz="5400" b="1" dirty="0">
                <a:latin typeface="Google Sans"/>
              </a:rPr>
              <a:t>৬৮</a:t>
            </a:r>
            <a:r>
              <a:rPr lang="en-US" altLang="en-US" sz="5400" b="1" dirty="0">
                <a:latin typeface="Google Sans"/>
                <a:cs typeface="Vrinda"/>
              </a:rPr>
              <a:t>-</a:t>
            </a:r>
            <a:r>
              <a:rPr lang="bn-IN" altLang="en-US" sz="5400" b="1" dirty="0">
                <a:latin typeface="Google Sans"/>
              </a:rPr>
              <a:t>৭০ সেমি</a:t>
            </a:r>
            <a:r>
              <a:rPr lang="en-US" altLang="en-US" sz="5400" b="1" dirty="0">
                <a:latin typeface="Google Sans"/>
                <a:cs typeface="Vrinda"/>
              </a:rPr>
              <a:t>)</a:t>
            </a:r>
            <a:r>
              <a:rPr lang="bn-IN" altLang="en-US" sz="5400" b="1" dirty="0">
                <a:latin typeface="Google Sans"/>
              </a:rPr>
              <a:t>।</a:t>
            </a:r>
            <a:endParaRPr lang="en-US" altLang="en-US" sz="5400" b="1" dirty="0">
              <a:latin typeface="Google Sans"/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64226" y="4181061"/>
            <a:ext cx="4412974" cy="42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" y="1974574"/>
            <a:ext cx="12192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b="1" dirty="0" smtClean="0"/>
              <a:t> </a:t>
            </a:r>
            <a:r>
              <a:rPr lang="as-IN" sz="4800" b="1" dirty="0"/>
              <a:t>খেলার মৌলিক নিয়মাবলী (</a:t>
            </a:r>
            <a:r>
              <a:rPr lang="en-US" sz="4800" b="1" dirty="0"/>
              <a:t>Basic Rules)</a:t>
            </a:r>
            <a:r>
              <a:rPr lang="as-IN" sz="4800" b="1" dirty="0"/>
              <a:t>ম্যাচের মোট সময়সীমা (৯০ মিনিট) এবং ৪৫ মিনিট করে দুটি অর্ধেকের (</a:t>
            </a:r>
            <a:r>
              <a:rPr lang="en-US" sz="4800" b="1" dirty="0"/>
              <a:t>Half) </a:t>
            </a:r>
            <a:r>
              <a:rPr lang="as-IN" sz="4800" b="1" dirty="0"/>
              <a:t>নিয়ম।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1826" y="4028661"/>
            <a:ext cx="4412974" cy="42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664226" y="4181061"/>
            <a:ext cx="4412974" cy="42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7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258364"/>
            <a:ext cx="10081523" cy="18089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altLang="en-US" sz="4400" b="1" dirty="0">
                <a:latin typeface="Google Sans"/>
              </a:rPr>
              <a:t>মৌলিক কৌশল</a:t>
            </a:r>
            <a:r>
              <a:rPr lang="en-US" altLang="en-US" sz="4400" b="1" dirty="0">
                <a:latin typeface="Google Sans"/>
                <a:cs typeface="Vrinda"/>
              </a:rPr>
              <a:t>: </a:t>
            </a:r>
            <a:r>
              <a:rPr lang="bn-IN" altLang="en-US" sz="4400" b="1" dirty="0">
                <a:latin typeface="Google Sans"/>
              </a:rPr>
              <a:t>কিকিং ও পাসিং </a:t>
            </a:r>
            <a:r>
              <a:rPr lang="en-US" altLang="en-US" sz="4400" b="1" dirty="0">
                <a:latin typeface="Google Sans"/>
                <a:cs typeface="Vrinda"/>
              </a:rPr>
              <a:t>(Kicking &amp; Passing)</a:t>
            </a:r>
            <a:endParaRPr lang="en-US" altLang="en-US" sz="4400" b="1" dirty="0">
              <a:latin typeface="Google Sans"/>
            </a:endParaRPr>
          </a:p>
          <a:p>
            <a:pPr marL="400050" lvl="1" indent="0">
              <a:buNone/>
            </a:pP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 rot="10800000" flipV="1">
            <a:off x="392727" y="1941510"/>
            <a:ext cx="1094629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 smtClean="0">
                <a:latin typeface="Google Sans"/>
                <a:cs typeface="Vrinda"/>
              </a:rPr>
              <a:t> </a:t>
            </a:r>
            <a:r>
              <a:rPr lang="bn-IN" altLang="en-US" sz="4400" b="1" dirty="0">
                <a:latin typeface="Google Sans"/>
              </a:rPr>
              <a:t>কিকিং</a:t>
            </a:r>
            <a:r>
              <a:rPr lang="en-US" altLang="en-US" sz="4400" b="1" dirty="0">
                <a:latin typeface="Google Sans"/>
                <a:cs typeface="Vrinda"/>
              </a:rPr>
              <a:t>-</a:t>
            </a:r>
            <a:r>
              <a:rPr lang="bn-IN" altLang="en-US" sz="4400" b="1" dirty="0">
                <a:latin typeface="Google Sans"/>
              </a:rPr>
              <a:t>এর প্রকারভেদ </a:t>
            </a:r>
            <a:r>
              <a:rPr lang="en-US" altLang="en-US" sz="4400" b="1" dirty="0">
                <a:latin typeface="Google Sans"/>
                <a:cs typeface="Vrinda"/>
              </a:rPr>
              <a:t>(</a:t>
            </a:r>
            <a:r>
              <a:rPr lang="bn-IN" altLang="en-US" sz="4400" b="1" dirty="0">
                <a:latin typeface="Google Sans"/>
              </a:rPr>
              <a:t>ইনসাইড</a:t>
            </a:r>
            <a:r>
              <a:rPr lang="en-US" altLang="en-US" sz="4400" b="1" dirty="0">
                <a:latin typeface="Google Sans"/>
                <a:cs typeface="Vrinda"/>
              </a:rPr>
              <a:t>, </a:t>
            </a:r>
            <a:r>
              <a:rPr lang="bn-IN" altLang="en-US" sz="4400" b="1" dirty="0">
                <a:latin typeface="Google Sans"/>
              </a:rPr>
              <a:t>আউটসাইড কিক</a:t>
            </a:r>
            <a:r>
              <a:rPr lang="en-US" altLang="en-US" sz="4400" b="1" dirty="0">
                <a:latin typeface="Google Sans"/>
                <a:cs typeface="Vrinda"/>
              </a:rPr>
              <a:t>)</a:t>
            </a:r>
            <a:r>
              <a:rPr lang="bn-IN" altLang="en-US" sz="4400" b="1" dirty="0">
                <a:latin typeface="Google Sans"/>
              </a:rPr>
              <a:t>।</a:t>
            </a:r>
            <a:endParaRPr lang="en-US" altLang="en-US" sz="4400" b="1" dirty="0">
              <a:latin typeface="Google San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2123" y="4174435"/>
            <a:ext cx="1082702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altLang="en-US" sz="4400" b="1" dirty="0" smtClean="0">
                <a:latin typeface="Google Sans"/>
              </a:rPr>
              <a:t>সতীর্থদের </a:t>
            </a:r>
            <a:r>
              <a:rPr lang="bn-IN" altLang="en-US" sz="4400" b="1" dirty="0">
                <a:latin typeface="Google Sans"/>
              </a:rPr>
              <a:t>মাঝে বল আদান</a:t>
            </a:r>
            <a:r>
              <a:rPr lang="en-US" altLang="en-US" sz="4400" b="1" dirty="0">
                <a:latin typeface="Google Sans"/>
                <a:cs typeface="Vrinda"/>
              </a:rPr>
              <a:t>-</a:t>
            </a:r>
            <a:r>
              <a:rPr lang="bn-IN" altLang="en-US" sz="4400" b="1" dirty="0">
                <a:latin typeface="Google Sans"/>
              </a:rPr>
              <a:t>প্রদানের জন্য গ্রাউন্ড পাস এবং লং পাসের প্রাথমিক ধারণা</a:t>
            </a:r>
            <a:r>
              <a:rPr lang="bn-IN" altLang="en-US" sz="4400" dirty="0">
                <a:latin typeface="Google Sans"/>
              </a:rPr>
              <a:t>।</a:t>
            </a:r>
            <a:endParaRPr lang="en-US" altLang="en-US" sz="4400" dirty="0">
              <a:latin typeface="Google Sans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6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"/>
            <a:ext cx="12192000" cy="1908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s-IN" b="1" dirty="0" smtClean="0"/>
              <a:t> </a:t>
            </a:r>
            <a:r>
              <a:rPr lang="as-IN" sz="4800" b="1" dirty="0"/>
              <a:t>মৌলিক কৌশল: রিসিভিং ও ড্রিবলিং (</a:t>
            </a:r>
            <a:r>
              <a:rPr lang="en-US" sz="4800" b="1" dirty="0"/>
              <a:t>Receiving &amp; </a:t>
            </a:r>
            <a:r>
              <a:rPr lang="en-US" sz="4800" b="1" dirty="0" smtClean="0"/>
              <a:t>Dribbling)</a:t>
            </a:r>
            <a:r>
              <a:rPr lang="as-IN" sz="3600" b="1" dirty="0"/>
              <a:t>পা, উরু বা বুক দিয়ে চলন্ত বল নিয়ন্ত্রণে আনা (রিসিভিং</a:t>
            </a:r>
            <a:r>
              <a:rPr lang="as-IN" sz="3600" b="1" dirty="0" smtClean="0"/>
              <a:t>)।</a:t>
            </a:r>
            <a:endParaRPr lang="as-IN" sz="3600" b="1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775791"/>
            <a:ext cx="121920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 smtClean="0"/>
              <a:t>বল </a:t>
            </a:r>
            <a:r>
              <a:rPr lang="as-IN" sz="4800" b="1" dirty="0"/>
              <a:t>পায়ে রেখে প্রতিপক্ষকে কাটানো (ড্রিবলিং), কপাল দিয়ে বল মারা (হেডিং) ও ট্যাকলিং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276" y="3345450"/>
            <a:ext cx="5923723" cy="35125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45451"/>
            <a:ext cx="6268278" cy="351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6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304" y="172279"/>
            <a:ext cx="12011696" cy="2094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as-IN" sz="4800" b="1" dirty="0" smtClean="0"/>
              <a:t>ফাউল </a:t>
            </a:r>
            <a:r>
              <a:rPr lang="as-IN" sz="4800" b="1" dirty="0"/>
              <a:t>ও অসদাচরণ (</a:t>
            </a:r>
            <a:r>
              <a:rPr lang="en-US" sz="4800" b="1" dirty="0"/>
              <a:t>Fouls &amp; Misconduct)</a:t>
            </a:r>
            <a:r>
              <a:rPr lang="as-IN" sz="4800" b="1" dirty="0"/>
              <a:t>কোন কোন কারণে ফাউল হয় (ধাক্কা দেওয়া, ল্যাং মারা, হ্যান্ডবল)।</a:t>
            </a:r>
          </a:p>
          <a:p>
            <a:pPr marL="0" indent="0">
              <a:buNone/>
            </a:pPr>
            <a:endParaRPr lang="as-IN" dirty="0"/>
          </a:p>
        </p:txBody>
      </p:sp>
      <p:sp>
        <p:nvSpPr>
          <p:cNvPr id="4" name="Rectangle 3"/>
          <p:cNvSpPr/>
          <p:nvPr/>
        </p:nvSpPr>
        <p:spPr>
          <a:xfrm>
            <a:off x="415082" y="2902445"/>
            <a:ext cx="121707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 smtClean="0"/>
              <a:t>হলুদ </a:t>
            </a:r>
            <a:r>
              <a:rPr lang="as-IN" sz="4800" b="1" dirty="0"/>
              <a:t>কার্ড (সতর্কতা) এবং লাল কার্ড (সরাসরি মাঠ থেকে বহিষ্কার)-এর নিয়মাবলী।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105308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9251" y="2936383"/>
            <a:ext cx="8866863" cy="3312016"/>
          </a:xfrm>
        </p:spPr>
        <p:txBody>
          <a:bodyPr/>
          <a:lstStyle/>
          <a:p>
            <a:pPr marL="0" indent="0">
              <a:buNone/>
            </a:pPr>
            <a:endParaRPr lang="as-IN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 rot="10800000" flipV="1">
            <a:off x="0" y="-251080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 smtClean="0"/>
              <a:t>অফসাইড </a:t>
            </a:r>
            <a:r>
              <a:rPr lang="as-IN" sz="4000" b="1" dirty="0"/>
              <a:t>নিয়ম (</a:t>
            </a:r>
            <a:r>
              <a:rPr lang="en-US" sz="4000" b="1" dirty="0"/>
              <a:t>Offside Rule)</a:t>
            </a:r>
            <a:r>
              <a:rPr lang="as-IN" sz="4000" b="1" dirty="0"/>
              <a:t>অফসাইড কী এবং কখন অফসাইড পজিশন তৈরি হয় তার সহজ ব্যাখ্যা।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558554"/>
            <a:ext cx="1203745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/>
              <a:t>১০থ্রো-ইন, কর্নার কিক এবং গোল কিক থেকে বল পেলে কেন অফসাইড হয় না তার ব্যতিক্রমসমূহ।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6582"/>
            <a:ext cx="5988676" cy="3544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141" y="3216583"/>
            <a:ext cx="5376688" cy="364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13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13909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as-IN" sz="4800" b="1" dirty="0" smtClean="0"/>
              <a:t> </a:t>
            </a:r>
            <a:r>
              <a:rPr lang="as-IN" sz="4800" b="1" dirty="0"/>
              <a:t>সেট পিস (</a:t>
            </a:r>
            <a:r>
              <a:rPr lang="en-US" sz="4800" b="1" dirty="0"/>
              <a:t>Free Kick &amp; Penalty)</a:t>
            </a:r>
            <a:r>
              <a:rPr lang="as-IN" sz="4800" b="1" dirty="0"/>
              <a:t>ডাইরেক্ট ও ইনডাইরেক্ট ফ্রি-কিকের পার্থক্য।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0" y="1161125"/>
            <a:ext cx="119344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 smtClean="0"/>
              <a:t>পেনাল্টি </a:t>
            </a:r>
            <a:r>
              <a:rPr lang="as-IN" sz="4800" b="1" dirty="0"/>
              <a:t>কিকের নিয়ম (১২ গজ দূর থেকে) এবং থ্রো-ইন ও কর্নার কিকের শর্ত।</a:t>
            </a:r>
            <a:endParaRPr lang="en-US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2042"/>
            <a:ext cx="10058400" cy="415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9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67584"/>
            <a:ext cx="12191999" cy="3990416"/>
          </a:xfrm>
        </p:spPr>
        <p:txBody>
          <a:bodyPr/>
          <a:lstStyle/>
          <a:p>
            <a:pPr marL="0" indent="0">
              <a:buNone/>
            </a:pPr>
            <a:endParaRPr lang="as-IN" dirty="0"/>
          </a:p>
          <a:p>
            <a:endParaRPr lang="en-US" u="sng" dirty="0"/>
          </a:p>
        </p:txBody>
      </p:sp>
      <p:sp>
        <p:nvSpPr>
          <p:cNvPr id="4" name="Rectangle 3"/>
          <p:cNvSpPr/>
          <p:nvPr/>
        </p:nvSpPr>
        <p:spPr>
          <a:xfrm>
            <a:off x="0" y="-68359"/>
            <a:ext cx="120437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ফুটবল খেলার উপকারিতা (</a:t>
            </a:r>
            <a:r>
              <a:rPr lang="en-US" sz="4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Health Benefits)</a:t>
            </a:r>
            <a:r>
              <a:rPr lang="as-IN" sz="40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শারীরিক স্ট্যামিনা ও পেশিশক্তি বৃদ্ধি।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225057"/>
            <a:ext cx="134276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b="1" dirty="0" smtClean="0"/>
              <a:t> </a:t>
            </a:r>
            <a:r>
              <a:rPr lang="as-IN" sz="4800" b="1" dirty="0">
                <a:solidFill>
                  <a:srgbClr val="FFC000"/>
                </a:solidFill>
              </a:rPr>
              <a:t>কার্ডিওভাসকুলার স্বাস্থ্যের (হৃদপিণ্ড ও ফুসফুস) উন্নতি।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508302"/>
            <a:ext cx="1219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১২দ্রুত সিদ্ধান্ত নেওয়ার মানসিক ক্ষমতা এবং দলগত মনোভাব (</a:t>
            </a:r>
            <a:r>
              <a:rPr lang="en-US" sz="4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Teamwork) </a:t>
            </a:r>
            <a:r>
              <a:rPr lang="as-IN" sz="48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তৈরি</a:t>
            </a:r>
            <a:endParaRPr lang="en-US" sz="48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3920670"/>
            <a:ext cx="10058400" cy="293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54" y="1556952"/>
            <a:ext cx="11899557" cy="4691448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as-IN" sz="4400" dirty="0"/>
          </a:p>
          <a:p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“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আমার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উপস্থাপনা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মনযোগ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দিয়ে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দেখার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জন্য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সবাইকে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আন্তরিক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ধন্যবাদ।আপনাদের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সহযো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গিতা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ও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উৎসাহের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জন্য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GB" sz="4400" b="1" dirty="0" err="1" smtClean="0">
                <a:solidFill>
                  <a:schemeClr val="tx1">
                    <a:lumMod val="85000"/>
                  </a:schemeClr>
                </a:solidFill>
              </a:rPr>
              <a:t>কৃতজ্ঞ</a:t>
            </a:r>
            <a:r>
              <a:rPr lang="en-GB" sz="4400" b="1" dirty="0" smtClean="0">
                <a:solidFill>
                  <a:schemeClr val="tx1">
                    <a:lumMod val="85000"/>
                  </a:schemeClr>
                </a:solidFill>
              </a:rPr>
              <a:t>।</a:t>
            </a:r>
            <a:endParaRPr lang="en-US" sz="4400" b="1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24071" y="0"/>
            <a:ext cx="105354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 err="1">
                <a:solidFill>
                  <a:srgbClr val="FFFF00"/>
                </a:solidFill>
              </a:rPr>
              <a:t>সকলকে</a:t>
            </a:r>
            <a:r>
              <a:rPr lang="en-GB" sz="8000" dirty="0">
                <a:solidFill>
                  <a:srgbClr val="FFFF00"/>
                </a:solidFill>
              </a:rPr>
              <a:t> </a:t>
            </a:r>
            <a:r>
              <a:rPr lang="as-IN" sz="8000" dirty="0">
                <a:solidFill>
                  <a:srgbClr val="FFFF00"/>
                </a:solidFill>
              </a:rPr>
              <a:t>ধন্যবাদ! </a:t>
            </a:r>
            <a:endParaRPr lang="en-GB" sz="8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1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437</Words>
  <Application>Microsoft Office PowerPoint</Application>
  <PresentationFormat>Widescreen</PresentationFormat>
  <Paragraphs>34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Century Gothic</vt:lpstr>
      <vt:lpstr>Google Sans</vt:lpstr>
      <vt:lpstr>NikoshBAN</vt:lpstr>
      <vt:lpstr>Vrinda</vt:lpstr>
      <vt:lpstr>Wingdings 3</vt:lpstr>
      <vt:lpstr>Ion</vt:lpstr>
      <vt:lpstr>PowerPoint Presentation</vt:lpstr>
      <vt:lpstr>      মিঃঅসিত মন্ডল                                বি,এস,এস/ এম,এ/বি,পি এড        সহকারি শিক্ষক- (শরীর চর্চা)        লাউদোব বাদামতলা মাধ্যমিক বিদ্যালয়                     দাকোপ,খুলনা।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 সকাল</dc:title>
  <dc:creator>laudobebadamtala</dc:creator>
  <cp:lastModifiedBy>laudobebadamtala</cp:lastModifiedBy>
  <cp:revision>21</cp:revision>
  <dcterms:created xsi:type="dcterms:W3CDTF">2026-09-21T05:39:20Z</dcterms:created>
  <dcterms:modified xsi:type="dcterms:W3CDTF">2026-09-21T13:22:51Z</dcterms:modified>
</cp:coreProperties>
</file>