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59" r:id="rId5"/>
    <p:sldId id="260" r:id="rId6"/>
    <p:sldId id="261" r:id="rId7"/>
    <p:sldId id="264" r:id="rId8"/>
    <p:sldId id="262" r:id="rId9"/>
    <p:sldId id="263" r:id="rId10"/>
    <p:sldId id="273" r:id="rId11"/>
    <p:sldId id="339" r:id="rId12"/>
    <p:sldId id="274" r:id="rId13"/>
    <p:sldId id="265" r:id="rId14"/>
    <p:sldId id="341" r:id="rId15"/>
    <p:sldId id="346" r:id="rId16"/>
    <p:sldId id="345" r:id="rId17"/>
    <p:sldId id="342" r:id="rId18"/>
    <p:sldId id="272" r:id="rId1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>
      <p:cViewPr varScale="1">
        <p:scale>
          <a:sx n="66" d="100"/>
          <a:sy n="66" d="100"/>
        </p:scale>
        <p:origin x="72" y="56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D6F0D2-F4FC-48BC-B64D-40224075477B}"/>
              </a:ext>
            </a:extLst>
          </p:cNvPr>
          <p:cNvSpPr txBox="1">
            <a:spLocks/>
          </p:cNvSpPr>
          <p:nvPr userDrawn="1"/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EE06849-5269-4666-9B59-E56B9D48BC9E}"/>
              </a:ext>
            </a:extLst>
          </p:cNvPr>
          <p:cNvSpPr txBox="1">
            <a:spLocks/>
          </p:cNvSpPr>
          <p:nvPr userDrawn="1"/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ED1C4-8D6E-4770-B92E-150905B0A0F5}"/>
              </a:ext>
            </a:extLst>
          </p:cNvPr>
          <p:cNvSpPr/>
          <p:nvPr userDrawn="1"/>
        </p:nvSpPr>
        <p:spPr>
          <a:xfrm>
            <a:off x="0" y="-168086"/>
            <a:ext cx="12233948" cy="702608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77292-9FC9-4EB8-B6A3-13AE3A0B5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>
            <a:off x="66141" y="-194470"/>
            <a:ext cx="1754299" cy="188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72309-B37C-4D04-8E8A-2CC2B0E4E8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3"/>
          <a:stretch/>
        </p:blipFill>
        <p:spPr>
          <a:xfrm>
            <a:off x="117609" y="6324600"/>
            <a:ext cx="11998730" cy="529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3D745-59C5-4581-9443-550C8C7DE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 flipV="1">
            <a:off x="10448402" y="-204702"/>
            <a:ext cx="1754299" cy="18865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14496-1A7B-4534-8EBC-46137A256740}"/>
              </a:ext>
            </a:extLst>
          </p:cNvPr>
          <p:cNvSpPr txBox="1"/>
          <p:nvPr userDrawn="1"/>
        </p:nvSpPr>
        <p:spPr>
          <a:xfrm>
            <a:off x="9490285" y="6474776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Mobile- 01721242319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77AF-DC64-41DE-8821-81DD581689C1}"/>
              </a:ext>
            </a:extLst>
          </p:cNvPr>
          <p:cNvSpPr txBox="1"/>
          <p:nvPr userDrawn="1"/>
        </p:nvSpPr>
        <p:spPr>
          <a:xfrm>
            <a:off x="25478" y="6474776"/>
            <a:ext cx="322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Mohammad </a:t>
            </a:r>
            <a:r>
              <a:rPr lang="en-US" dirty="0" err="1">
                <a:solidFill>
                  <a:srgbClr val="7030A0"/>
                </a:solidFill>
                <a:latin typeface="Harlow Solid Italic" panose="04030604020F02020D02" pitchFamily="82" charset="0"/>
              </a:rPr>
              <a:t>Moniruzzaman</a:t>
            </a:r>
            <a:endParaRPr lang="en-US" dirty="0">
              <a:solidFill>
                <a:srgbClr val="7030A0"/>
              </a:solidFill>
              <a:latin typeface="Harlow Solid Italic" panose="04030604020F02020D02" pitchFamily="8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B84D7F3-5055-4ECB-A09F-7A2FF851F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-196197"/>
            <a:ext cx="12190413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8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CD849F-F864-4BA7-9F65-2A9D8DD4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" y="-112543"/>
            <a:ext cx="12163863" cy="6787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886E7-CF1F-4D8F-9AA0-DCDC59B1429B}"/>
              </a:ext>
            </a:extLst>
          </p:cNvPr>
          <p:cNvSpPr txBox="1"/>
          <p:nvPr/>
        </p:nvSpPr>
        <p:spPr>
          <a:xfrm>
            <a:off x="4266645" y="2209800"/>
            <a:ext cx="22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36ABC-7B11-4D94-B9C0-0C015B015BF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6A521-4FAC-4263-B097-F1822E454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46" y="182740"/>
            <a:ext cx="10437812" cy="728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4158E-0D0B-49DE-B07D-1E3D2F85343B}"/>
              </a:ext>
            </a:extLst>
          </p:cNvPr>
          <p:cNvSpPr txBox="1"/>
          <p:nvPr/>
        </p:nvSpPr>
        <p:spPr>
          <a:xfrm>
            <a:off x="386041" y="1424970"/>
            <a:ext cx="11134179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স্বাগতম</a:t>
            </a:r>
            <a:endParaRPr lang="en-US" sz="96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7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CF8D6-D19E-4580-B8DB-25904A5FE5B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1D6446-9B07-4493-AB03-571E65C52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23" y="221462"/>
            <a:ext cx="3243353" cy="670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1ECEFE-8A09-477F-85CB-F8215CC58C27}"/>
              </a:ext>
            </a:extLst>
          </p:cNvPr>
          <p:cNvSpPr txBox="1"/>
          <p:nvPr/>
        </p:nvSpPr>
        <p:spPr>
          <a:xfrm>
            <a:off x="236137" y="3717225"/>
            <a:ext cx="63988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মনিরুজ্জামান</a:t>
            </a:r>
            <a:endParaRPr lang="en-US" sz="36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রাজারচর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মোল্যাকান্দি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শিবচর,মাদারীপুর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মোবাইল:01721242319</a:t>
            </a: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Email: mztutul2006@gmail.com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C88AB-41B9-4F5C-AB70-9470D737A185}"/>
              </a:ext>
            </a:extLst>
          </p:cNvPr>
          <p:cNvGrpSpPr/>
          <p:nvPr/>
        </p:nvGrpSpPr>
        <p:grpSpPr>
          <a:xfrm>
            <a:off x="5968288" y="1828800"/>
            <a:ext cx="527021" cy="4605282"/>
            <a:chOff x="6788179" y="1941341"/>
            <a:chExt cx="1065299" cy="2982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252E1A-F133-42B6-868F-3A9E6CFD3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>
              <a:off x="6079889" y="3150106"/>
              <a:ext cx="2982353" cy="564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B76ED5-C8BB-4158-835E-E1D814D28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 flipV="1">
              <a:off x="5648315" y="3081205"/>
              <a:ext cx="2982353" cy="702626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563996"/>
            <a:ext cx="2657442" cy="29017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D4BB20-D4B9-4AB0-A4D8-74BF76F9414C}"/>
              </a:ext>
            </a:extLst>
          </p:cNvPr>
          <p:cNvSpPr/>
          <p:nvPr/>
        </p:nvSpPr>
        <p:spPr>
          <a:xfrm>
            <a:off x="6742903" y="3886200"/>
            <a:ext cx="4913759" cy="2308324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প্রাথমিক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: ৮ (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40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112B8A-94FF-4B69-925F-875F62FFC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4242" y="663476"/>
            <a:ext cx="2333956" cy="30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8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901862-FBDB-4263-823F-81C4D2F9470D}"/>
              </a:ext>
            </a:extLst>
          </p:cNvPr>
          <p:cNvSpPr/>
          <p:nvPr/>
        </p:nvSpPr>
        <p:spPr>
          <a:xfrm>
            <a:off x="2568646" y="1057076"/>
            <a:ext cx="8097766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	</a:t>
            </a:r>
            <a:endParaRPr lang="bn-BD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DCBB58-CB14-44E1-BE38-7944AF0338E5}"/>
              </a:ext>
            </a:extLst>
          </p:cNvPr>
          <p:cNvSpPr/>
          <p:nvPr/>
        </p:nvSpPr>
        <p:spPr>
          <a:xfrm>
            <a:off x="1065212" y="2321004"/>
            <a:ext cx="8991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  <a:endParaRPr lang="en-US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75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4662" y="2286000"/>
            <a:ext cx="101395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৭.২.৩ 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মেট্রিক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তরল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এককসমূহ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60800" y="857071"/>
            <a:ext cx="2995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15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8012" y="1981200"/>
            <a:ext cx="9677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বাজার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দুধ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তেল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কিনলে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দোকানদার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মেপে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529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8659" y="17526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8659" y="26670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লিটার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0449" y="1600200"/>
            <a:ext cx="624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লিটারের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চেয়ে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জিনিস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0612" y="3581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লিটারকে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32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89012" y="3254514"/>
            <a:ext cx="10363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890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162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434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1706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8978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6250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13522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804725" y="3352800"/>
            <a:ext cx="800219" cy="129539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40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লিটার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7012" y="3352800"/>
            <a:ext cx="677108" cy="1627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>
            <a:defPPr>
              <a:defRPr lang="en-US"/>
            </a:defPPr>
            <a:lvl1pPr algn="r">
              <a:defRPr sz="4000">
                <a:latin typeface="NikoshBAN" pitchFamily="2" charset="0"/>
                <a:cs typeface="NikoshBAN" pitchFamily="2" charset="0"/>
              </a:defRPr>
            </a:lvl1pPr>
          </a:lstStyle>
          <a:p>
            <a:r>
              <a:rPr lang="en-US" sz="3200" dirty="0" err="1"/>
              <a:t>ডেসি</a:t>
            </a:r>
            <a:r>
              <a:rPr lang="en-US" sz="3200" dirty="0"/>
              <a:t> </a:t>
            </a:r>
            <a:r>
              <a:rPr lang="en-US" sz="3200" dirty="0" err="1"/>
              <a:t>লিটার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2316102" y="3352800"/>
            <a:ext cx="800219" cy="171582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3200" dirty="0" err="1">
                <a:latin typeface="NikoshBAN" pitchFamily="2" charset="0"/>
                <a:cs typeface="NikoshBAN" pitchFamily="2" charset="0"/>
              </a:rPr>
              <a:t>সেন্টি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0615" y="3352800"/>
            <a:ext cx="677108" cy="171582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3200" dirty="0" err="1"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03993" y="3352800"/>
            <a:ext cx="677108" cy="171913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3200" dirty="0" err="1">
                <a:latin typeface="NikoshBAN" pitchFamily="2" charset="0"/>
                <a:cs typeface="NikoshBAN" pitchFamily="2" charset="0"/>
              </a:rPr>
              <a:t>ডেকা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11501" y="3352800"/>
            <a:ext cx="677108" cy="186822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3200" dirty="0" err="1">
                <a:latin typeface="NikoshBAN" pitchFamily="2" charset="0"/>
                <a:cs typeface="NikoshBAN" pitchFamily="2" charset="0"/>
              </a:rPr>
              <a:t>হেক্টো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932993" y="3352800"/>
            <a:ext cx="677108" cy="186822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কিলো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15613" y="2749659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সেলি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42813" y="2721715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সেলি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ডেলি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43412" y="2719774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ডেলি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94412" y="2708969"/>
            <a:ext cx="1918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লিটার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ডেকালি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47012" y="2731487"/>
            <a:ext cx="1819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ডেকালি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হেলি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611610" y="2749659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হেলি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কিলি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817812" y="2590800"/>
            <a:ext cx="3124200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656012" y="2190690"/>
            <a:ext cx="1918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সেলি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389121" y="2133600"/>
            <a:ext cx="4705291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891466" y="1733490"/>
            <a:ext cx="2059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303903" y="2609910"/>
            <a:ext cx="3124200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604944" y="2209802"/>
            <a:ext cx="2428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লিটার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১হেক্টো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418321" y="2152710"/>
            <a:ext cx="4705291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812384" y="1763644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লিটার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১কিলো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লিটার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06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0" grpId="0"/>
      <p:bldP spid="32" grpId="0"/>
      <p:bldP spid="35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0612" y="29817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এককগুলোর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4212" y="838200"/>
            <a:ext cx="10820400" cy="541020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49764" y="848692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সমূহ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674813" y="1556578"/>
            <a:ext cx="0" cy="15676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6612" y="1616489"/>
            <a:ext cx="800219" cy="838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বড়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7213" y="14478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কিলোলিটার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কিলি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)  = ১০০০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64964" y="3873036"/>
            <a:ext cx="3344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ডেসিলি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.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35564" y="2590799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ডেকালিটার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ডেকালি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) =    ১০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4812" y="3215882"/>
            <a:ext cx="8763000" cy="64633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    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1598614" y="4071178"/>
            <a:ext cx="0" cy="15676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6612" y="4435889"/>
            <a:ext cx="800219" cy="838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751012" y="3810000"/>
                <a:ext cx="65050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১ </a:t>
                </a:r>
                <a:r>
                  <a:rPr lang="en-US" sz="3200" dirty="0" err="1">
                    <a:latin typeface="NikoshBAN" pitchFamily="2" charset="0"/>
                    <a:cs typeface="NikoshBAN" pitchFamily="2" charset="0"/>
                  </a:rPr>
                  <a:t>ডেসিলিটার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(</a:t>
                </a:r>
                <a:r>
                  <a:rPr lang="en-US" sz="3200" dirty="0" err="1">
                    <a:latin typeface="NikoshBAN" pitchFamily="2" charset="0"/>
                    <a:cs typeface="NikoshBAN" pitchFamily="2" charset="0"/>
                  </a:rPr>
                  <a:t>ডেসিলি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)  = ০.১ </a:t>
                </a:r>
                <a:r>
                  <a:rPr lang="en-US" sz="3200" dirty="0" err="1">
                    <a:latin typeface="NikoshBAN" pitchFamily="2" charset="0"/>
                    <a:cs typeface="NikoshBAN" pitchFamily="2" charset="0"/>
                  </a:rPr>
                  <a:t>লি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১০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লিটার</a:t>
                </a:r>
                <a:r>
                  <a:rPr lang="en-US" sz="32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012" y="3810000"/>
                <a:ext cx="6505092" cy="646331"/>
              </a:xfrm>
              <a:prstGeom prst="rect">
                <a:avLst/>
              </a:prstGeom>
              <a:blipFill>
                <a:blip r:embed="rId2"/>
                <a:stretch>
                  <a:fillRect l="-2343" t="-6604" b="-26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827212" y="2020669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হেক্টোলিটার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হেলি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)  =   ১০০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64964" y="4624631"/>
            <a:ext cx="3344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সেলি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.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51012" y="4561595"/>
                <a:ext cx="65050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১ </a:t>
                </a:r>
                <a:r>
                  <a:rPr lang="en-US" sz="3200" dirty="0" err="1">
                    <a:latin typeface="NikoshBAN" pitchFamily="2" charset="0"/>
                    <a:cs typeface="NikoshBAN" pitchFamily="2" charset="0"/>
                  </a:rPr>
                  <a:t>সেন্টিলিটার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(</a:t>
                </a:r>
                <a:r>
                  <a:rPr lang="en-US" sz="3200" dirty="0" err="1">
                    <a:latin typeface="NikoshBAN" pitchFamily="2" charset="0"/>
                    <a:cs typeface="NikoshBAN" pitchFamily="2" charset="0"/>
                  </a:rPr>
                  <a:t>সেলি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)  = ০.০১ </a:t>
                </a:r>
                <a:r>
                  <a:rPr lang="en-US" sz="3200" dirty="0" err="1">
                    <a:latin typeface="NikoshBAN" pitchFamily="2" charset="0"/>
                    <a:cs typeface="NikoshBAN" pitchFamily="2" charset="0"/>
                  </a:rPr>
                  <a:t>লি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লিটার</a:t>
                </a:r>
                <a:r>
                  <a:rPr lang="en-US" sz="32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012" y="4561595"/>
                <a:ext cx="6505092" cy="646331"/>
              </a:xfrm>
              <a:prstGeom prst="rect">
                <a:avLst/>
              </a:prstGeom>
              <a:blipFill>
                <a:blip r:embed="rId3"/>
                <a:stretch>
                  <a:fillRect l="-2343" t="-6604" b="-26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464964" y="5373469"/>
            <a:ext cx="3344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১০০০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.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636831" y="5310433"/>
                <a:ext cx="67435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১ </a:t>
                </a:r>
                <a:r>
                  <a:rPr lang="en-US" sz="3200" dirty="0" err="1">
                    <a:latin typeface="NikoshBAN" pitchFamily="2" charset="0"/>
                    <a:cs typeface="NikoshBAN" pitchFamily="2" charset="0"/>
                  </a:rPr>
                  <a:t>মিলিলিটার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(</a:t>
                </a:r>
                <a:r>
                  <a:rPr lang="en-US" sz="3200">
                    <a:latin typeface="NikoshBAN" pitchFamily="2" charset="0"/>
                    <a:cs typeface="NikoshBAN" pitchFamily="2" charset="0"/>
                  </a:rPr>
                  <a:t>মিলি)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= ০.০০১ </a:t>
                </a:r>
                <a:r>
                  <a:rPr lang="en-US" sz="3200" dirty="0" err="1">
                    <a:latin typeface="NikoshBAN" pitchFamily="2" charset="0"/>
                    <a:cs typeface="NikoshBAN" pitchFamily="2" charset="0"/>
                  </a:rPr>
                  <a:t>লি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১০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  <m:t>০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০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লিটার</a:t>
                </a:r>
                <a:r>
                  <a:rPr lang="en-US" sz="32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831" y="5310433"/>
                <a:ext cx="6743580" cy="646331"/>
              </a:xfrm>
              <a:prstGeom prst="rect">
                <a:avLst/>
              </a:prstGeom>
              <a:blipFill>
                <a:blip r:embed="rId4"/>
                <a:stretch>
                  <a:fillRect l="-2351" t="-6604" b="-26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>
          <a:xfrm>
            <a:off x="8256104" y="4045489"/>
            <a:ext cx="0" cy="17457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59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7" grpId="0"/>
      <p:bldP spid="9" grpId="0"/>
      <p:bldP spid="12" grpId="0"/>
      <p:bldP spid="13" grpId="0"/>
      <p:bldP spid="15" grpId="0" animBg="1"/>
      <p:bldP spid="17" grpId="0"/>
      <p:bldP spid="18" grpId="0"/>
      <p:bldP spid="20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8212" y="544555"/>
            <a:ext cx="8000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এককগুলো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4212" y="1524000"/>
            <a:ext cx="10820400" cy="342900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75416" y="1752600"/>
            <a:ext cx="495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হেক্টোগ্লিটার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ডেকালিটার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4212" y="1752600"/>
            <a:ext cx="5229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কিলোলিটার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হেক্টোলিটার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86154" y="2678776"/>
            <a:ext cx="4537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ডেসিলিটার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4212" y="2678776"/>
            <a:ext cx="5029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ডেকালিটার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67318" y="3604953"/>
            <a:ext cx="5013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সেন্টিলিটার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মিলিলিটার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8528" y="3604953"/>
            <a:ext cx="5229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ডেসিলিটার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সেন্টিলিটার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6094412" y="1861159"/>
            <a:ext cx="0" cy="263464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36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2" grpId="0"/>
      <p:bldP spid="18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>
            <a:off x="9599612" y="1892934"/>
            <a:ext cx="1315748" cy="36000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455612" y="881464"/>
            <a:ext cx="1315749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2326295" y="1302256"/>
            <a:ext cx="635891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!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2436812" y="2457779"/>
            <a:ext cx="693420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এখানেও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খেয়াল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দেখ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এগুলো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আগের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দৈর্ঘ্যের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ওজনের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এককের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মতোই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কিলো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হেক্টো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ডেকা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…..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শুধু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/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গ্রামের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জায়গায়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দেওয়া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আছে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0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65D7C70A-C7DC-4A07-9C2D-C5B89CB5E687}"/>
              </a:ext>
            </a:extLst>
          </p:cNvPr>
          <p:cNvSpPr/>
          <p:nvPr/>
        </p:nvSpPr>
        <p:spPr>
          <a:xfrm>
            <a:off x="129368" y="685800"/>
            <a:ext cx="1131330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7B16089-93EE-4079-AC2E-781F4E4F2497}"/>
              </a:ext>
            </a:extLst>
          </p:cNvPr>
          <p:cNvSpPr txBox="1"/>
          <p:nvPr/>
        </p:nvSpPr>
        <p:spPr>
          <a:xfrm>
            <a:off x="2080413" y="2054717"/>
            <a:ext cx="4967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৩৩৮৩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+ ২৬৪৯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C7EAF5-7B6F-4110-A2E3-A3754A9C26C1}"/>
              </a:ext>
            </a:extLst>
          </p:cNvPr>
          <p:cNvSpPr txBox="1"/>
          <p:nvPr/>
        </p:nvSpPr>
        <p:spPr>
          <a:xfrm>
            <a:off x="1561275" y="2055384"/>
            <a:ext cx="511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E8AB37C-A96D-4A1B-BBEB-7529F243CE1B}"/>
              </a:ext>
            </a:extLst>
          </p:cNvPr>
          <p:cNvSpPr/>
          <p:nvPr/>
        </p:nvSpPr>
        <p:spPr>
          <a:xfrm rot="10800000" flipV="1">
            <a:off x="6895275" y="2133790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8E721E3-21BB-461D-9123-006B79E2C8A7}"/>
              </a:ext>
            </a:extLst>
          </p:cNvPr>
          <p:cNvSpPr txBox="1"/>
          <p:nvPr/>
        </p:nvSpPr>
        <p:spPr>
          <a:xfrm>
            <a:off x="9170826" y="2152573"/>
            <a:ext cx="1614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ডেকালি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)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5F6D453-D1FC-43D0-BC1E-11E465BC836E}"/>
              </a:ext>
            </a:extLst>
          </p:cNvPr>
          <p:cNvSpPr txBox="1"/>
          <p:nvPr/>
        </p:nvSpPr>
        <p:spPr>
          <a:xfrm>
            <a:off x="6994915" y="2116940"/>
            <a:ext cx="1614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০.৬০৩২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BF02A3-996D-4577-B99F-BF5E5D6815DF}"/>
              </a:ext>
            </a:extLst>
          </p:cNvPr>
          <p:cNvSpPr txBox="1"/>
          <p:nvPr/>
        </p:nvSpPr>
        <p:spPr>
          <a:xfrm>
            <a:off x="2080412" y="3124200"/>
            <a:ext cx="6220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২১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৫৪০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+ ১২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৬২৫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B4AB8CD-E7FF-4911-9B4A-E57C4F3BF050}"/>
              </a:ext>
            </a:extLst>
          </p:cNvPr>
          <p:cNvSpPr txBox="1"/>
          <p:nvPr/>
        </p:nvSpPr>
        <p:spPr>
          <a:xfrm>
            <a:off x="1561275" y="3124867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২।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2222C2D-87E4-4F86-A78A-04338E0550E7}"/>
              </a:ext>
            </a:extLst>
          </p:cNvPr>
          <p:cNvSpPr/>
          <p:nvPr/>
        </p:nvSpPr>
        <p:spPr>
          <a:xfrm rot="10800000" flipV="1">
            <a:off x="8300763" y="3203273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3EDCB6-ABE7-4F8A-BB64-D9C7EC09DA8F}"/>
              </a:ext>
            </a:extLst>
          </p:cNvPr>
          <p:cNvSpPr txBox="1"/>
          <p:nvPr/>
        </p:nvSpPr>
        <p:spPr>
          <a:xfrm>
            <a:off x="10108413" y="3129273"/>
            <a:ext cx="1614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সেলি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F85A4E7-2E5D-45C7-AA0D-951A0962CC70}"/>
              </a:ext>
            </a:extLst>
          </p:cNvPr>
          <p:cNvSpPr txBox="1"/>
          <p:nvPr/>
        </p:nvSpPr>
        <p:spPr>
          <a:xfrm>
            <a:off x="8400403" y="3186423"/>
            <a:ext cx="1614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৩৪১৬.৫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83F4466-042B-43AB-AE68-91BB96EC11CF}"/>
              </a:ext>
            </a:extLst>
          </p:cNvPr>
          <p:cNvSpPr txBox="1"/>
          <p:nvPr/>
        </p:nvSpPr>
        <p:spPr>
          <a:xfrm>
            <a:off x="2041550" y="3965569"/>
            <a:ext cx="4357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৭৫৬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– ২৩৯.৮ 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4EE4418-AC49-437F-BD40-C09399E17798}"/>
              </a:ext>
            </a:extLst>
          </p:cNvPr>
          <p:cNvSpPr txBox="1"/>
          <p:nvPr/>
        </p:nvSpPr>
        <p:spPr>
          <a:xfrm>
            <a:off x="1522412" y="3966236"/>
            <a:ext cx="577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৩।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A38CDE4-A175-4B5B-AE45-46141180F5FC}"/>
              </a:ext>
            </a:extLst>
          </p:cNvPr>
          <p:cNvSpPr/>
          <p:nvPr/>
        </p:nvSpPr>
        <p:spPr>
          <a:xfrm rot="10800000" flipV="1">
            <a:off x="6246813" y="4044642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2B64136-17DB-4F07-9C23-940614D5A77A}"/>
              </a:ext>
            </a:extLst>
          </p:cNvPr>
          <p:cNvSpPr txBox="1"/>
          <p:nvPr/>
        </p:nvSpPr>
        <p:spPr>
          <a:xfrm>
            <a:off x="8522364" y="4063425"/>
            <a:ext cx="1614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কিলি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)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72E24B3-732A-4D57-B16D-738532D18CFE}"/>
              </a:ext>
            </a:extLst>
          </p:cNvPr>
          <p:cNvSpPr txBox="1"/>
          <p:nvPr/>
        </p:nvSpPr>
        <p:spPr>
          <a:xfrm>
            <a:off x="6600111" y="4027792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০.৫১৬২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90AB39C-FC22-4CE7-A8D4-0DFFCE2A772F}"/>
              </a:ext>
            </a:extLst>
          </p:cNvPr>
          <p:cNvSpPr txBox="1"/>
          <p:nvPr/>
        </p:nvSpPr>
        <p:spPr>
          <a:xfrm>
            <a:off x="2041550" y="4803769"/>
            <a:ext cx="4967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৪২৫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সেলি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– ১২.৫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সেলি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CBEC677-2B19-4A52-A161-CEA5AC6F8C8A}"/>
              </a:ext>
            </a:extLst>
          </p:cNvPr>
          <p:cNvSpPr txBox="1"/>
          <p:nvPr/>
        </p:nvSpPr>
        <p:spPr>
          <a:xfrm>
            <a:off x="1522412" y="4804436"/>
            <a:ext cx="519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৪।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4A0BCB5-91EA-4D02-9011-940B77D424C7}"/>
              </a:ext>
            </a:extLst>
          </p:cNvPr>
          <p:cNvSpPr/>
          <p:nvPr/>
        </p:nvSpPr>
        <p:spPr>
          <a:xfrm rot="10800000" flipV="1">
            <a:off x="6856412" y="4882842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D2153F-B56F-4DCC-BA73-62F3BDA91EFF}"/>
              </a:ext>
            </a:extLst>
          </p:cNvPr>
          <p:cNvSpPr txBox="1"/>
          <p:nvPr/>
        </p:nvSpPr>
        <p:spPr>
          <a:xfrm>
            <a:off x="9131963" y="4901625"/>
            <a:ext cx="1614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)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54C1E1A-D70A-46DF-8C73-1D6002FBD8F7}"/>
              </a:ext>
            </a:extLst>
          </p:cNvPr>
          <p:cNvSpPr txBox="1"/>
          <p:nvPr/>
        </p:nvSpPr>
        <p:spPr>
          <a:xfrm>
            <a:off x="6983241" y="4865658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৪১২৫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85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3" grpId="0"/>
      <p:bldP spid="45" grpId="0" animBg="1"/>
      <p:bldP spid="62" grpId="0"/>
      <p:bldP spid="87" grpId="0"/>
      <p:bldP spid="42" grpId="0"/>
      <p:bldP spid="44" grpId="0"/>
      <p:bldP spid="47" grpId="0" animBg="1"/>
      <p:bldP spid="48" grpId="0"/>
      <p:bldP spid="49" grpId="0"/>
      <p:bldP spid="55" grpId="0"/>
      <p:bldP spid="56" grpId="0"/>
      <p:bldP spid="57" grpId="0" animBg="1"/>
      <p:bldP spid="58" grpId="0"/>
      <p:bldP spid="59" grpId="0"/>
      <p:bldP spid="60" grpId="0"/>
      <p:bldP spid="61" grpId="0"/>
      <p:bldP spid="70" grpId="0" animBg="1"/>
      <p:bldP spid="71" grpId="0"/>
      <p:bldP spid="7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st3.depositphotos.com/12925738/16311/v/950/depositphotos_163113186-stock-illustration-illustration-of-pair-of-little.jpg">
            <a:extLst>
              <a:ext uri="{FF2B5EF4-FFF2-40B4-BE49-F238E27FC236}">
                <a16:creationId xmlns:a16="http://schemas.microsoft.com/office/drawing/2014/main" id="{A098ED87-C4BA-48AC-8CE4-5B7C9A6C5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2" y="-23773"/>
            <a:ext cx="1600200" cy="83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144CFC-62DA-4C91-AE62-A47115458364}"/>
              </a:ext>
            </a:extLst>
          </p:cNvPr>
          <p:cNvSpPr txBox="1"/>
          <p:nvPr/>
        </p:nvSpPr>
        <p:spPr>
          <a:xfrm>
            <a:off x="4434585" y="13707"/>
            <a:ext cx="3581400" cy="646331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জোড়ায়</a:t>
            </a:r>
            <a:r>
              <a:rPr lang="en-US" sz="4800" dirty="0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কাজ</a:t>
            </a:r>
            <a:endParaRPr lang="en-US" sz="4800" dirty="0">
              <a:ln w="12700">
                <a:solidFill>
                  <a:schemeClr val="tx1"/>
                </a:solidFill>
              </a:ln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7029" y="767021"/>
            <a:ext cx="115062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দু’জন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C425BF3-1343-46DF-BC06-18572EC22966}"/>
              </a:ext>
            </a:extLst>
          </p:cNvPr>
          <p:cNvSpPr/>
          <p:nvPr/>
        </p:nvSpPr>
        <p:spPr>
          <a:xfrm>
            <a:off x="341312" y="1330980"/>
            <a:ext cx="11506200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just"/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তার বাবার সঙ্গে বাজারে গেল এবং বাজার করে আসার পথে তার বাবা মোটরসাইকেলে পেট্রোল ভরে নিলেন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641D4DE-3D11-4B6B-9A86-054D2EA33F3A}"/>
              </a:ext>
            </a:extLst>
          </p:cNvPr>
          <p:cNvSpPr txBox="1"/>
          <p:nvPr/>
        </p:nvSpPr>
        <p:spPr>
          <a:xfrm>
            <a:off x="9124669" y="2723237"/>
            <a:ext cx="1066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০.১৫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334722D-D229-40DC-B2FC-F1337810CD4D}"/>
              </a:ext>
            </a:extLst>
          </p:cNvPr>
          <p:cNvSpPr txBox="1"/>
          <p:nvPr/>
        </p:nvSpPr>
        <p:spPr>
          <a:xfrm>
            <a:off x="9030124" y="3264383"/>
            <a:ext cx="1322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৫০০০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5D5FD62-6811-4579-8DEB-F0F2341A1834}"/>
              </a:ext>
            </a:extLst>
          </p:cNvPr>
          <p:cNvSpPr txBox="1"/>
          <p:nvPr/>
        </p:nvSpPr>
        <p:spPr>
          <a:xfrm>
            <a:off x="9262571" y="3818727"/>
            <a:ext cx="1082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১০০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B99C924-722B-45CF-8A77-0528EBA3A618}"/>
              </a:ext>
            </a:extLst>
          </p:cNvPr>
          <p:cNvSpPr txBox="1"/>
          <p:nvPr/>
        </p:nvSpPr>
        <p:spPr>
          <a:xfrm>
            <a:off x="9278041" y="4321787"/>
            <a:ext cx="1066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৭.৫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D1D1C4B-5971-4478-A61B-F21CC2735E2C}"/>
              </a:ext>
            </a:extLst>
          </p:cNvPr>
          <p:cNvSpPr txBox="1"/>
          <p:nvPr/>
        </p:nvSpPr>
        <p:spPr>
          <a:xfrm>
            <a:off x="8960452" y="4895851"/>
            <a:ext cx="1392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০.২৫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43DA93-8686-42C5-9570-6FEF0DF5A20D}"/>
              </a:ext>
            </a:extLst>
          </p:cNvPr>
          <p:cNvSpPr/>
          <p:nvPr/>
        </p:nvSpPr>
        <p:spPr>
          <a:xfrm>
            <a:off x="341312" y="1295400"/>
            <a:ext cx="11506200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just"/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বাসা আসার পর আ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দেখলো প্রতিটি পণ্যের গা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পরিমাণ ভিন্ন ভিন্ন এককে লেখা র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তাই সে একটি তালিকা তৈরি করল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CC1A230-22CE-4A70-90DB-8B798BDCD0F9}"/>
              </a:ext>
            </a:extLst>
          </p:cNvPr>
          <p:cNvSpPr/>
          <p:nvPr/>
        </p:nvSpPr>
        <p:spPr>
          <a:xfrm>
            <a:off x="306594" y="1310620"/>
            <a:ext cx="11506200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just"/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আ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যদি এই পরিমাণ গুলো তালিকা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তাহলে কত হবে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71F9F5-D388-48E2-9E6C-6F75C47EBF96}"/>
              </a:ext>
            </a:extLst>
          </p:cNvPr>
          <p:cNvGrpSpPr/>
          <p:nvPr/>
        </p:nvGrpSpPr>
        <p:grpSpPr>
          <a:xfrm>
            <a:off x="608012" y="2362200"/>
            <a:ext cx="11391900" cy="4195177"/>
            <a:chOff x="608012" y="2362200"/>
            <a:chExt cx="11391900" cy="419517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B3A4A3F-C1FB-46D8-B701-736C100DC76D}"/>
                </a:ext>
              </a:extLst>
            </p:cNvPr>
            <p:cNvCxnSpPr/>
            <p:nvPr/>
          </p:nvCxnSpPr>
          <p:spPr>
            <a:xfrm>
              <a:off x="608012" y="2362200"/>
              <a:ext cx="113919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9406CCB-63D6-4091-9A26-1802C06D81C7}"/>
                </a:ext>
              </a:extLst>
            </p:cNvPr>
            <p:cNvCxnSpPr/>
            <p:nvPr/>
          </p:nvCxnSpPr>
          <p:spPr>
            <a:xfrm>
              <a:off x="608012" y="2886075"/>
              <a:ext cx="113919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EF9F8C1-7635-4EE8-B7DB-DA5B96CC4B56}"/>
                </a:ext>
              </a:extLst>
            </p:cNvPr>
            <p:cNvCxnSpPr/>
            <p:nvPr/>
          </p:nvCxnSpPr>
          <p:spPr>
            <a:xfrm>
              <a:off x="608012" y="3409950"/>
              <a:ext cx="113919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45711A5-A932-4A1C-AC93-9EE9131A1A18}"/>
                </a:ext>
              </a:extLst>
            </p:cNvPr>
            <p:cNvCxnSpPr/>
            <p:nvPr/>
          </p:nvCxnSpPr>
          <p:spPr>
            <a:xfrm>
              <a:off x="608012" y="3933825"/>
              <a:ext cx="113919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9AB641B-2159-43DF-B7DF-51568BB800E3}"/>
                </a:ext>
              </a:extLst>
            </p:cNvPr>
            <p:cNvCxnSpPr/>
            <p:nvPr/>
          </p:nvCxnSpPr>
          <p:spPr>
            <a:xfrm>
              <a:off x="608012" y="4457700"/>
              <a:ext cx="113919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264AEAA-161C-48DF-9911-0368088071AC}"/>
                </a:ext>
              </a:extLst>
            </p:cNvPr>
            <p:cNvCxnSpPr/>
            <p:nvPr/>
          </p:nvCxnSpPr>
          <p:spPr>
            <a:xfrm>
              <a:off x="608012" y="4981575"/>
              <a:ext cx="113919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33524CA-2A5A-4ED4-BB5C-5613D3A71C69}"/>
                </a:ext>
              </a:extLst>
            </p:cNvPr>
            <p:cNvCxnSpPr/>
            <p:nvPr/>
          </p:nvCxnSpPr>
          <p:spPr>
            <a:xfrm>
              <a:off x="608012" y="5505450"/>
              <a:ext cx="113919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F01C0FC-727E-47BB-88DE-59DE40E51C2D}"/>
                </a:ext>
              </a:extLst>
            </p:cNvPr>
            <p:cNvCxnSpPr>
              <a:cxnSpLocks/>
            </p:cNvCxnSpPr>
            <p:nvPr/>
          </p:nvCxnSpPr>
          <p:spPr>
            <a:xfrm>
              <a:off x="608012" y="2362200"/>
              <a:ext cx="0" cy="4191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C2E1B20-D41B-4805-A6C7-D41B9EB53504}"/>
                </a:ext>
              </a:extLst>
            </p:cNvPr>
            <p:cNvCxnSpPr>
              <a:cxnSpLocks/>
            </p:cNvCxnSpPr>
            <p:nvPr/>
          </p:nvCxnSpPr>
          <p:spPr>
            <a:xfrm>
              <a:off x="4405312" y="2362200"/>
              <a:ext cx="0" cy="4191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21D13FA-0FC0-450D-86EC-C5C186DEEF29}"/>
                </a:ext>
              </a:extLst>
            </p:cNvPr>
            <p:cNvCxnSpPr>
              <a:cxnSpLocks/>
            </p:cNvCxnSpPr>
            <p:nvPr/>
          </p:nvCxnSpPr>
          <p:spPr>
            <a:xfrm>
              <a:off x="7199312" y="2362200"/>
              <a:ext cx="0" cy="4191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835F18A-94C9-403B-BDA8-392A855842E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9912" y="2362200"/>
              <a:ext cx="0" cy="41910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6839258-2C64-41CD-A30F-BB05AEFBA141}"/>
                </a:ext>
              </a:extLst>
            </p:cNvPr>
            <p:cNvSpPr txBox="1"/>
            <p:nvPr/>
          </p:nvSpPr>
          <p:spPr>
            <a:xfrm>
              <a:off x="1412233" y="237238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পণ্যের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বিবরণ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A1F50AE-323C-4B03-B7CA-B9CA0625AC53}"/>
                </a:ext>
              </a:extLst>
            </p:cNvPr>
            <p:cNvSpPr txBox="1"/>
            <p:nvPr/>
          </p:nvSpPr>
          <p:spPr>
            <a:xfrm>
              <a:off x="4583195" y="236220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পরিমান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558E4AE-DC94-49BA-A366-74FF534E528E}"/>
                </a:ext>
              </a:extLst>
            </p:cNvPr>
            <p:cNvSpPr txBox="1"/>
            <p:nvPr/>
          </p:nvSpPr>
          <p:spPr>
            <a:xfrm>
              <a:off x="7304945" y="2362200"/>
              <a:ext cx="40050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যে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এককে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প্রকাশ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হবে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584B918-F04F-432E-BD00-F1A1025196A4}"/>
                </a:ext>
              </a:extLst>
            </p:cNvPr>
            <p:cNvSpPr txBox="1"/>
            <p:nvPr/>
          </p:nvSpPr>
          <p:spPr>
            <a:xfrm>
              <a:off x="1027296" y="2844799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১টি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জুসের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ব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ো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তল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D53D382-A34D-467B-9883-140C1F0F667F}"/>
                </a:ext>
              </a:extLst>
            </p:cNvPr>
            <p:cNvSpPr txBox="1"/>
            <p:nvPr/>
          </p:nvSpPr>
          <p:spPr>
            <a:xfrm>
              <a:off x="962129" y="3378201"/>
              <a:ext cx="33619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টি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সয়াবিন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তেলের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ব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ো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22BED7E-38F9-4791-877A-4EFC706A9222}"/>
                </a:ext>
              </a:extLst>
            </p:cNvPr>
            <p:cNvSpPr txBox="1"/>
            <p:nvPr/>
          </p:nvSpPr>
          <p:spPr>
            <a:xfrm>
              <a:off x="946060" y="3936958"/>
              <a:ext cx="30182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২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প্যাকেট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তরল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দুধ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D722DB5-E6FF-4ACC-ABD7-5CF577C2106A}"/>
                </a:ext>
              </a:extLst>
            </p:cNvPr>
            <p:cNvSpPr txBox="1"/>
            <p:nvPr/>
          </p:nvSpPr>
          <p:spPr>
            <a:xfrm>
              <a:off x="950911" y="4495800"/>
              <a:ext cx="34397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টি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নারকেল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তেলের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ব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ো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4CFA10F-2697-4DD5-B3A0-8C976CB82407}"/>
                </a:ext>
              </a:extLst>
            </p:cNvPr>
            <p:cNvSpPr txBox="1"/>
            <p:nvPr/>
          </p:nvSpPr>
          <p:spPr>
            <a:xfrm>
              <a:off x="951259" y="5059983"/>
              <a:ext cx="34833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টি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সরিষার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তেলের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ব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ো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8A3E9B1-E258-4DE9-B966-863D8A5EC867}"/>
                </a:ext>
              </a:extLst>
            </p:cNvPr>
            <p:cNvSpPr txBox="1"/>
            <p:nvPr/>
          </p:nvSpPr>
          <p:spPr>
            <a:xfrm>
              <a:off x="4608511" y="2819400"/>
              <a:ext cx="23896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লিটার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৫০০ 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ি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ি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8555B20-9A87-4757-927A-446B112E3D85}"/>
                </a:ext>
              </a:extLst>
            </p:cNvPr>
            <p:cNvSpPr txBox="1"/>
            <p:nvPr/>
          </p:nvSpPr>
          <p:spPr>
            <a:xfrm>
              <a:off x="4597783" y="3403603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৫ 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ি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ট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3E657B8-98E8-466C-AEB9-EC2D7393852A}"/>
                </a:ext>
              </a:extLst>
            </p:cNvPr>
            <p:cNvSpPr txBox="1"/>
            <p:nvPr/>
          </p:nvSpPr>
          <p:spPr>
            <a:xfrm>
              <a:off x="4357997" y="3886200"/>
              <a:ext cx="2841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৫০০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মিলি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+৫০০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মিলি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0B98E12-C6C0-4819-AED5-C3133EB722CE}"/>
                </a:ext>
              </a:extLst>
            </p:cNvPr>
            <p:cNvSpPr txBox="1"/>
            <p:nvPr/>
          </p:nvSpPr>
          <p:spPr>
            <a:xfrm>
              <a:off x="4549046" y="4503069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৭৫০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মিলি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914DB87-BC05-475D-B6D1-78DF04D7BE07}"/>
                </a:ext>
              </a:extLst>
            </p:cNvPr>
            <p:cNvSpPr txBox="1"/>
            <p:nvPr/>
          </p:nvSpPr>
          <p:spPr>
            <a:xfrm>
              <a:off x="4608511" y="5024403"/>
              <a:ext cx="25420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২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লিটার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৫০০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মিলি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F88614B-02DB-4A6F-A89B-BFBFBFE7B1F8}"/>
                </a:ext>
              </a:extLst>
            </p:cNvPr>
            <p:cNvSpPr txBox="1"/>
            <p:nvPr/>
          </p:nvSpPr>
          <p:spPr>
            <a:xfrm>
              <a:off x="7856656" y="2822375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ডেকালিটার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1D83D77-891F-4EB3-966C-9C9894AAEA77}"/>
                </a:ext>
              </a:extLst>
            </p:cNvPr>
            <p:cNvSpPr txBox="1"/>
            <p:nvPr/>
          </p:nvSpPr>
          <p:spPr>
            <a:xfrm>
              <a:off x="7856656" y="3352800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মিলিলিটার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F0A456B-80C9-493D-B8F9-4EB78B595172}"/>
                </a:ext>
              </a:extLst>
            </p:cNvPr>
            <p:cNvSpPr txBox="1"/>
            <p:nvPr/>
          </p:nvSpPr>
          <p:spPr>
            <a:xfrm>
              <a:off x="7856656" y="3920826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সেন্টিলিটার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2A3AA25-7871-4BBD-9B3D-65CD78D76B3F}"/>
                </a:ext>
              </a:extLst>
            </p:cNvPr>
            <p:cNvSpPr txBox="1"/>
            <p:nvPr/>
          </p:nvSpPr>
          <p:spPr>
            <a:xfrm>
              <a:off x="7856656" y="4503069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ডেসিলিটার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60E93C6-5DB0-4C72-98E9-6AE6E8C10EED}"/>
                </a:ext>
              </a:extLst>
            </p:cNvPr>
            <p:cNvSpPr txBox="1"/>
            <p:nvPr/>
          </p:nvSpPr>
          <p:spPr>
            <a:xfrm>
              <a:off x="7856656" y="4953000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ডেকালিটার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248CCD0-5E0F-47C1-B884-B1E648DC1413}"/>
                </a:ext>
              </a:extLst>
            </p:cNvPr>
            <p:cNvCxnSpPr/>
            <p:nvPr/>
          </p:nvCxnSpPr>
          <p:spPr>
            <a:xfrm>
              <a:off x="608012" y="6029325"/>
              <a:ext cx="113919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78F4142-6F65-48DB-B711-F2C0F0A255DF}"/>
                </a:ext>
              </a:extLst>
            </p:cNvPr>
            <p:cNvCxnSpPr/>
            <p:nvPr/>
          </p:nvCxnSpPr>
          <p:spPr>
            <a:xfrm>
              <a:off x="608012" y="6557377"/>
              <a:ext cx="113919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2B3D96B-23FC-4C5A-B330-CCE1D18CFF02}"/>
                </a:ext>
              </a:extLst>
            </p:cNvPr>
            <p:cNvSpPr txBox="1"/>
            <p:nvPr/>
          </p:nvSpPr>
          <p:spPr>
            <a:xfrm>
              <a:off x="912812" y="549658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টি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মাঠার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ব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ো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9EA1FB5-EB1B-4BB5-9F46-5B945CC8E792}"/>
                </a:ext>
              </a:extLst>
            </p:cNvPr>
            <p:cNvSpPr txBox="1"/>
            <p:nvPr/>
          </p:nvSpPr>
          <p:spPr>
            <a:xfrm>
              <a:off x="4570063" y="5461000"/>
              <a:ext cx="25999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লিটার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২০০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মিলি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837F03C-69A4-46F2-A4B6-70A708D2DF1B}"/>
                </a:ext>
              </a:extLst>
            </p:cNvPr>
            <p:cNvSpPr txBox="1"/>
            <p:nvPr/>
          </p:nvSpPr>
          <p:spPr>
            <a:xfrm>
              <a:off x="7818208" y="5389597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মি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ি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ি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ট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D4C2DE0-D6DD-4717-93B1-3C6B1EF8C155}"/>
                </a:ext>
              </a:extLst>
            </p:cNvPr>
            <p:cNvSpPr txBox="1"/>
            <p:nvPr/>
          </p:nvSpPr>
          <p:spPr>
            <a:xfrm>
              <a:off x="912812" y="602998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পেট্র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ো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3C81D1-99B6-4542-9746-85731A861445}"/>
                </a:ext>
              </a:extLst>
            </p:cNvPr>
            <p:cNvSpPr txBox="1"/>
            <p:nvPr/>
          </p:nvSpPr>
          <p:spPr>
            <a:xfrm>
              <a:off x="4570064" y="599440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১২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লিটার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FE02C91-4B6E-44A1-AC10-146E218102C6}"/>
                </a:ext>
              </a:extLst>
            </p:cNvPr>
            <p:cNvSpPr txBox="1"/>
            <p:nvPr/>
          </p:nvSpPr>
          <p:spPr>
            <a:xfrm>
              <a:off x="7818208" y="5922997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হেক্ট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ো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ি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ট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31F4B026-8634-49FF-A681-70FD94E91F2C}"/>
              </a:ext>
            </a:extLst>
          </p:cNvPr>
          <p:cNvSpPr txBox="1"/>
          <p:nvPr/>
        </p:nvSpPr>
        <p:spPr>
          <a:xfrm>
            <a:off x="8960452" y="5366681"/>
            <a:ext cx="1392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১২০০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9F777E1-471A-493D-82FE-37CE375DFE8B}"/>
              </a:ext>
            </a:extLst>
          </p:cNvPr>
          <p:cNvSpPr txBox="1"/>
          <p:nvPr/>
        </p:nvSpPr>
        <p:spPr>
          <a:xfrm>
            <a:off x="8907940" y="5921514"/>
            <a:ext cx="1392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০.১২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038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0" grpId="0" animBg="1"/>
      <p:bldP spid="50" grpId="1" animBg="1"/>
      <p:bldP spid="86" grpId="0"/>
      <p:bldP spid="87" grpId="0"/>
      <p:bldP spid="88" grpId="0"/>
      <p:bldP spid="89" grpId="0"/>
      <p:bldP spid="90" grpId="0"/>
      <p:bldP spid="44" grpId="0" animBg="1"/>
      <p:bldP spid="44" grpId="1" animBg="1"/>
      <p:bldP spid="45" grpId="0" animBg="1"/>
      <p:bldP spid="59" grpId="0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>
            <a:off x="10770537" y="2377298"/>
            <a:ext cx="1315748" cy="36000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444437" y="838200"/>
            <a:ext cx="1315749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2055812" y="1219200"/>
            <a:ext cx="9102116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আমরা অনেক সম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তেলের ট্যা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ঙ্কি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তে ঘনমিটারে তেলের পরিমাণ লেখা দেখতে পাই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ঘনমিটার কি আ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য়তন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পরিমাপের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কোন একক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2970212" y="2819400"/>
            <a:ext cx="7543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হ্যাঁ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,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ঘনমিটার হল আ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য়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তন পরিমাপের আরেকটি একক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83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FAB87D-6439-4C47-BCA3-C0C056166374}"/>
              </a:ext>
            </a:extLst>
          </p:cNvPr>
          <p:cNvSpPr txBox="1"/>
          <p:nvPr/>
        </p:nvSpPr>
        <p:spPr>
          <a:xfrm flipH="1">
            <a:off x="2741612" y="4669055"/>
            <a:ext cx="7543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× 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× 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ঘন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সেন্টিমিটার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960CF-CA41-4F34-8247-A50F177CD7DF}"/>
              </a:ext>
            </a:extLst>
          </p:cNvPr>
          <p:cNvSpPr txBox="1"/>
          <p:nvPr/>
        </p:nvSpPr>
        <p:spPr>
          <a:xfrm flipH="1">
            <a:off x="2894012" y="5583455"/>
            <a:ext cx="60960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ঘন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মিলিলিটার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F2941C-C5D1-4318-9EBD-6EC1101B75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t="3333" b="21111"/>
          <a:stretch/>
        </p:blipFill>
        <p:spPr>
          <a:xfrm>
            <a:off x="3313112" y="-189005"/>
            <a:ext cx="5562600" cy="455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96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64C923-F5FD-4DA7-9A83-ACE62CB36D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4446" b="17777"/>
          <a:stretch/>
        </p:blipFill>
        <p:spPr>
          <a:xfrm>
            <a:off x="3275012" y="0"/>
            <a:ext cx="5943600" cy="4648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FAB87D-6439-4C47-BCA3-C0C056166374}"/>
              </a:ext>
            </a:extLst>
          </p:cNvPr>
          <p:cNvSpPr txBox="1"/>
          <p:nvPr/>
        </p:nvSpPr>
        <p:spPr>
          <a:xfrm flipH="1">
            <a:off x="2741612" y="4669055"/>
            <a:ext cx="7543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× ১০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× ১০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১০০০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ঘন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সেন্টিমিটার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960CF-CA41-4F34-8247-A50F177CD7DF}"/>
              </a:ext>
            </a:extLst>
          </p:cNvPr>
          <p:cNvSpPr txBox="1"/>
          <p:nvPr/>
        </p:nvSpPr>
        <p:spPr>
          <a:xfrm flipH="1">
            <a:off x="2894012" y="5583455"/>
            <a:ext cx="60960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ঘন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90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FD90DD-B2B8-49D7-AAC8-DE989B1FCF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5" b="22222"/>
          <a:stretch/>
        </p:blipFill>
        <p:spPr>
          <a:xfrm>
            <a:off x="3046412" y="152400"/>
            <a:ext cx="6096000" cy="3860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E5FB37B-F843-4ED5-AAF1-FE2A5907DF42}"/>
              </a:ext>
            </a:extLst>
          </p:cNvPr>
          <p:cNvSpPr txBox="1"/>
          <p:nvPr/>
        </p:nvSpPr>
        <p:spPr>
          <a:xfrm flipH="1">
            <a:off x="2589212" y="4419600"/>
            <a:ext cx="7543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 ঘনমিটার হলো ১মি × ১মি × ১মি এর একটি আয়তন।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7ED78A-E5A2-412A-9CD4-C76B6508560E}"/>
              </a:ext>
            </a:extLst>
          </p:cNvPr>
          <p:cNvSpPr/>
          <p:nvPr/>
        </p:nvSpPr>
        <p:spPr>
          <a:xfrm>
            <a:off x="5774453" y="3244334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× ১মি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ADC608-2786-4572-9D17-3DEFBF5C0257}"/>
              </a:ext>
            </a:extLst>
          </p:cNvPr>
          <p:cNvSpPr txBox="1"/>
          <p:nvPr/>
        </p:nvSpPr>
        <p:spPr>
          <a:xfrm flipH="1">
            <a:off x="2741612" y="5334000"/>
            <a:ext cx="48768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ঘন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১০০০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10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5042368" y="-1125429"/>
            <a:ext cx="2795673" cy="5847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CB553-94FB-407E-9610-DB4A41052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2286000"/>
            <a:ext cx="5124472" cy="2616835"/>
          </a:xfrm>
          <a:prstGeom prst="rect">
            <a:avLst/>
          </a:prstGeom>
        </p:spPr>
      </p:pic>
      <p:pic>
        <p:nvPicPr>
          <p:cNvPr id="5" name="Picture 4" descr="F:\New folder (2)\Animated gif\img8.gif">
            <a:extLst>
              <a:ext uri="{FF2B5EF4-FFF2-40B4-BE49-F238E27FC236}">
                <a16:creationId xmlns:a16="http://schemas.microsoft.com/office/drawing/2014/main" id="{2031BD29-DBC7-4F08-82F9-E112BB8A75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8" y="970502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>
            <a:extLst>
              <a:ext uri="{FF2B5EF4-FFF2-40B4-BE49-F238E27FC236}">
                <a16:creationId xmlns:a16="http://schemas.microsoft.com/office/drawing/2014/main" id="{F1228068-1FBA-4930-BCD8-AE8397D43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75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>
            <a:extLst>
              <a:ext uri="{FF2B5EF4-FFF2-40B4-BE49-F238E27FC236}">
                <a16:creationId xmlns:a16="http://schemas.microsoft.com/office/drawing/2014/main" id="{71223450-9C09-4527-8E94-475554854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999" y="990380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>
            <a:extLst>
              <a:ext uri="{FF2B5EF4-FFF2-40B4-BE49-F238E27FC236}">
                <a16:creationId xmlns:a16="http://schemas.microsoft.com/office/drawing/2014/main" id="{58FDFCD8-C08B-405D-8180-FBA722249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12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81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697</Words>
  <Application>Microsoft Office PowerPoint</Application>
  <PresentationFormat>Custom</PresentationFormat>
  <Paragraphs>122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Cambria Math</vt:lpstr>
      <vt:lpstr>Harlow Solid Italic</vt:lpstr>
      <vt:lpstr>Kalpurush</vt:lpstr>
      <vt:lpstr>NikoshBAN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MUSHFIKAH</dc:creator>
  <cp:lastModifiedBy>Huzayfa LC</cp:lastModifiedBy>
  <cp:revision>99</cp:revision>
  <dcterms:created xsi:type="dcterms:W3CDTF">2006-08-16T00:00:00Z</dcterms:created>
  <dcterms:modified xsi:type="dcterms:W3CDTF">2026-09-19T01:54:25Z</dcterms:modified>
</cp:coreProperties>
</file>