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780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</p:sldIdLst>
  <p:sldSz cx="9144000" cy="5143500" type="screen16x9"/>
  <p:notesSz cx="6858000" cy="9144000"/>
  <p:embeddedFontLst>
    <p:embeddedFont>
      <p:font typeface="Kalpurush" pitchFamily="2" charset="0"/>
      <p:regular r:id="rId19"/>
    </p:embeddedFont>
    <p:embeddedFont>
      <p:font typeface="Trebuchet MS" pitchFamily="34" charset="0"/>
      <p:regular r:id="rId20"/>
      <p:bold r:id="rId21"/>
      <p:italic r:id="rId22"/>
      <p:boldItalic r:id="rId23"/>
    </p:embeddedFont>
    <p:embeddedFont>
      <p:font typeface="Georgia" pitchFamily="18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tkl9mmF9D5qUqJ19fN7kTw==" hashData="lcFZ24Oq9amVhc9TyU8IOG6H4U8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3" d="100"/>
          <a:sy n="73" d="100"/>
        </p:scale>
        <p:origin x="-1296" y="-318"/>
      </p:cViewPr>
      <p:guideLst>
        <p:guide orient="horz" pos="16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3789410"/>
            <a:ext cx="5637010" cy="661589"/>
          </a:xfrm>
        </p:spPr>
        <p:txBody>
          <a:bodyPr>
            <a:normAutofit/>
          </a:bodyPr>
          <a:lstStyle>
            <a:lvl1pPr marL="0" indent="0" algn="l">
              <a:buNone/>
              <a:defRPr sz="1700">
                <a:solidFill>
                  <a:schemeClr val="tx2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2349218"/>
            <a:ext cx="7175351" cy="1344875"/>
          </a:xfrm>
          <a:effectLst/>
        </p:spPr>
        <p:txBody>
          <a:bodyPr>
            <a:noAutofit/>
          </a:bodyPr>
          <a:lstStyle>
            <a:lvl1pPr marL="480060" indent="-342900" algn="l">
              <a:defRPr sz="4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6" y="1629486"/>
            <a:ext cx="5966666" cy="1817510"/>
          </a:xfrm>
          <a:effectLst/>
        </p:spPr>
        <p:txBody>
          <a:bodyPr anchor="b"/>
          <a:lstStyle>
            <a:lvl1pPr algn="r">
              <a:defRPr sz="35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9" y="3455633"/>
            <a:ext cx="5970494" cy="626595"/>
          </a:xfrm>
        </p:spPr>
        <p:txBody>
          <a:bodyPr anchor="t"/>
          <a:lstStyle>
            <a:lvl1pPr marL="0" indent="0" algn="r">
              <a:buNone/>
              <a:defRPr sz="1500">
                <a:solidFill>
                  <a:schemeClr val="tx2"/>
                </a:solidFill>
              </a:defRPr>
            </a:lvl1pPr>
            <a:lvl2pPr marL="342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548639"/>
            <a:ext cx="3346704" cy="26060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548640"/>
            <a:ext cx="3346704" cy="26060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18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050245"/>
            <a:ext cx="3346704" cy="20574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18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 algn="ctr" defTabSz="685800" rtl="0" eaLnBrk="1" latinLnBrk="0" hangingPunct="1">
              <a:spcBef>
                <a:spcPct val="20000"/>
              </a:spcBef>
              <a:spcAft>
                <a:spcPts val="225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49274"/>
            <a:ext cx="3346704" cy="205740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1657351"/>
            <a:ext cx="3636085" cy="943870"/>
          </a:xfrm>
          <a:effectLst/>
        </p:spPr>
        <p:txBody>
          <a:bodyPr anchor="b">
            <a:noAutofit/>
          </a:bodyPr>
          <a:lstStyle>
            <a:lvl1pPr marL="171450" indent="-171450" algn="l">
              <a:defRPr sz="21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548640"/>
            <a:ext cx="4017085" cy="3671048"/>
          </a:xfrm>
        </p:spPr>
        <p:txBody>
          <a:bodyPr anchor="ctr"/>
          <a:lstStyle>
            <a:lvl1pPr>
              <a:defRPr sz="17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6" y="2623351"/>
            <a:ext cx="3388660" cy="1604639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857250"/>
            <a:ext cx="4114800" cy="2345855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757865"/>
            <a:ext cx="3694114" cy="1622265"/>
          </a:xfrm>
        </p:spPr>
        <p:txBody>
          <a:bodyPr anchor="b"/>
          <a:lstStyle>
            <a:lvl1pPr marL="137160" indent="-137160">
              <a:buFont typeface="Georgia" pitchFamily="18" charset="0"/>
              <a:buChar char="*"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3348316"/>
            <a:ext cx="6383538" cy="857250"/>
          </a:xfrm>
        </p:spPr>
        <p:txBody>
          <a:bodyPr anchor="b">
            <a:noAutofit/>
          </a:bodyPr>
          <a:lstStyle>
            <a:lvl1pPr algn="l">
              <a:defRPr sz="35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548639"/>
            <a:ext cx="6400800" cy="260604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282389"/>
            <a:ext cx="2057400" cy="3928754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548640"/>
            <a:ext cx="4829287" cy="367104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29050"/>
            <a:ext cx="9144000" cy="131445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290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826228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3279126"/>
            <a:ext cx="6512511" cy="857250"/>
          </a:xfrm>
          <a:prstGeom prst="rect">
            <a:avLst/>
          </a:prstGeom>
          <a:effectLst/>
        </p:spPr>
        <p:txBody>
          <a:bodyPr vert="horz" lIns="68580" tIns="34290" rIns="68580" bIns="3429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9195"/>
            <a:ext cx="6400800" cy="260604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4629151"/>
            <a:ext cx="2514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8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629151"/>
            <a:ext cx="3352801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8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4629151"/>
            <a:ext cx="18288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/>
      </p:par>
    </p:tnLst>
  </p:timing>
  <p:txStyles>
    <p:titleStyle>
      <a:lvl1pPr marL="240030" indent="-240030" algn="r" defTabSz="6858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35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71450" indent="-137160" algn="l" defTabSz="685800" rtl="0" eaLnBrk="1" latinLnBrk="0" hangingPunct="1">
        <a:spcBef>
          <a:spcPct val="20000"/>
        </a:spcBef>
        <a:spcAft>
          <a:spcPts val="225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11480" indent="-137160" algn="l" defTabSz="685800" rtl="0" eaLnBrk="1" latinLnBrk="0" hangingPunct="1">
        <a:spcBef>
          <a:spcPct val="20000"/>
        </a:spcBef>
        <a:spcAft>
          <a:spcPts val="225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17220" indent="-137160" algn="l" defTabSz="685800" rtl="0" eaLnBrk="1" latinLnBrk="0" hangingPunct="1">
        <a:spcBef>
          <a:spcPct val="20000"/>
        </a:spcBef>
        <a:spcAft>
          <a:spcPts val="225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22960" indent="-137160" algn="l" defTabSz="685800" rtl="0" eaLnBrk="1" latinLnBrk="0" hangingPunct="1">
        <a:spcBef>
          <a:spcPct val="20000"/>
        </a:spcBef>
        <a:spcAft>
          <a:spcPts val="225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42416" indent="-137160" algn="l" defTabSz="685800" rtl="0" eaLnBrk="1" latinLnBrk="0" hangingPunct="1">
        <a:spcBef>
          <a:spcPct val="20000"/>
        </a:spcBef>
        <a:spcAft>
          <a:spcPts val="225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48156" indent="-137160" algn="l" defTabSz="685800" rtl="0" eaLnBrk="1" latinLnBrk="0" hangingPunct="1">
        <a:spcBef>
          <a:spcPct val="20000"/>
        </a:spcBef>
        <a:spcAft>
          <a:spcPts val="225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74470" indent="-137160" algn="l" defTabSz="685800" rtl="0" eaLnBrk="1" latinLnBrk="0" hangingPunct="1">
        <a:spcBef>
          <a:spcPct val="20000"/>
        </a:spcBef>
        <a:spcAft>
          <a:spcPts val="225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714500" indent="-137160" algn="l" defTabSz="685800" rtl="0" eaLnBrk="1" latinLnBrk="0" hangingPunct="1">
        <a:spcBef>
          <a:spcPct val="20000"/>
        </a:spcBef>
        <a:spcAft>
          <a:spcPts val="225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940814" indent="-137160" algn="l" defTabSz="685800" rtl="0" eaLnBrk="1" latinLnBrk="0" hangingPunct="1">
        <a:spcBef>
          <a:spcPct val="20000"/>
        </a:spcBef>
        <a:spcAft>
          <a:spcPts val="225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3.wav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audio" Target="../media/audio4.wav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5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6.wav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7.wav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8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9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0.wav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audio" Target="../media/audio11.wav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1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6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8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t.ly/eyYH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37368" y="723457"/>
            <a:ext cx="99097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Kalpurush" pitchFamily="2" charset="0"/>
                <a:cs typeface="Kalpurush" pitchFamily="2" charset="0"/>
              </a:rPr>
              <a:t>স্বা</a:t>
            </a:r>
            <a:endParaRPr lang="en-US" sz="8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71589" y="822957"/>
            <a:ext cx="11364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Kalpurush" pitchFamily="2" charset="0"/>
                <a:cs typeface="Kalpurush" pitchFamily="2" charset="0"/>
              </a:rPr>
              <a:t>গ</a:t>
            </a:r>
            <a:endParaRPr lang="en-US" sz="9600" dirty="0"/>
          </a:p>
        </p:txBody>
      </p:sp>
      <p:sp>
        <p:nvSpPr>
          <p:cNvPr id="4" name="TextBox 3"/>
          <p:cNvSpPr txBox="1"/>
          <p:nvPr/>
        </p:nvSpPr>
        <p:spPr>
          <a:xfrm>
            <a:off x="2775566" y="692327"/>
            <a:ext cx="98456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Kalpurush" pitchFamily="2" charset="0"/>
                <a:cs typeface="Kalpurush" pitchFamily="2" charset="0"/>
              </a:rPr>
              <a:t>ত</a:t>
            </a:r>
            <a:endParaRPr lang="en-US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36824" y="2510184"/>
            <a:ext cx="600677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b="1" dirty="0" err="1" smtClean="0">
                <a:latin typeface="Kalpurush" pitchFamily="2" charset="0"/>
                <a:cs typeface="Kalpurush" pitchFamily="2" charset="0"/>
              </a:rPr>
              <a:t>জানাই</a:t>
            </a:r>
            <a:r>
              <a:rPr lang="en-US" sz="3500" b="1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en-US" sz="3500" b="1" dirty="0" err="1" smtClean="0">
                <a:latin typeface="Kalpurush" pitchFamily="2" charset="0"/>
                <a:cs typeface="Kalpurush" pitchFamily="2" charset="0"/>
              </a:rPr>
              <a:t>আজ</a:t>
            </a:r>
            <a:r>
              <a:rPr lang="en-US" sz="3500" b="1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en-US" sz="3500" b="1" dirty="0" err="1" smtClean="0">
                <a:latin typeface="Kalpurush" pitchFamily="2" charset="0"/>
                <a:cs typeface="Kalpurush" pitchFamily="2" charset="0"/>
              </a:rPr>
              <a:t>এই</a:t>
            </a:r>
            <a:r>
              <a:rPr lang="en-US" sz="3500" b="1" dirty="0" smtClean="0">
                <a:latin typeface="Kalpurush" pitchFamily="2" charset="0"/>
                <a:cs typeface="Kalpurush" pitchFamily="2" charset="0"/>
              </a:rPr>
              <a:t> বাংলা-১ম </a:t>
            </a:r>
            <a:r>
              <a:rPr lang="en-US" sz="3500" b="1" dirty="0" err="1" smtClean="0">
                <a:latin typeface="Kalpurush" pitchFamily="2" charset="0"/>
                <a:cs typeface="Kalpurush" pitchFamily="2" charset="0"/>
              </a:rPr>
              <a:t>পত্র</a:t>
            </a:r>
            <a:r>
              <a:rPr lang="en-US" sz="3500" b="1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en-US" sz="3500" b="1" dirty="0" err="1" smtClean="0">
                <a:latin typeface="Kalpurush" pitchFamily="2" charset="0"/>
                <a:cs typeface="Kalpurush" pitchFamily="2" charset="0"/>
              </a:rPr>
              <a:t>ক্লাসে</a:t>
            </a:r>
            <a:endParaRPr lang="en-US" sz="3500" b="1" dirty="0"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30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applause.wav"/>
          </p:stSnd>
        </p:sndAc>
      </p:transition>
    </mc:Choice>
    <mc:Fallback xmlns="">
      <p:transition spd="slow">
        <p:sndAc>
          <p:stSnd>
            <p:snd r:embed="rId3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accent6">
              <a:lumMod val="40000"/>
              <a:lumOff val="60000"/>
            </a:schemeClr>
          </a:fgClr>
          <a:bgClr>
            <a:schemeClr val="tx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07505" y="2892197"/>
            <a:ext cx="1819207" cy="34289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5272" y="1046850"/>
            <a:ext cx="483644" cy="41455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75623" y="927472"/>
            <a:ext cx="6857999" cy="692498"/>
          </a:xfrm>
          <a:prstGeom prst="rect">
            <a:avLst/>
          </a:prstGeom>
          <a:noFill/>
        </p:spPr>
        <p:txBody>
          <a:bodyPr wrap="square" lIns="207169" tIns="0" rIns="0" bIns="0" anchor="t">
            <a:spAutoFit/>
          </a:bodyPr>
          <a:lstStyle/>
          <a:p>
            <a:pPr algn="ctr"/>
            <a:r>
              <a:rPr sz="4500" b="1" dirty="0" err="1">
                <a:latin typeface="Kalpurush" pitchFamily="2" charset="0"/>
                <a:cs typeface="Kalpurush" pitchFamily="2" charset="0"/>
              </a:rPr>
              <a:t>নবম</a:t>
            </a:r>
            <a:r>
              <a:rPr sz="4500" b="1" dirty="0">
                <a:latin typeface="Kalpurush" pitchFamily="2" charset="0"/>
                <a:cs typeface="Kalpurush" pitchFamily="2" charset="0"/>
              </a:rPr>
              <a:t> </a:t>
            </a:r>
            <a:r>
              <a:rPr sz="4500" b="1" dirty="0" err="1">
                <a:latin typeface="Kalpurush" pitchFamily="2" charset="0"/>
                <a:cs typeface="Kalpurush" pitchFamily="2" charset="0"/>
              </a:rPr>
              <a:t>শ্রেণী</a:t>
            </a:r>
            <a:r>
              <a:rPr sz="4500" b="1" dirty="0">
                <a:latin typeface="Kalpurush" pitchFamily="2" charset="0"/>
                <a:cs typeface="Kalpurush" pitchFamily="2" charset="0"/>
              </a:rPr>
              <a:t> • </a:t>
            </a:r>
            <a:r>
              <a:rPr sz="4500" b="1" dirty="0" err="1">
                <a:latin typeface="Kalpurush" pitchFamily="2" charset="0"/>
                <a:cs typeface="Kalpurush" pitchFamily="2" charset="0"/>
              </a:rPr>
              <a:t>বাংলা</a:t>
            </a:r>
            <a:r>
              <a:rPr sz="4500" b="1" dirty="0">
                <a:latin typeface="Kalpurush" pitchFamily="2" charset="0"/>
                <a:cs typeface="Kalpurush" pitchFamily="2" charset="0"/>
              </a:rPr>
              <a:t> </a:t>
            </a:r>
            <a:r>
              <a:rPr sz="4500" b="1" dirty="0" err="1">
                <a:latin typeface="Kalpurush" pitchFamily="2" charset="0"/>
                <a:cs typeface="Kalpurush" pitchFamily="2" charset="0"/>
              </a:rPr>
              <a:t>সাহিত্য</a:t>
            </a:r>
            <a:endParaRPr sz="4500" b="1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99908" y="2183560"/>
            <a:ext cx="2176613" cy="55143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319"/>
              </a:lnSpc>
            </a:pPr>
            <a:r>
              <a:rPr sz="4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বই</a:t>
            </a:r>
            <a:r>
              <a:rPr sz="4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sz="4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পড়া</a:t>
            </a:r>
            <a:endParaRPr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71020" y="2545965"/>
            <a:ext cx="1401961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>
                <a:solidFill>
                  <a:srgbClr val="F3F4F6"/>
                </a:solidFill>
                <a:latin typeface="Hind Siliguri"/>
              </a:rPr>
              <a:t>— প্রমথ চৌধুরী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74595" y="3120336"/>
            <a:ext cx="3885026" cy="23083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প্রবন্ধের</a:t>
            </a:r>
            <a:r>
              <a:rPr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sz="1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সংক্ষেপ</a:t>
            </a:r>
            <a:r>
              <a:rPr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, </a:t>
            </a:r>
            <a:r>
              <a:rPr sz="1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মূলভাব</a:t>
            </a:r>
            <a:r>
              <a:rPr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ও </a:t>
            </a:r>
            <a:r>
              <a:rPr sz="1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মননশীল</a:t>
            </a:r>
            <a:r>
              <a:rPr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sz="1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বিশ্লেষণ</a:t>
            </a:r>
            <a:endParaRPr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bomb.wav"/>
          </p:stSnd>
        </p:sndAc>
      </p:transition>
    </mc:Choice>
    <mc:Fallback xmlns="">
      <p:transition spd="slow">
        <p:sndAc>
          <p:stSnd>
            <p:snd r:embed="rId4" name="bomb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1" y="1869653"/>
            <a:ext cx="4589952" cy="2205856"/>
          </a:xfrm>
          <a:prstGeom prst="roundRect">
            <a:avLst>
              <a:gd name="adj" fmla="val 432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sz="200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8011" y="1948031"/>
            <a:ext cx="42863" cy="1982837"/>
          </a:xfrm>
          <a:prstGeom prst="rect">
            <a:avLst/>
          </a:prstGeom>
          <a:solidFill>
            <a:srgbClr val="7F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57200"/>
            <a:ext cx="321469" cy="2571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8600" y="1646634"/>
            <a:ext cx="3721894" cy="24288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400050"/>
            <a:ext cx="4589953" cy="369332"/>
          </a:xfrm>
          <a:prstGeom prst="rect">
            <a:avLst/>
          </a:prstGeom>
          <a:noFill/>
        </p:spPr>
        <p:txBody>
          <a:bodyPr wrap="square" lIns="407194" tIns="0" rIns="0" bIns="0" anchor="t">
            <a:spAutoFit/>
          </a:bodyPr>
          <a:lstStyle/>
          <a:p>
            <a:pPr algn="l"/>
            <a:r>
              <a:rPr sz="24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লেখক</a:t>
            </a:r>
            <a:r>
              <a:rPr sz="2400" b="1" dirty="0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4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পরিচিতি</a:t>
            </a:r>
            <a:r>
              <a:rPr sz="2400" b="1" dirty="0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: </a:t>
            </a:r>
            <a:r>
              <a:rPr sz="24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প্রমথ</a:t>
            </a:r>
            <a:r>
              <a:rPr sz="2400" b="1" dirty="0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4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চৌধুরী</a:t>
            </a:r>
            <a:endParaRPr sz="2400" b="1" dirty="0">
              <a:solidFill>
                <a:srgbClr val="7F2626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8663" y="2098253"/>
            <a:ext cx="3793331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জীবন</a:t>
            </a:r>
            <a:r>
              <a:rPr sz="2000" b="1" dirty="0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 ও </a:t>
            </a:r>
            <a:r>
              <a:rPr sz="20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ছদ্মনাম</a:t>
            </a:r>
            <a:r>
              <a:rPr sz="2000" b="1" dirty="0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 (১৮৬৮ - ১৯৪৬)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8663" y="2558720"/>
            <a:ext cx="3603551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>
              <a:lnSpc>
                <a:spcPts val="1822"/>
              </a:lnSpc>
            </a:pPr>
            <a:r>
              <a:rPr sz="2000" b="1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জন্ম</a:t>
            </a:r>
            <a:r>
              <a:rPr sz="2000" b="1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: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১৮৬৮ 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সালের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৭ই 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আগস্ট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, 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যশোর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8663" y="2875835"/>
            <a:ext cx="3892091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>
              <a:lnSpc>
                <a:spcPts val="1822"/>
              </a:lnSpc>
            </a:pPr>
            <a:r>
              <a:rPr sz="2000" b="1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ছদ্মনাম</a:t>
            </a:r>
            <a:r>
              <a:rPr sz="2000" b="1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: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'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বীরবল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' 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নামে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সাহিত্যচর্চা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করতেন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8663" y="3232140"/>
            <a:ext cx="4318490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>
              <a:lnSpc>
                <a:spcPts val="1822"/>
              </a:lnSpc>
            </a:pPr>
            <a:r>
              <a:rPr sz="2000" b="1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সম্পাদনা</a:t>
            </a:r>
            <a:r>
              <a:rPr sz="2000" b="1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: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বিখ্যাত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'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সবুজপত্র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' 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পত্রিকার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সম্পাদক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8663" y="3588445"/>
            <a:ext cx="3084178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>
              <a:lnSpc>
                <a:spcPts val="1822"/>
              </a:lnSpc>
            </a:pPr>
            <a:r>
              <a:rPr sz="2000" b="1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অবদান</a:t>
            </a:r>
            <a:r>
              <a:rPr sz="2000" b="1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: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চলিত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গদ্যরীতির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প্রবর্তক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laser.wav"/>
          </p:stSnd>
        </p:sndAc>
      </p:transition>
    </mc:Choice>
    <mc:Fallback xmlns="">
      <p:transition spd="slow">
        <p:sndAc>
          <p:stSnd>
            <p:snd r:embed="rId5" name="laser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/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1" y="457200"/>
            <a:ext cx="192881" cy="2571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3704" y="1780295"/>
            <a:ext cx="342900" cy="342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5026" y="1756458"/>
            <a:ext cx="342900" cy="3429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4152" y="3107917"/>
            <a:ext cx="342900" cy="3429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82285" y="1904386"/>
            <a:ext cx="128588" cy="1428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3607" y="1840659"/>
            <a:ext cx="178594" cy="14287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13860" y="3217727"/>
            <a:ext cx="107156" cy="1428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1" y="382089"/>
            <a:ext cx="2907506" cy="311624"/>
          </a:xfrm>
          <a:prstGeom prst="rect">
            <a:avLst/>
          </a:prstGeom>
          <a:noFill/>
        </p:spPr>
        <p:txBody>
          <a:bodyPr wrap="square" lIns="278606" tIns="0" rIns="0" bIns="0" anchor="t">
            <a:spAutoFit/>
          </a:bodyPr>
          <a:lstStyle/>
          <a:p>
            <a:pPr algn="l"/>
            <a:r>
              <a:rPr sz="2000" b="1" dirty="0" err="1">
                <a:solidFill>
                  <a:srgbClr val="7F2626"/>
                </a:solidFill>
                <a:latin typeface="Noto Serif Bengali"/>
              </a:rPr>
              <a:t>প্রবন্ধের</a:t>
            </a:r>
            <a:r>
              <a:rPr sz="2000" b="1" dirty="0">
                <a:solidFill>
                  <a:srgbClr val="7F2626"/>
                </a:solidFill>
                <a:latin typeface="Noto Serif Bengali"/>
              </a:rPr>
              <a:t> </a:t>
            </a:r>
            <a:r>
              <a:rPr sz="2000" b="1" dirty="0" err="1">
                <a:solidFill>
                  <a:srgbClr val="7F2626"/>
                </a:solidFill>
                <a:latin typeface="Noto Serif Bengali"/>
              </a:rPr>
              <a:t>উৎস</a:t>
            </a:r>
            <a:r>
              <a:rPr sz="2000" b="1" dirty="0">
                <a:solidFill>
                  <a:srgbClr val="7F2626"/>
                </a:solidFill>
                <a:latin typeface="Noto Serif Bengali"/>
              </a:rPr>
              <a:t> ও </a:t>
            </a:r>
            <a:r>
              <a:rPr sz="2000" b="1" dirty="0" err="1">
                <a:solidFill>
                  <a:srgbClr val="7F2626"/>
                </a:solidFill>
                <a:latin typeface="Noto Serif Bengali"/>
              </a:rPr>
              <a:t>পটভূমি</a:t>
            </a:r>
            <a:endParaRPr sz="2000" b="1" dirty="0">
              <a:solidFill>
                <a:srgbClr val="7F2626"/>
              </a:solidFill>
              <a:latin typeface="Noto Serif Bengal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69976" y="2192118"/>
            <a:ext cx="2355294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dirty="0" err="1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মূল</a:t>
            </a:r>
            <a:r>
              <a:rPr sz="2000" b="1" dirty="0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b="1" dirty="0" err="1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উৎস</a:t>
            </a:r>
            <a:endParaRPr sz="2000" b="1" dirty="0">
              <a:solidFill>
                <a:srgbClr val="1F2937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5975" y="2691822"/>
            <a:ext cx="3157916" cy="22121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>
              <a:lnSpc>
                <a:spcPts val="1519"/>
              </a:lnSpc>
            </a:pP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'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প্রবন্ধ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সংগ্রহ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'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গ্রন্থ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থেকে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সংকলিত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35162" y="2191842"/>
            <a:ext cx="2355294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dirty="0" err="1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পাঠের</a:t>
            </a:r>
            <a:r>
              <a:rPr sz="1200" b="1" dirty="0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b="1" dirty="0" err="1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উপলক্ষ</a:t>
            </a:r>
            <a:endParaRPr sz="2000" b="1" dirty="0">
              <a:solidFill>
                <a:srgbClr val="1F2937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01446" y="2686140"/>
            <a:ext cx="3406382" cy="22121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>
              <a:lnSpc>
                <a:spcPts val="1519"/>
              </a:lnSpc>
            </a:pP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লাইব্রেরির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বার্ষিক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সভায়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পঠিত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বক্তব্য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16544" y="4054291"/>
            <a:ext cx="3803926" cy="22121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>
              <a:lnSpc>
                <a:spcPts val="1519"/>
              </a:lnSpc>
            </a:pP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জাতির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আত্মিক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বিকাশে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সাহিত্যচর্চা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জরুরি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।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4152" y="3134042"/>
            <a:ext cx="342900" cy="34290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13860" y="3243852"/>
            <a:ext cx="107156" cy="1428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919744" y="3597776"/>
            <a:ext cx="2355294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dirty="0" err="1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মূল</a:t>
            </a:r>
            <a:r>
              <a:rPr sz="2000" b="1" dirty="0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b="1" dirty="0" err="1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প্রতিপাদ্য</a:t>
            </a:r>
            <a:endParaRPr sz="2000" b="1" dirty="0">
              <a:solidFill>
                <a:srgbClr val="1F2937"/>
              </a:solidFill>
              <a:latin typeface="Kalpurush" pitchFamily="2" charset="0"/>
              <a:cs typeface="Kalpurush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  <p:sndAc>
          <p:stSnd>
            <p:snd r:embed="rId2" name="push.wav"/>
          </p:stSnd>
        </p:sndAc>
      </p:transition>
    </mc:Choice>
    <mc:Fallback xmlns="">
      <p:transition spd="slow">
        <p:split orient="vert"/>
        <p:sndAc>
          <p:stSnd>
            <p:snd r:embed="rId10" name="pu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8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57200"/>
            <a:ext cx="257175" cy="2571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400050"/>
            <a:ext cx="3775166" cy="307777"/>
          </a:xfrm>
          <a:prstGeom prst="rect">
            <a:avLst/>
          </a:prstGeom>
          <a:noFill/>
        </p:spPr>
        <p:txBody>
          <a:bodyPr wrap="square" lIns="342900" tIns="0" rIns="0" bIns="0" anchor="t">
            <a:spAutoFit/>
          </a:bodyPr>
          <a:lstStyle/>
          <a:p>
            <a:pPr algn="l"/>
            <a:r>
              <a:rPr sz="20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বই</a:t>
            </a:r>
            <a:r>
              <a:rPr sz="2000" b="1" dirty="0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পড়া</a:t>
            </a:r>
            <a:r>
              <a:rPr sz="2000" b="1" dirty="0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: </a:t>
            </a:r>
            <a:r>
              <a:rPr sz="20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মানুষের</a:t>
            </a:r>
            <a:r>
              <a:rPr sz="2000" b="1" dirty="0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সর্বশ্রেষ্ঠ</a:t>
            </a:r>
            <a:r>
              <a:rPr sz="2000" b="1" dirty="0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শখ</a:t>
            </a:r>
            <a:endParaRPr sz="2000" b="1" dirty="0">
              <a:solidFill>
                <a:srgbClr val="7F2626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67155" y="1718072"/>
            <a:ext cx="2609689" cy="64120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4950"/>
              </a:lnSpc>
            </a:pPr>
            <a:r>
              <a:rPr sz="50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সর্বশ্রেষ্ঠ</a:t>
            </a:r>
            <a:r>
              <a:rPr sz="5000" b="1" dirty="0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50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শখ</a:t>
            </a:r>
            <a:endParaRPr sz="5000" b="1" dirty="0">
              <a:solidFill>
                <a:srgbClr val="7F2626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9714" y="2551633"/>
            <a:ext cx="7680959" cy="384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5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"</a:t>
            </a:r>
            <a:r>
              <a:rPr sz="25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বই</a:t>
            </a:r>
            <a:r>
              <a:rPr sz="25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5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পড়া</a:t>
            </a:r>
            <a:r>
              <a:rPr sz="25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5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মানুষের</a:t>
            </a:r>
            <a:r>
              <a:rPr sz="25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5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অন্যতম</a:t>
            </a:r>
            <a:r>
              <a:rPr sz="25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5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প্রধান</a:t>
            </a:r>
            <a:r>
              <a:rPr sz="25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ও </a:t>
            </a:r>
            <a:r>
              <a:rPr sz="25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সর্বশ্রেষ্ঠ</a:t>
            </a:r>
            <a:r>
              <a:rPr sz="25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5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শখ</a:t>
            </a:r>
            <a:r>
              <a:rPr sz="25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5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হওয়া</a:t>
            </a:r>
            <a:r>
              <a:rPr sz="25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5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উচিত</a:t>
            </a:r>
            <a:r>
              <a:rPr sz="25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।"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1151" y="3138861"/>
            <a:ext cx="7380515" cy="7694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500" dirty="0" err="1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স্বেচ্ছায়</a:t>
            </a:r>
            <a:r>
              <a:rPr sz="2500" dirty="0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500" dirty="0" err="1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পাঠের</a:t>
            </a:r>
            <a:r>
              <a:rPr sz="2500" dirty="0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500" dirty="0" err="1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মাধ্যমেই</a:t>
            </a:r>
            <a:r>
              <a:rPr sz="2500" dirty="0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500" dirty="0" err="1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মানুষের</a:t>
            </a:r>
            <a:r>
              <a:rPr sz="2500" dirty="0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500" dirty="0" err="1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মানসিক</a:t>
            </a:r>
            <a:r>
              <a:rPr sz="2500" dirty="0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500" dirty="0" err="1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মুক্তি</a:t>
            </a:r>
            <a:r>
              <a:rPr sz="2500" dirty="0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 ও </a:t>
            </a:r>
            <a:r>
              <a:rPr sz="2500" dirty="0" err="1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আনন্দের</a:t>
            </a:r>
            <a:r>
              <a:rPr sz="2500" dirty="0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500" dirty="0" err="1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বিকাশ</a:t>
            </a:r>
            <a:r>
              <a:rPr sz="2500" dirty="0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500" dirty="0" err="1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ঘটে</a:t>
            </a:r>
            <a:r>
              <a:rPr sz="2500" dirty="0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ashreg.wav"/>
          </p:stSnd>
        </p:sndAc>
      </p:transition>
    </mc:Choice>
    <mc:Fallback xmlns="">
      <p:transition spd="slow">
        <p:sndAc>
          <p:stSnd>
            <p:snd r:embed="rId4" name="cashreg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2169579"/>
            <a:ext cx="4000500" cy="2036661"/>
          </a:xfrm>
          <a:prstGeom prst="roundRect">
            <a:avLst>
              <a:gd name="adj" fmla="val 595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sz="2200"/>
          </a:p>
        </p:txBody>
      </p:sp>
      <p:sp>
        <p:nvSpPr>
          <p:cNvPr id="3" name="Rounded Rectangle 2"/>
          <p:cNvSpPr/>
          <p:nvPr/>
        </p:nvSpPr>
        <p:spPr>
          <a:xfrm>
            <a:off x="4686300" y="2169579"/>
            <a:ext cx="4000500" cy="2036661"/>
          </a:xfrm>
          <a:prstGeom prst="roundRect">
            <a:avLst>
              <a:gd name="adj" fmla="val 595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57200" y="2169579"/>
            <a:ext cx="4000500" cy="42863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4686300" y="2169579"/>
            <a:ext cx="4000500" cy="42863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57200"/>
            <a:ext cx="321469" cy="2571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75" y="2505335"/>
            <a:ext cx="214313" cy="1714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3475" y="2505335"/>
            <a:ext cx="171450" cy="1714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457200"/>
            <a:ext cx="3992642" cy="384721"/>
          </a:xfrm>
          <a:prstGeom prst="rect">
            <a:avLst/>
          </a:prstGeom>
          <a:noFill/>
        </p:spPr>
        <p:txBody>
          <a:bodyPr wrap="square" lIns="407194" tIns="0" rIns="0" bIns="0" anchor="t">
            <a:spAutoFit/>
          </a:bodyPr>
          <a:lstStyle/>
          <a:p>
            <a:pPr algn="l"/>
            <a:r>
              <a:rPr sz="25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শিক্ষা</a:t>
            </a:r>
            <a:r>
              <a:rPr sz="2500" b="1" dirty="0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5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প্রতিষ্ঠান</a:t>
            </a:r>
            <a:r>
              <a:rPr sz="2500" b="1" dirty="0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5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বনাম</a:t>
            </a:r>
            <a:r>
              <a:rPr sz="2500" b="1" dirty="0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5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লাইব্রেরি</a:t>
            </a:r>
            <a:endParaRPr sz="2500" b="1" dirty="0">
              <a:solidFill>
                <a:srgbClr val="7F2626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7438" y="2469616"/>
            <a:ext cx="2956288" cy="307777"/>
          </a:xfrm>
          <a:prstGeom prst="rect">
            <a:avLst/>
          </a:prstGeom>
          <a:noFill/>
        </p:spPr>
        <p:txBody>
          <a:bodyPr wrap="square" lIns="271463" tIns="0" rIns="0" bIns="0" anchor="t">
            <a:spAutoFit/>
          </a:bodyPr>
          <a:lstStyle/>
          <a:p>
            <a:pPr algn="l"/>
            <a:r>
              <a:rPr sz="2000" b="1" dirty="0" err="1">
                <a:solidFill>
                  <a:srgbClr val="DC2626"/>
                </a:solidFill>
                <a:latin typeface="Noto Serif Bengali"/>
              </a:rPr>
              <a:t>স্কুল-কলেজের</a:t>
            </a:r>
            <a:r>
              <a:rPr sz="2000" b="1" dirty="0">
                <a:solidFill>
                  <a:srgbClr val="DC2626"/>
                </a:solidFill>
                <a:latin typeface="Noto Serif Bengali"/>
              </a:rPr>
              <a:t> </a:t>
            </a:r>
            <a:r>
              <a:rPr sz="2000" b="1" dirty="0" err="1">
                <a:solidFill>
                  <a:srgbClr val="DC2626"/>
                </a:solidFill>
                <a:latin typeface="Noto Serif Bengali"/>
              </a:rPr>
              <a:t>শিক্ষা</a:t>
            </a:r>
            <a:endParaRPr sz="2000" b="1" dirty="0">
              <a:solidFill>
                <a:srgbClr val="DC2626"/>
              </a:solidFill>
              <a:latin typeface="Noto Serif Bengal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4375" y="2941636"/>
            <a:ext cx="3269796" cy="4103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620"/>
              </a:lnSpc>
            </a:pPr>
            <a:r>
              <a:rPr sz="2000" b="1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সীমাবদ্ধতা</a:t>
            </a:r>
            <a:r>
              <a:rPr sz="2000" b="1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: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বাধ্যবাধকতা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ও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সনদ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অর্জনের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মাধ্যম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7933" y="3609713"/>
            <a:ext cx="3549117" cy="4103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620"/>
              </a:lnSpc>
            </a:pPr>
            <a:r>
              <a:rPr sz="2000" b="1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ফলাফল</a:t>
            </a:r>
            <a:r>
              <a:rPr sz="2000" b="1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: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স্বাতন্ত্র্য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ও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স্বাধীন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চিন্তা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বিকাশে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বাধা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সৃষ্টি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করে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95728" y="2453082"/>
            <a:ext cx="2515414" cy="307777"/>
          </a:xfrm>
          <a:prstGeom prst="rect">
            <a:avLst/>
          </a:prstGeom>
          <a:noFill/>
        </p:spPr>
        <p:txBody>
          <a:bodyPr wrap="square" lIns="228600" tIns="0" rIns="0" bIns="0" anchor="t">
            <a:spAutoFit/>
          </a:bodyPr>
          <a:lstStyle/>
          <a:p>
            <a:pPr algn="l"/>
            <a:r>
              <a:rPr sz="2000" b="1" dirty="0" err="1">
                <a:solidFill>
                  <a:srgbClr val="059669"/>
                </a:solidFill>
                <a:latin typeface="Kalpurush" pitchFamily="2" charset="0"/>
                <a:cs typeface="Kalpurush" pitchFamily="2" charset="0"/>
              </a:rPr>
              <a:t>লাইব্রেরির</a:t>
            </a:r>
            <a:r>
              <a:rPr sz="2000" b="1" dirty="0">
                <a:solidFill>
                  <a:srgbClr val="059669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b="1" dirty="0" err="1">
                <a:solidFill>
                  <a:srgbClr val="059669"/>
                </a:solidFill>
                <a:latin typeface="Kalpurush" pitchFamily="2" charset="0"/>
                <a:cs typeface="Kalpurush" pitchFamily="2" charset="0"/>
              </a:rPr>
              <a:t>শিক্ষা</a:t>
            </a:r>
            <a:endParaRPr sz="2000" b="1" dirty="0">
              <a:solidFill>
                <a:srgbClr val="059669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91224" y="2999072"/>
            <a:ext cx="3657090" cy="4103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620"/>
              </a:lnSpc>
            </a:pPr>
            <a:r>
              <a:rPr sz="2200" b="1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সুযোগ</a:t>
            </a:r>
            <a:r>
              <a:rPr sz="2200" b="1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:</a:t>
            </a:r>
            <a:r>
              <a:rPr sz="22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2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স্বতঃস্ফূর্ত</a:t>
            </a:r>
            <a:r>
              <a:rPr sz="22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ও </a:t>
            </a:r>
            <a:r>
              <a:rPr sz="22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স্বেচ্ছায</a:t>
            </a:r>
            <a:r>
              <a:rPr sz="22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় </a:t>
            </a:r>
            <a:r>
              <a:rPr sz="22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বই</a:t>
            </a:r>
            <a:r>
              <a:rPr sz="22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2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পড়ার</a:t>
            </a:r>
            <a:r>
              <a:rPr sz="22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2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উন্মুক্ত</a:t>
            </a:r>
            <a:r>
              <a:rPr sz="22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2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ক্ষেত্র</a:t>
            </a:r>
            <a:r>
              <a:rPr sz="22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65097" y="3720430"/>
            <a:ext cx="3735468" cy="4103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620"/>
              </a:lnSpc>
            </a:pPr>
            <a:r>
              <a:rPr sz="2200" b="1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ফলাফল</a:t>
            </a:r>
            <a:r>
              <a:rPr sz="2200" b="1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:</a:t>
            </a:r>
            <a:r>
              <a:rPr sz="22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2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প্রকৃত</a:t>
            </a:r>
            <a:r>
              <a:rPr sz="22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2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স্বশিক্ষা</a:t>
            </a:r>
            <a:r>
              <a:rPr sz="22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ও </a:t>
            </a:r>
            <a:r>
              <a:rPr sz="22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মননশীল</a:t>
            </a:r>
            <a:r>
              <a:rPr sz="22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2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আত্মবিকাশ</a:t>
            </a:r>
            <a:r>
              <a:rPr sz="22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explode.wav"/>
          </p:stSnd>
        </p:sndAc>
      </p:transition>
    </mc:Choice>
    <mc:Fallback xmlns="">
      <p:transition spd="slow">
        <p:sndAc>
          <p:stSnd>
            <p:snd r:embed="rId6" name="explod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094038" y="2138101"/>
            <a:ext cx="4592762" cy="1445828"/>
          </a:xfrm>
          <a:prstGeom prst="roundRect">
            <a:avLst>
              <a:gd name="adj" fmla="val 5929"/>
            </a:avLst>
          </a:prstGeom>
          <a:solidFill>
            <a:srgbClr val="7F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57200"/>
            <a:ext cx="228600" cy="2571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718072"/>
            <a:ext cx="3351088" cy="228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400050"/>
            <a:ext cx="3239589" cy="461665"/>
          </a:xfrm>
          <a:prstGeom prst="rect">
            <a:avLst/>
          </a:prstGeom>
          <a:noFill/>
        </p:spPr>
        <p:txBody>
          <a:bodyPr wrap="square" lIns="314325" tIns="0" rIns="0" bIns="0" anchor="t">
            <a:spAutoFit/>
          </a:bodyPr>
          <a:lstStyle/>
          <a:p>
            <a:pPr algn="l"/>
            <a:r>
              <a:rPr sz="3000" b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সুশিক্ষা ও স্বশিক্ষা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79788" y="2289676"/>
            <a:ext cx="2795637" cy="32060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>
              <a:lnSpc>
                <a:spcPts val="2519"/>
              </a:lnSpc>
            </a:pPr>
            <a:r>
              <a:rPr sz="1800" b="1" dirty="0">
                <a:solidFill>
                  <a:srgbClr val="FEF3C7"/>
                </a:solidFill>
                <a:latin typeface="Kalpurush" pitchFamily="2" charset="0"/>
                <a:cs typeface="Kalpurush" pitchFamily="2" charset="0"/>
              </a:rPr>
              <a:t>"</a:t>
            </a:r>
            <a:r>
              <a:rPr sz="1800" b="1" dirty="0" err="1">
                <a:solidFill>
                  <a:srgbClr val="FEF3C7"/>
                </a:solidFill>
                <a:latin typeface="Kalpurush" pitchFamily="2" charset="0"/>
                <a:cs typeface="Kalpurush" pitchFamily="2" charset="0"/>
              </a:rPr>
              <a:t>সুশিক্ষিত</a:t>
            </a:r>
            <a:r>
              <a:rPr sz="1800" b="1" dirty="0">
                <a:solidFill>
                  <a:srgbClr val="FEF3C7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1800" b="1" dirty="0" err="1">
                <a:solidFill>
                  <a:srgbClr val="FEF3C7"/>
                </a:solidFill>
                <a:latin typeface="Kalpurush" pitchFamily="2" charset="0"/>
                <a:cs typeface="Kalpurush" pitchFamily="2" charset="0"/>
              </a:rPr>
              <a:t>লোক</a:t>
            </a:r>
            <a:r>
              <a:rPr sz="1800" b="1" dirty="0">
                <a:solidFill>
                  <a:srgbClr val="FEF3C7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1800" b="1" dirty="0" err="1">
                <a:solidFill>
                  <a:srgbClr val="FEF3C7"/>
                </a:solidFill>
                <a:latin typeface="Kalpurush" pitchFamily="2" charset="0"/>
                <a:cs typeface="Kalpurush" pitchFamily="2" charset="0"/>
              </a:rPr>
              <a:t>মাত্রই</a:t>
            </a:r>
            <a:r>
              <a:rPr sz="1800" b="1" dirty="0">
                <a:solidFill>
                  <a:srgbClr val="FEF3C7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1800" b="1" dirty="0" err="1">
                <a:solidFill>
                  <a:srgbClr val="FEF3C7"/>
                </a:solidFill>
                <a:latin typeface="Kalpurush" pitchFamily="2" charset="0"/>
                <a:cs typeface="Kalpurush" pitchFamily="2" charset="0"/>
              </a:rPr>
              <a:t>স্বশিক্ষিত</a:t>
            </a:r>
            <a:r>
              <a:rPr sz="1800" b="1" dirty="0">
                <a:solidFill>
                  <a:srgbClr val="FEF3C7"/>
                </a:solidFill>
                <a:latin typeface="Kalpurush" pitchFamily="2" charset="0"/>
                <a:cs typeface="Kalpurush" pitchFamily="2" charset="0"/>
              </a:rPr>
              <a:t>।"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79788" y="2886744"/>
            <a:ext cx="4092699" cy="6412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620"/>
              </a:lnSpc>
            </a:pPr>
            <a:r>
              <a:rPr sz="2000" dirty="0" err="1">
                <a:solidFill>
                  <a:srgbClr val="F3F4F6"/>
                </a:solidFill>
                <a:latin typeface="Kalpurush" pitchFamily="2" charset="0"/>
                <a:cs typeface="Kalpurush" pitchFamily="2" charset="0"/>
              </a:rPr>
              <a:t>শিক্ষক</a:t>
            </a:r>
            <a:r>
              <a:rPr sz="2000" dirty="0">
                <a:solidFill>
                  <a:srgbClr val="F3F4F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F3F4F6"/>
                </a:solidFill>
                <a:latin typeface="Kalpurush" pitchFamily="2" charset="0"/>
                <a:cs typeface="Kalpurush" pitchFamily="2" charset="0"/>
              </a:rPr>
              <a:t>শিষ্যের</a:t>
            </a:r>
            <a:r>
              <a:rPr sz="2000" dirty="0">
                <a:solidFill>
                  <a:srgbClr val="F3F4F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F3F4F6"/>
                </a:solidFill>
                <a:latin typeface="Kalpurush" pitchFamily="2" charset="0"/>
                <a:cs typeface="Kalpurush" pitchFamily="2" charset="0"/>
              </a:rPr>
              <a:t>সুপ্ত</a:t>
            </a:r>
            <a:r>
              <a:rPr sz="2000" dirty="0">
                <a:solidFill>
                  <a:srgbClr val="F3F4F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F3F4F6"/>
                </a:solidFill>
                <a:latin typeface="Kalpurush" pitchFamily="2" charset="0"/>
                <a:cs typeface="Kalpurush" pitchFamily="2" charset="0"/>
              </a:rPr>
              <a:t>শক্তিকে</a:t>
            </a:r>
            <a:r>
              <a:rPr sz="2000" dirty="0">
                <a:solidFill>
                  <a:srgbClr val="F3F4F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F3F4F6"/>
                </a:solidFill>
                <a:latin typeface="Kalpurush" pitchFamily="2" charset="0"/>
                <a:cs typeface="Kalpurush" pitchFamily="2" charset="0"/>
              </a:rPr>
              <a:t>জাগ্রত</a:t>
            </a:r>
            <a:r>
              <a:rPr sz="2000" dirty="0">
                <a:solidFill>
                  <a:srgbClr val="F3F4F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F3F4F6"/>
                </a:solidFill>
                <a:latin typeface="Kalpurush" pitchFamily="2" charset="0"/>
                <a:cs typeface="Kalpurush" pitchFamily="2" charset="0"/>
              </a:rPr>
              <a:t>করেন</a:t>
            </a:r>
            <a:r>
              <a:rPr sz="2000" dirty="0">
                <a:solidFill>
                  <a:srgbClr val="F3F4F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F3F4F6"/>
                </a:solidFill>
                <a:latin typeface="Kalpurush" pitchFamily="2" charset="0"/>
                <a:cs typeface="Kalpurush" pitchFamily="2" charset="0"/>
              </a:rPr>
              <a:t>মাত্র</a:t>
            </a:r>
            <a:r>
              <a:rPr sz="2000" dirty="0">
                <a:solidFill>
                  <a:srgbClr val="F3F4F6"/>
                </a:solidFill>
                <a:latin typeface="Kalpurush" pitchFamily="2" charset="0"/>
                <a:cs typeface="Kalpurush" pitchFamily="2" charset="0"/>
              </a:rPr>
              <a:t>, </a:t>
            </a:r>
            <a:r>
              <a:rPr sz="2000" dirty="0" err="1">
                <a:solidFill>
                  <a:srgbClr val="F3F4F6"/>
                </a:solidFill>
                <a:latin typeface="Kalpurush" pitchFamily="2" charset="0"/>
                <a:cs typeface="Kalpurush" pitchFamily="2" charset="0"/>
              </a:rPr>
              <a:t>প্রকৃত</a:t>
            </a:r>
            <a:r>
              <a:rPr sz="2000" dirty="0">
                <a:solidFill>
                  <a:srgbClr val="F3F4F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F3F4F6"/>
                </a:solidFill>
                <a:latin typeface="Kalpurush" pitchFamily="2" charset="0"/>
                <a:cs typeface="Kalpurush" pitchFamily="2" charset="0"/>
              </a:rPr>
              <a:t>শিক্ষা</a:t>
            </a:r>
            <a:r>
              <a:rPr sz="2000" dirty="0">
                <a:solidFill>
                  <a:srgbClr val="F3F4F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F3F4F6"/>
                </a:solidFill>
                <a:latin typeface="Kalpurush" pitchFamily="2" charset="0"/>
                <a:cs typeface="Kalpurush" pitchFamily="2" charset="0"/>
              </a:rPr>
              <a:t>অর্জন</a:t>
            </a:r>
            <a:r>
              <a:rPr sz="2000" dirty="0">
                <a:solidFill>
                  <a:srgbClr val="F3F4F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F3F4F6"/>
                </a:solidFill>
                <a:latin typeface="Kalpurush" pitchFamily="2" charset="0"/>
                <a:cs typeface="Kalpurush" pitchFamily="2" charset="0"/>
              </a:rPr>
              <a:t>করতে</a:t>
            </a:r>
            <a:r>
              <a:rPr sz="2000" dirty="0">
                <a:solidFill>
                  <a:srgbClr val="F3F4F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F3F4F6"/>
                </a:solidFill>
                <a:latin typeface="Kalpurush" pitchFamily="2" charset="0"/>
                <a:cs typeface="Kalpurush" pitchFamily="2" charset="0"/>
              </a:rPr>
              <a:t>হয়</a:t>
            </a:r>
            <a:r>
              <a:rPr sz="2000" dirty="0">
                <a:solidFill>
                  <a:srgbClr val="F3F4F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F3F4F6"/>
                </a:solidFill>
                <a:latin typeface="Kalpurush" pitchFamily="2" charset="0"/>
                <a:cs typeface="Kalpurush" pitchFamily="2" charset="0"/>
              </a:rPr>
              <a:t>নিজের</a:t>
            </a:r>
            <a:r>
              <a:rPr sz="2000" dirty="0">
                <a:solidFill>
                  <a:srgbClr val="F3F4F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F3F4F6"/>
                </a:solidFill>
                <a:latin typeface="Kalpurush" pitchFamily="2" charset="0"/>
                <a:cs typeface="Kalpurush" pitchFamily="2" charset="0"/>
              </a:rPr>
              <a:t>চেষ্টায়</a:t>
            </a:r>
            <a:r>
              <a:rPr sz="2000" dirty="0">
                <a:solidFill>
                  <a:srgbClr val="F3F4F6"/>
                </a:solidFill>
                <a:latin typeface="Kalpurush" pitchFamily="2" charset="0"/>
                <a:cs typeface="Kalpurush" pitchFamily="2" charset="0"/>
              </a:rPr>
              <a:t>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hammer.wav"/>
          </p:stSnd>
        </p:sndAc>
      </p:transition>
    </mc:Choice>
    <mc:Fallback xmlns="">
      <p:transition spd="slow">
        <p:sndAc>
          <p:stSnd>
            <p:snd r:embed="rId5" name="hammer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2396727"/>
            <a:ext cx="4029075" cy="1221683"/>
          </a:xfrm>
          <a:prstGeom prst="roundRect">
            <a:avLst>
              <a:gd name="adj" fmla="val 8695"/>
            </a:avLst>
          </a:prstGeom>
          <a:solidFill>
            <a:srgbClr val="FA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sz="2000"/>
          </a:p>
        </p:txBody>
      </p:sp>
      <p:sp>
        <p:nvSpPr>
          <p:cNvPr id="3" name="Rounded Rectangle 2"/>
          <p:cNvSpPr/>
          <p:nvPr/>
        </p:nvSpPr>
        <p:spPr>
          <a:xfrm>
            <a:off x="4657725" y="2396728"/>
            <a:ext cx="4029075" cy="1221682"/>
          </a:xfrm>
          <a:prstGeom prst="roundRect">
            <a:avLst>
              <a:gd name="adj" fmla="val 8695"/>
            </a:avLst>
          </a:prstGeom>
          <a:solidFill>
            <a:srgbClr val="FA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960" y="828966"/>
            <a:ext cx="257175" cy="2571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199" y="714375"/>
            <a:ext cx="5956663" cy="538609"/>
          </a:xfrm>
          <a:prstGeom prst="rect">
            <a:avLst/>
          </a:prstGeom>
          <a:noFill/>
        </p:spPr>
        <p:txBody>
          <a:bodyPr wrap="square" lIns="342900" tIns="0" rIns="0" bIns="0" anchor="t">
            <a:spAutoFit/>
          </a:bodyPr>
          <a:lstStyle/>
          <a:p>
            <a:pPr algn="l"/>
            <a:r>
              <a:rPr sz="35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ডেমোক্রেসি</a:t>
            </a:r>
            <a:r>
              <a:rPr sz="3500" b="1" dirty="0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 ও </a:t>
            </a:r>
            <a:r>
              <a:rPr sz="35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অর্থচিন্তার</a:t>
            </a:r>
            <a:r>
              <a:rPr sz="3500" b="1" dirty="0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35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প্রভাব</a:t>
            </a:r>
            <a:endParaRPr sz="3500" b="1" dirty="0">
              <a:solidFill>
                <a:srgbClr val="7F2626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2560013"/>
            <a:ext cx="3825478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ব্যাধি</a:t>
            </a:r>
            <a:r>
              <a:rPr sz="2000" b="1" dirty="0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সংক্রামক</a:t>
            </a:r>
            <a:r>
              <a:rPr sz="2000" b="1" dirty="0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, </a:t>
            </a:r>
            <a:r>
              <a:rPr sz="20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স্বাস্থ্য</a:t>
            </a:r>
            <a:r>
              <a:rPr sz="2000" b="1" dirty="0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নয়</a:t>
            </a:r>
            <a:endParaRPr sz="2000" b="1" dirty="0">
              <a:solidFill>
                <a:srgbClr val="7F2626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3057265"/>
            <a:ext cx="3690257" cy="384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519"/>
              </a:lnSpc>
            </a:pPr>
            <a:r>
              <a:rPr sz="2000" dirty="0" err="1">
                <a:solidFill>
                  <a:srgbClr val="374151"/>
                </a:solidFill>
                <a:latin typeface="Hind Siliguri"/>
              </a:rPr>
              <a:t>পাশ্চাত্যের</a:t>
            </a:r>
            <a:r>
              <a:rPr sz="2000" dirty="0">
                <a:solidFill>
                  <a:srgbClr val="374151"/>
                </a:solidFill>
                <a:latin typeface="Hind Siliguri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Hind Siliguri"/>
              </a:rPr>
              <a:t>অন্ধ</a:t>
            </a:r>
            <a:r>
              <a:rPr sz="2000" dirty="0">
                <a:solidFill>
                  <a:srgbClr val="374151"/>
                </a:solidFill>
                <a:latin typeface="Hind Siliguri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Hind Siliguri"/>
              </a:rPr>
              <a:t>অনুকরণে</a:t>
            </a:r>
            <a:r>
              <a:rPr sz="2000" dirty="0">
                <a:solidFill>
                  <a:srgbClr val="374151"/>
                </a:solidFill>
                <a:latin typeface="Hind Siliguri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Hind Siliguri"/>
              </a:rPr>
              <a:t>আমরা</a:t>
            </a:r>
            <a:r>
              <a:rPr sz="2000" dirty="0">
                <a:solidFill>
                  <a:srgbClr val="374151"/>
                </a:solidFill>
                <a:latin typeface="Hind Siliguri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Hind Siliguri"/>
              </a:rPr>
              <a:t>গুণের</a:t>
            </a:r>
            <a:r>
              <a:rPr sz="2000" dirty="0">
                <a:solidFill>
                  <a:srgbClr val="374151"/>
                </a:solidFill>
                <a:latin typeface="Hind Siliguri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Hind Siliguri"/>
              </a:rPr>
              <a:t>চেয়ে</a:t>
            </a:r>
            <a:r>
              <a:rPr sz="2000" dirty="0">
                <a:solidFill>
                  <a:srgbClr val="374151"/>
                </a:solidFill>
                <a:latin typeface="Hind Siliguri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Hind Siliguri"/>
              </a:rPr>
              <a:t>দোষগুলোই</a:t>
            </a:r>
            <a:r>
              <a:rPr sz="2000" dirty="0">
                <a:solidFill>
                  <a:srgbClr val="374151"/>
                </a:solidFill>
                <a:latin typeface="Hind Siliguri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Hind Siliguri"/>
              </a:rPr>
              <a:t>দ্রুত</a:t>
            </a:r>
            <a:r>
              <a:rPr sz="2000" dirty="0">
                <a:solidFill>
                  <a:srgbClr val="374151"/>
                </a:solidFill>
                <a:latin typeface="Hind Siliguri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Hind Siliguri"/>
              </a:rPr>
              <a:t>গ্রহণ</a:t>
            </a:r>
            <a:r>
              <a:rPr sz="2000" dirty="0">
                <a:solidFill>
                  <a:srgbClr val="374151"/>
                </a:solidFill>
                <a:latin typeface="Hind Siliguri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Hind Siliguri"/>
              </a:rPr>
              <a:t>করেছি</a:t>
            </a:r>
            <a:r>
              <a:rPr sz="2000" dirty="0">
                <a:solidFill>
                  <a:srgbClr val="374151"/>
                </a:solidFill>
                <a:latin typeface="Hind Siliguri"/>
              </a:rPr>
              <a:t>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86325" y="2533887"/>
            <a:ext cx="3825478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dirty="0" err="1">
                <a:solidFill>
                  <a:srgbClr val="7F2626"/>
                </a:solidFill>
                <a:latin typeface="Noto Serif Bengali"/>
              </a:rPr>
              <a:t>অর্থকরী</a:t>
            </a:r>
            <a:r>
              <a:rPr sz="2000" b="1" dirty="0">
                <a:solidFill>
                  <a:srgbClr val="7F2626"/>
                </a:solidFill>
                <a:latin typeface="Noto Serif Bengali"/>
              </a:rPr>
              <a:t> </a:t>
            </a:r>
            <a:r>
              <a:rPr sz="2000" b="1" dirty="0" err="1">
                <a:solidFill>
                  <a:srgbClr val="7F2626"/>
                </a:solidFill>
                <a:latin typeface="Noto Serif Bengali"/>
              </a:rPr>
              <a:t>বিদ্যার</a:t>
            </a:r>
            <a:r>
              <a:rPr sz="2000" b="1" dirty="0">
                <a:solidFill>
                  <a:srgbClr val="7F2626"/>
                </a:solidFill>
                <a:latin typeface="Noto Serif Bengali"/>
              </a:rPr>
              <a:t> </a:t>
            </a:r>
            <a:r>
              <a:rPr sz="2000" b="1" dirty="0" err="1">
                <a:solidFill>
                  <a:srgbClr val="7F2626"/>
                </a:solidFill>
                <a:latin typeface="Noto Serif Bengali"/>
              </a:rPr>
              <a:t>মোহ</a:t>
            </a:r>
            <a:endParaRPr sz="2000" b="1" dirty="0">
              <a:solidFill>
                <a:srgbClr val="7F2626"/>
              </a:solidFill>
              <a:latin typeface="Noto Serif Bengal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86325" y="3039463"/>
            <a:ext cx="3643721" cy="384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519"/>
              </a:lnSpc>
            </a:pP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যে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শিক্ষা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সরাসরি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অর্থ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দেয়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না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, 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সমাজ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তাকে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অনর্থক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বলে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মনে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করে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voltage.wav"/>
          </p:stSnd>
        </p:sndAc>
      </p:transition>
    </mc:Choice>
    <mc:Fallback xmlns="">
      <p:transition spd="slow">
        <p:sndAc>
          <p:stSnd>
            <p:snd r:embed="rId4" name="voltag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2228849"/>
            <a:ext cx="2628900" cy="1529953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257550" y="2228850"/>
            <a:ext cx="2628900" cy="1529952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sz="200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057900" y="2228850"/>
            <a:ext cx="2628900" cy="1529952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57200"/>
            <a:ext cx="257175" cy="2571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439239"/>
            <a:ext cx="8686800" cy="307777"/>
          </a:xfrm>
          <a:prstGeom prst="rect">
            <a:avLst/>
          </a:prstGeom>
          <a:noFill/>
        </p:spPr>
        <p:txBody>
          <a:bodyPr wrap="square" lIns="342900" tIns="0" rIns="0" bIns="0" anchor="t">
            <a:spAutoFit/>
          </a:bodyPr>
          <a:lstStyle/>
          <a:p>
            <a:pPr algn="l"/>
            <a:r>
              <a:rPr sz="2000" b="1" dirty="0" err="1">
                <a:solidFill>
                  <a:srgbClr val="7F2626"/>
                </a:solidFill>
                <a:latin typeface="Noto Serif Bengali"/>
              </a:rPr>
              <a:t>শিক্ষা</a:t>
            </a:r>
            <a:r>
              <a:rPr sz="2000" b="1" dirty="0">
                <a:solidFill>
                  <a:srgbClr val="7F2626"/>
                </a:solidFill>
                <a:latin typeface="Noto Serif Bengali"/>
              </a:rPr>
              <a:t> </a:t>
            </a:r>
            <a:r>
              <a:rPr sz="2000" b="1" dirty="0" err="1">
                <a:solidFill>
                  <a:srgbClr val="7F2626"/>
                </a:solidFill>
                <a:latin typeface="Noto Serif Bengali"/>
              </a:rPr>
              <a:t>পদ্ধতির</a:t>
            </a:r>
            <a:r>
              <a:rPr sz="2000" b="1" dirty="0">
                <a:solidFill>
                  <a:srgbClr val="7F2626"/>
                </a:solidFill>
                <a:latin typeface="Noto Serif Bengali"/>
              </a:rPr>
              <a:t> </a:t>
            </a:r>
            <a:r>
              <a:rPr sz="2000" b="1" dirty="0" err="1">
                <a:solidFill>
                  <a:srgbClr val="7F2626"/>
                </a:solidFill>
                <a:latin typeface="Noto Serif Bengali"/>
              </a:rPr>
              <a:t>মূল</a:t>
            </a:r>
            <a:r>
              <a:rPr sz="2000" b="1" dirty="0">
                <a:solidFill>
                  <a:srgbClr val="7F2626"/>
                </a:solidFill>
                <a:latin typeface="Noto Serif Bengali"/>
              </a:rPr>
              <a:t> </a:t>
            </a:r>
            <a:r>
              <a:rPr sz="2000" b="1" dirty="0" err="1">
                <a:solidFill>
                  <a:srgbClr val="7F2626"/>
                </a:solidFill>
                <a:latin typeface="Noto Serif Bengali"/>
              </a:rPr>
              <a:t>গলদ</a:t>
            </a:r>
            <a:endParaRPr sz="2000" b="1" dirty="0">
              <a:solidFill>
                <a:srgbClr val="7F2626"/>
              </a:solidFill>
              <a:latin typeface="Noto Serif Bengal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8613" y="2428875"/>
            <a:ext cx="2886075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1" dirty="0">
                <a:solidFill>
                  <a:srgbClr val="D97706"/>
                </a:solidFill>
                <a:latin typeface="Kalpurush" pitchFamily="2" charset="0"/>
                <a:cs typeface="Kalpurush" pitchFamily="2" charset="0"/>
              </a:rPr>
              <a:t>১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28963" y="2428875"/>
            <a:ext cx="2886075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D97706"/>
                </a:solidFill>
                <a:latin typeface="Kalpurush" pitchFamily="2" charset="0"/>
                <a:cs typeface="Kalpurush" pitchFamily="2" charset="0"/>
              </a:rPr>
              <a:t>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29313" y="2428875"/>
            <a:ext cx="2886075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dirty="0">
                <a:solidFill>
                  <a:srgbClr val="D97706"/>
                </a:solidFill>
                <a:latin typeface="Kalpurush" pitchFamily="2" charset="0"/>
                <a:cs typeface="Kalpurush" pitchFamily="2" charset="0"/>
              </a:rPr>
              <a:t>৩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8968" y="2779122"/>
            <a:ext cx="2925365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1" dirty="0" err="1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নোট</a:t>
            </a:r>
            <a:r>
              <a:rPr sz="2000" b="1" dirty="0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b="1" dirty="0" err="1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গেলা</a:t>
            </a:r>
            <a:endParaRPr sz="2000" b="1" dirty="0">
              <a:solidFill>
                <a:srgbClr val="1F2937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8619" y="3143250"/>
            <a:ext cx="2786063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না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বুঝে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নোট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ও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মুখস্থ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বিদ্যা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হজম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করা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09318" y="2805248"/>
            <a:ext cx="2925365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1" dirty="0" err="1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পরীক্ষায়</a:t>
            </a:r>
            <a:r>
              <a:rPr sz="2000" b="1" dirty="0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b="1" dirty="0" err="1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ওগলানো</a:t>
            </a:r>
            <a:endParaRPr sz="2000" b="1" dirty="0">
              <a:solidFill>
                <a:srgbClr val="1F2937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78970" y="3165277"/>
            <a:ext cx="2542562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উত্তরপত্রে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বিদ্যা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উগড়ে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দেওয়া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09668" y="2779122"/>
            <a:ext cx="2925365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1" dirty="0" err="1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অপপুষ্টির</a:t>
            </a:r>
            <a:r>
              <a:rPr sz="2000" b="1" dirty="0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b="1" dirty="0" err="1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শিকার</a:t>
            </a:r>
            <a:endParaRPr sz="2000" b="1" dirty="0">
              <a:solidFill>
                <a:srgbClr val="1F2937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79319" y="3143250"/>
            <a:ext cx="2786063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মন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ও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আত্মার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মানসিক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মৃত্যু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ঘটা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suction.wav"/>
          </p:stSnd>
        </p:sndAc>
      </p:transition>
    </mc:Choice>
    <mc:Fallback xmlns="">
      <p:transition spd="slow">
        <p:sndAc>
          <p:stSnd>
            <p:snd r:embed="rId4" name="suctio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637299" y="2259544"/>
            <a:ext cx="4049501" cy="1409291"/>
          </a:xfrm>
          <a:prstGeom prst="roundRect">
            <a:avLst>
              <a:gd name="adj" fmla="val 712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57200"/>
            <a:ext cx="292894" cy="2571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646634"/>
            <a:ext cx="3951498" cy="24288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400050"/>
            <a:ext cx="4180099" cy="461665"/>
          </a:xfrm>
          <a:prstGeom prst="rect">
            <a:avLst/>
          </a:prstGeom>
          <a:noFill/>
        </p:spPr>
        <p:txBody>
          <a:bodyPr wrap="square" lIns="378619" tIns="0" rIns="0" bIns="0" anchor="t">
            <a:spAutoFit/>
          </a:bodyPr>
          <a:lstStyle/>
          <a:p>
            <a:pPr algn="l"/>
            <a:r>
              <a:rPr sz="30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লাইব্রেরি</a:t>
            </a:r>
            <a:r>
              <a:rPr sz="3000" b="1" dirty="0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: </a:t>
            </a:r>
            <a:r>
              <a:rPr sz="30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মনের</a:t>
            </a:r>
            <a:r>
              <a:rPr sz="3000" b="1" dirty="0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30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হাসপাতাল</a:t>
            </a:r>
            <a:endParaRPr sz="3000" b="1" dirty="0">
              <a:solidFill>
                <a:srgbClr val="7F2626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22206" y="2396704"/>
            <a:ext cx="3606757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>
              <a:lnSpc>
                <a:spcPts val="1733"/>
              </a:lnSpc>
            </a:pPr>
            <a:r>
              <a:rPr b="1" dirty="0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"</a:t>
            </a:r>
            <a:r>
              <a:rPr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লাইব্রেরির</a:t>
            </a:r>
            <a:r>
              <a:rPr b="1" dirty="0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সার্থকতা</a:t>
            </a:r>
            <a:r>
              <a:rPr b="1" dirty="0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হাসপাতালের</a:t>
            </a:r>
            <a:r>
              <a:rPr b="1" dirty="0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চাইতে</a:t>
            </a:r>
            <a:r>
              <a:rPr b="1" dirty="0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কিছু</a:t>
            </a:r>
            <a:r>
              <a:rPr b="1" dirty="0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কম</a:t>
            </a:r>
            <a:r>
              <a:rPr b="1" dirty="0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নয়</a:t>
            </a:r>
            <a:r>
              <a:rPr b="1" dirty="0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।"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65898" y="2822450"/>
            <a:ext cx="3663739" cy="8463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620"/>
              </a:lnSpc>
            </a:pP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দেহের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চিকিৎসার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জন্য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যেমন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হাসপাতাল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প্রয়োজন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,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মনের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সুস্থতা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ও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আত্মিক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বিকাশের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জন্য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তেমনই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লাইব্রেরি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অপরিহার্য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2289571"/>
            <a:ext cx="2628900" cy="1420279"/>
          </a:xfrm>
          <a:prstGeom prst="roundRect">
            <a:avLst>
              <a:gd name="adj" fmla="val 7142"/>
            </a:avLst>
          </a:prstGeom>
          <a:solidFill>
            <a:srgbClr val="FA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257550" y="2289571"/>
            <a:ext cx="2628900" cy="1420279"/>
          </a:xfrm>
          <a:prstGeom prst="roundRect">
            <a:avLst>
              <a:gd name="adj" fmla="val 7142"/>
            </a:avLst>
          </a:prstGeom>
          <a:solidFill>
            <a:srgbClr val="FA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57900" y="2289571"/>
            <a:ext cx="2628900" cy="1420279"/>
          </a:xfrm>
          <a:prstGeom prst="roundRect">
            <a:avLst>
              <a:gd name="adj" fmla="val 7142"/>
            </a:avLst>
          </a:prstGeom>
          <a:solidFill>
            <a:srgbClr val="FA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369" y="727438"/>
            <a:ext cx="257175" cy="2571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3063" y="2461022"/>
            <a:ext cx="257175" cy="2571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7700" y="2461022"/>
            <a:ext cx="228600" cy="2571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3763" y="2461022"/>
            <a:ext cx="257175" cy="2571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633140"/>
            <a:ext cx="5486400" cy="384721"/>
          </a:xfrm>
          <a:prstGeom prst="rect">
            <a:avLst/>
          </a:prstGeom>
          <a:noFill/>
        </p:spPr>
        <p:txBody>
          <a:bodyPr wrap="square" lIns="342900" tIns="0" rIns="0" bIns="0" anchor="t">
            <a:spAutoFit/>
          </a:bodyPr>
          <a:lstStyle/>
          <a:p>
            <a:pPr algn="l"/>
            <a:r>
              <a:rPr sz="2500" b="1" dirty="0" err="1">
                <a:solidFill>
                  <a:srgbClr val="7F2626"/>
                </a:solidFill>
                <a:latin typeface="Noto Serif Bengali"/>
              </a:rPr>
              <a:t>সাহিত্যচর্চা</a:t>
            </a:r>
            <a:r>
              <a:rPr sz="2500" b="1" dirty="0">
                <a:solidFill>
                  <a:srgbClr val="7F2626"/>
                </a:solidFill>
                <a:latin typeface="Noto Serif Bengali"/>
              </a:rPr>
              <a:t> ও </a:t>
            </a:r>
            <a:r>
              <a:rPr sz="2500" b="1" dirty="0" err="1">
                <a:solidFill>
                  <a:srgbClr val="7F2626"/>
                </a:solidFill>
                <a:latin typeface="Noto Serif Bengali"/>
              </a:rPr>
              <a:t>জাতির</a:t>
            </a:r>
            <a:r>
              <a:rPr sz="2500" b="1" dirty="0">
                <a:solidFill>
                  <a:srgbClr val="7F2626"/>
                </a:solidFill>
                <a:latin typeface="Noto Serif Bengali"/>
              </a:rPr>
              <a:t> </a:t>
            </a:r>
            <a:r>
              <a:rPr sz="2500" b="1" dirty="0" err="1">
                <a:solidFill>
                  <a:srgbClr val="7F2626"/>
                </a:solidFill>
                <a:latin typeface="Noto Serif Bengali"/>
              </a:rPr>
              <a:t>জীবনীশক্তি</a:t>
            </a:r>
            <a:endParaRPr sz="2500" b="1" dirty="0">
              <a:solidFill>
                <a:srgbClr val="7F2626"/>
              </a:solidFill>
              <a:latin typeface="Noto Serif Bengal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1463" y="2803922"/>
            <a:ext cx="3000375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dirty="0" err="1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মনের</a:t>
            </a:r>
            <a:r>
              <a:rPr sz="1500" b="1" dirty="0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1500" b="1" dirty="0" err="1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সজীবতা</a:t>
            </a:r>
            <a:endParaRPr sz="1500" b="1" dirty="0">
              <a:solidFill>
                <a:srgbClr val="1F2937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2900" y="3111103"/>
            <a:ext cx="285750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dirty="0" err="1">
                <a:solidFill>
                  <a:srgbClr val="4B5563"/>
                </a:solidFill>
                <a:latin typeface="Hind Siliguri"/>
              </a:rPr>
              <a:t>সাহিত্য</a:t>
            </a:r>
            <a:r>
              <a:rPr sz="2000" dirty="0">
                <a:solidFill>
                  <a:srgbClr val="4B5563"/>
                </a:solidFill>
                <a:latin typeface="Hind Siliguri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Hind Siliguri"/>
              </a:rPr>
              <a:t>মনকে</a:t>
            </a:r>
            <a:r>
              <a:rPr sz="2000" dirty="0">
                <a:solidFill>
                  <a:srgbClr val="4B5563"/>
                </a:solidFill>
                <a:latin typeface="Hind Siliguri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Hind Siliguri"/>
              </a:rPr>
              <a:t>আনন্দিত</a:t>
            </a:r>
            <a:r>
              <a:rPr sz="2000" dirty="0">
                <a:solidFill>
                  <a:srgbClr val="4B5563"/>
                </a:solidFill>
                <a:latin typeface="Hind Siliguri"/>
              </a:rPr>
              <a:t> ও </a:t>
            </a:r>
            <a:r>
              <a:rPr sz="2000" dirty="0" err="1">
                <a:solidFill>
                  <a:srgbClr val="4B5563"/>
                </a:solidFill>
                <a:latin typeface="Hind Siliguri"/>
              </a:rPr>
              <a:t>সচেতন</a:t>
            </a:r>
            <a:r>
              <a:rPr sz="2000" dirty="0">
                <a:solidFill>
                  <a:srgbClr val="4B5563"/>
                </a:solidFill>
                <a:latin typeface="Hind Siliguri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Hind Siliguri"/>
              </a:rPr>
              <a:t>রাখে</a:t>
            </a:r>
            <a:r>
              <a:rPr sz="2000" dirty="0">
                <a:solidFill>
                  <a:srgbClr val="4B5563"/>
                </a:solidFill>
                <a:latin typeface="Hind Siliguri"/>
              </a:rPr>
              <a:t>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1813" y="2803922"/>
            <a:ext cx="3000375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dirty="0" err="1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প্রচ্ছন্ন</a:t>
            </a:r>
            <a:r>
              <a:rPr sz="1500" b="1" dirty="0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1500" b="1" dirty="0" err="1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শক্তি</a:t>
            </a:r>
            <a:endParaRPr sz="1500" b="1" dirty="0">
              <a:solidFill>
                <a:srgbClr val="1F2937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43250" y="3111103"/>
            <a:ext cx="2552156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dirty="0" err="1">
                <a:solidFill>
                  <a:srgbClr val="4B5563"/>
                </a:solidFill>
                <a:latin typeface="Hind Siliguri"/>
              </a:rPr>
              <a:t>অন্তর্নিহিত</a:t>
            </a:r>
            <a:r>
              <a:rPr sz="2000" dirty="0">
                <a:solidFill>
                  <a:srgbClr val="4B5563"/>
                </a:solidFill>
                <a:latin typeface="Hind Siliguri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Hind Siliguri"/>
              </a:rPr>
              <a:t>সুপ্ত</a:t>
            </a:r>
            <a:r>
              <a:rPr sz="2000" dirty="0">
                <a:solidFill>
                  <a:srgbClr val="4B5563"/>
                </a:solidFill>
                <a:latin typeface="Hind Siliguri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Hind Siliguri"/>
              </a:rPr>
              <a:t>মেধা</a:t>
            </a:r>
            <a:r>
              <a:rPr sz="2000" dirty="0">
                <a:solidFill>
                  <a:srgbClr val="4B5563"/>
                </a:solidFill>
                <a:latin typeface="Hind Siliguri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Hind Siliguri"/>
              </a:rPr>
              <a:t>মুক্ত</a:t>
            </a:r>
            <a:r>
              <a:rPr sz="2000" dirty="0">
                <a:solidFill>
                  <a:srgbClr val="4B5563"/>
                </a:solidFill>
                <a:latin typeface="Hind Siliguri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Hind Siliguri"/>
              </a:rPr>
              <a:t>করে</a:t>
            </a:r>
            <a:r>
              <a:rPr sz="2000" dirty="0">
                <a:solidFill>
                  <a:srgbClr val="4B5563"/>
                </a:solidFill>
                <a:latin typeface="Hind Siliguri"/>
              </a:rPr>
              <a:t>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72163" y="2803922"/>
            <a:ext cx="3000375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dirty="0" err="1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জাতির</a:t>
            </a:r>
            <a:r>
              <a:rPr sz="1500" b="1" dirty="0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1500" b="1" dirty="0" err="1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সমৃদ্ধি</a:t>
            </a:r>
            <a:endParaRPr sz="1500" b="1" dirty="0">
              <a:solidFill>
                <a:srgbClr val="1F2937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43600" y="3111103"/>
            <a:ext cx="285750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dirty="0" err="1">
                <a:solidFill>
                  <a:srgbClr val="4B5563"/>
                </a:solidFill>
                <a:latin typeface="Hind Siliguri"/>
              </a:rPr>
              <a:t>মানসিক</a:t>
            </a:r>
            <a:r>
              <a:rPr sz="2000" dirty="0">
                <a:solidFill>
                  <a:srgbClr val="4B5563"/>
                </a:solidFill>
                <a:latin typeface="Hind Siliguri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Hind Siliguri"/>
              </a:rPr>
              <a:t>বিকাশই</a:t>
            </a:r>
            <a:r>
              <a:rPr sz="2000" dirty="0">
                <a:solidFill>
                  <a:srgbClr val="4B5563"/>
                </a:solidFill>
                <a:latin typeface="Hind Siliguri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Hind Siliguri"/>
              </a:rPr>
              <a:t>জাতীয়</a:t>
            </a:r>
            <a:r>
              <a:rPr sz="2000" dirty="0">
                <a:solidFill>
                  <a:srgbClr val="4B5563"/>
                </a:solidFill>
                <a:latin typeface="Hind Siliguri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Hind Siliguri"/>
              </a:rPr>
              <a:t>সমৃদ্ধির</a:t>
            </a:r>
            <a:r>
              <a:rPr sz="2000" dirty="0">
                <a:solidFill>
                  <a:srgbClr val="4B5563"/>
                </a:solidFill>
                <a:latin typeface="Hind Siliguri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Hind Siliguri"/>
              </a:rPr>
              <a:t>ভিত্তি</a:t>
            </a:r>
            <a:r>
              <a:rPr sz="2000" dirty="0">
                <a:solidFill>
                  <a:srgbClr val="4B5563"/>
                </a:solidFill>
                <a:latin typeface="Hind Siliguri"/>
              </a:rPr>
              <a:t>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lick.wav"/>
          </p:stSnd>
        </p:sndAc>
      </p:transition>
    </mc:Choice>
    <mc:Fallback xmlns="">
      <p:transition spd="slow">
        <p:sndAc>
          <p:stSnd>
            <p:snd r:embed="rId7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2396727"/>
            <a:ext cx="4000500" cy="1208621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686300" y="2396728"/>
            <a:ext cx="4000500" cy="120862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57200"/>
            <a:ext cx="321469" cy="2571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400050"/>
            <a:ext cx="4898572" cy="461665"/>
          </a:xfrm>
          <a:prstGeom prst="rect">
            <a:avLst/>
          </a:prstGeom>
          <a:noFill/>
        </p:spPr>
        <p:txBody>
          <a:bodyPr wrap="square" lIns="407194" tIns="0" rIns="0" bIns="0" anchor="t">
            <a:spAutoFit/>
          </a:bodyPr>
          <a:lstStyle/>
          <a:p>
            <a:pPr algn="l"/>
            <a:r>
              <a:rPr sz="30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বাধ্যতামূলক</a:t>
            </a:r>
            <a:r>
              <a:rPr sz="3000" b="1" dirty="0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30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পাঠের</a:t>
            </a:r>
            <a:r>
              <a:rPr sz="3000" b="1" dirty="0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30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সীমাবদ্ধতা</a:t>
            </a:r>
            <a:endParaRPr sz="3000" b="1" dirty="0">
              <a:solidFill>
                <a:srgbClr val="7F2626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8052" y="2573076"/>
            <a:ext cx="1521823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dirty="0" err="1">
                <a:solidFill>
                  <a:srgbClr val="DC2626"/>
                </a:solidFill>
                <a:latin typeface="Kalpurush" pitchFamily="2" charset="0"/>
                <a:cs typeface="Kalpurush" pitchFamily="2" charset="0"/>
              </a:rPr>
              <a:t>বাধ্য</a:t>
            </a:r>
            <a:r>
              <a:rPr sz="1600" b="1" dirty="0">
                <a:solidFill>
                  <a:srgbClr val="DC262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1600" b="1" dirty="0" err="1">
                <a:solidFill>
                  <a:srgbClr val="DC2626"/>
                </a:solidFill>
                <a:latin typeface="Kalpurush" pitchFamily="2" charset="0"/>
                <a:cs typeface="Kalpurush" pitchFamily="2" charset="0"/>
              </a:rPr>
              <a:t>হয়ে</a:t>
            </a:r>
            <a:r>
              <a:rPr sz="1600" b="1" dirty="0">
                <a:solidFill>
                  <a:srgbClr val="DC262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1600" b="1" dirty="0" err="1">
                <a:solidFill>
                  <a:srgbClr val="DC2626"/>
                </a:solidFill>
                <a:latin typeface="Kalpurush" pitchFamily="2" charset="0"/>
                <a:cs typeface="Kalpurush" pitchFamily="2" charset="0"/>
              </a:rPr>
              <a:t>পাঠ</a:t>
            </a:r>
            <a:endParaRPr sz="1600" b="1" dirty="0">
              <a:solidFill>
                <a:srgbClr val="DC2626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3001037"/>
            <a:ext cx="3638006" cy="384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519"/>
              </a:lnSpc>
            </a:pP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পরীক্ষা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পাস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ও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পেটের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তাগিদে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পড়া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বই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মনের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খোরাক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যোগাতে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পারে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না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41026" y="2573076"/>
            <a:ext cx="157734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dirty="0" err="1">
                <a:solidFill>
                  <a:srgbClr val="059669"/>
                </a:solidFill>
                <a:latin typeface="Kalpurush" pitchFamily="2" charset="0"/>
                <a:cs typeface="Kalpurush" pitchFamily="2" charset="0"/>
              </a:rPr>
              <a:t>আগ্রহের</a:t>
            </a:r>
            <a:r>
              <a:rPr sz="1600" b="1" dirty="0">
                <a:solidFill>
                  <a:srgbClr val="059669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1600" b="1" dirty="0" err="1">
                <a:solidFill>
                  <a:srgbClr val="059669"/>
                </a:solidFill>
                <a:latin typeface="Kalpurush" pitchFamily="2" charset="0"/>
                <a:cs typeface="Kalpurush" pitchFamily="2" charset="0"/>
              </a:rPr>
              <a:t>পাঠ</a:t>
            </a:r>
            <a:endParaRPr sz="1600" b="1" dirty="0">
              <a:solidFill>
                <a:srgbClr val="059669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14900" y="2961085"/>
            <a:ext cx="3458391" cy="384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519"/>
              </a:lnSpc>
            </a:pP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আনন্দের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জন্য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পড়া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বই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চিন্তাশক্তি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ও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আত্ম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বিশ্বাস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বৃদ্ধি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করে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lick.wav"/>
          </p:stSnd>
        </p:sndAc>
      </p:transition>
    </mc:Choice>
    <mc:Fallback xmlns="">
      <p:transition spd="slow">
        <p:sndAc>
          <p:stSnd>
            <p:snd r:embed="rId4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504" y="457200"/>
            <a:ext cx="321469" cy="2571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02650" y="381080"/>
            <a:ext cx="3905794" cy="461665"/>
          </a:xfrm>
          <a:prstGeom prst="rect">
            <a:avLst/>
          </a:prstGeom>
          <a:noFill/>
        </p:spPr>
        <p:txBody>
          <a:bodyPr wrap="square" lIns="407194" tIns="0" rIns="0" bIns="0" anchor="t">
            <a:spAutoFit/>
          </a:bodyPr>
          <a:lstStyle/>
          <a:p>
            <a:pPr algn="l"/>
            <a:r>
              <a:rPr sz="30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প্রকৃত</a:t>
            </a:r>
            <a:r>
              <a:rPr sz="3000" b="1" dirty="0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30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শিক্ষকের</a:t>
            </a:r>
            <a:r>
              <a:rPr sz="3000" b="1" dirty="0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30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ভূমিকা</a:t>
            </a:r>
            <a:endParaRPr sz="3000" b="1" dirty="0">
              <a:solidFill>
                <a:srgbClr val="7F2626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59336" y="1759788"/>
            <a:ext cx="2625328" cy="6309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100" b="1" dirty="0" err="1">
                <a:solidFill>
                  <a:srgbClr val="7F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উত্তরসাধক</a:t>
            </a:r>
            <a:endParaRPr sz="4100" b="1" dirty="0">
              <a:solidFill>
                <a:srgbClr val="7F262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44042" y="2802791"/>
            <a:ext cx="5728804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dirty="0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"</a:t>
            </a:r>
            <a:r>
              <a:rPr sz="2000" dirty="0" err="1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যিনি</a:t>
            </a:r>
            <a:r>
              <a:rPr sz="2000" dirty="0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যথার্থ</a:t>
            </a:r>
            <a:r>
              <a:rPr sz="2000" dirty="0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গুরু</a:t>
            </a:r>
            <a:r>
              <a:rPr sz="2000" dirty="0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, </a:t>
            </a:r>
            <a:r>
              <a:rPr sz="2000" dirty="0" err="1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তিনি</a:t>
            </a:r>
            <a:r>
              <a:rPr sz="2000" dirty="0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শিষ্যের</a:t>
            </a:r>
            <a:r>
              <a:rPr sz="2000" dirty="0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আত্মাকে</a:t>
            </a:r>
            <a:r>
              <a:rPr sz="2000" dirty="0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উদ্‌বোধিত</a:t>
            </a:r>
            <a:r>
              <a:rPr sz="2000" dirty="0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করেন</a:t>
            </a:r>
            <a:r>
              <a:rPr sz="2000" dirty="0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।"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94560" y="3254090"/>
            <a:ext cx="6204857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dirty="0" err="1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শিক্ষক</a:t>
            </a:r>
            <a:r>
              <a:rPr sz="2000" dirty="0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বিদ্যা</a:t>
            </a:r>
            <a:r>
              <a:rPr sz="2000" dirty="0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চাপিয়ে</a:t>
            </a:r>
            <a:r>
              <a:rPr sz="2000" dirty="0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দেন</a:t>
            </a:r>
            <a:r>
              <a:rPr sz="2000" dirty="0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না</a:t>
            </a:r>
            <a:r>
              <a:rPr sz="2000" dirty="0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, </a:t>
            </a:r>
            <a:r>
              <a:rPr sz="2000" dirty="0" err="1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বরং</a:t>
            </a:r>
            <a:r>
              <a:rPr sz="2000" dirty="0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শিক্ষার্থীর</a:t>
            </a:r>
            <a:r>
              <a:rPr sz="2000" dirty="0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নিজ</a:t>
            </a:r>
            <a:r>
              <a:rPr sz="2000" dirty="0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থেকে</a:t>
            </a:r>
            <a:r>
              <a:rPr sz="2000" dirty="0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অর্জনের</a:t>
            </a:r>
            <a:r>
              <a:rPr sz="2000" dirty="0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পথ</a:t>
            </a:r>
            <a:r>
              <a:rPr sz="2000" dirty="0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দেখান</a:t>
            </a:r>
            <a:r>
              <a:rPr sz="2000" dirty="0">
                <a:solidFill>
                  <a:srgbClr val="6B7280"/>
                </a:solidFill>
                <a:latin typeface="Kalpurush" pitchFamily="2" charset="0"/>
                <a:cs typeface="Kalpurush" pitchFamily="2" charset="0"/>
              </a:rPr>
              <a:t>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explode.wav"/>
          </p:stSnd>
        </p:sndAc>
      </p:transition>
    </mc:Choice>
    <mc:Fallback xmlns="">
      <p:transition spd="slow">
        <p:sndAc>
          <p:stSnd>
            <p:snd r:embed="rId4" name="explod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1" y="2285999"/>
            <a:ext cx="2490824" cy="1423851"/>
          </a:xfrm>
          <a:prstGeom prst="roundRect">
            <a:avLst>
              <a:gd name="adj" fmla="val 71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326644" y="2285999"/>
            <a:ext cx="2490824" cy="1423851"/>
          </a:xfrm>
          <a:prstGeom prst="roundRect">
            <a:avLst>
              <a:gd name="adj" fmla="val 71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196087" y="2285999"/>
            <a:ext cx="2552146" cy="1423851"/>
          </a:xfrm>
          <a:prstGeom prst="roundRect">
            <a:avLst>
              <a:gd name="adj" fmla="val 71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57200"/>
            <a:ext cx="292894" cy="2571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2325" y="2803922"/>
            <a:ext cx="150019" cy="1714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1768" y="2803922"/>
            <a:ext cx="150019" cy="1714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8256" y="2486025"/>
            <a:ext cx="228600" cy="2286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7700" y="2486025"/>
            <a:ext cx="228600" cy="2286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5718" y="2486025"/>
            <a:ext cx="171450" cy="228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" y="400050"/>
            <a:ext cx="8686800" cy="307777"/>
          </a:xfrm>
          <a:prstGeom prst="rect">
            <a:avLst/>
          </a:prstGeom>
          <a:noFill/>
        </p:spPr>
        <p:txBody>
          <a:bodyPr wrap="square" lIns="378619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7F2626"/>
                </a:solidFill>
                <a:latin typeface="Noto Serif Bengali"/>
              </a:rPr>
              <a:t>জ্ঞান অর্জনের তিন ধাপ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0541" y="2800350"/>
            <a:ext cx="2744141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dirty="0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১. </a:t>
            </a:r>
            <a:r>
              <a:rPr sz="1500" b="1" dirty="0" err="1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স্বতঃস্ফূর্ত</a:t>
            </a:r>
            <a:r>
              <a:rPr sz="1500" b="1" dirty="0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1500" b="1" dirty="0" err="1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পাঠ</a:t>
            </a:r>
            <a:endParaRPr sz="1500" b="1" dirty="0">
              <a:solidFill>
                <a:srgbClr val="1F2937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878" y="3086100"/>
            <a:ext cx="2613468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নিজের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আগ্রহে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বই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বেছে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নেওয়া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99985" y="2800350"/>
            <a:ext cx="2744141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dirty="0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২. </a:t>
            </a:r>
            <a:r>
              <a:rPr sz="1500" b="1" dirty="0" err="1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অনুভাবন</a:t>
            </a:r>
            <a:r>
              <a:rPr sz="1500" b="1" dirty="0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 ও </a:t>
            </a:r>
            <a:r>
              <a:rPr sz="1500" b="1" dirty="0" err="1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চিন্তা</a:t>
            </a:r>
            <a:endParaRPr sz="1500" b="1" dirty="0">
              <a:solidFill>
                <a:srgbClr val="1F2937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65322" y="3086100"/>
            <a:ext cx="2338644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পঠিত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বিষয়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আত্মস্থ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করা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69429" y="2800350"/>
            <a:ext cx="2744141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>
                <a:solidFill>
                  <a:srgbClr val="1F2937"/>
                </a:solidFill>
                <a:latin typeface="Kalpurush" pitchFamily="2" charset="0"/>
                <a:cs typeface="Kalpurush" pitchFamily="2" charset="0"/>
              </a:rPr>
              <a:t>৩. আত্মিক বিকাশ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34765" y="3086100"/>
            <a:ext cx="2613468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মননশীল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মানুষ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হিসেবে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গড়ে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ওঠা</a:t>
            </a:r>
            <a:r>
              <a:rPr sz="2000" dirty="0">
                <a:solidFill>
                  <a:srgbClr val="4B5563"/>
                </a:solidFill>
                <a:latin typeface="Kalpurush" pitchFamily="2" charset="0"/>
                <a:cs typeface="Kalpurush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2428875"/>
            <a:ext cx="2628900" cy="1150348"/>
          </a:xfrm>
          <a:prstGeom prst="roundRect">
            <a:avLst>
              <a:gd name="adj" fmla="val 9302"/>
            </a:avLst>
          </a:prstGeom>
          <a:solidFill>
            <a:srgbClr val="FA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257550" y="2428875"/>
            <a:ext cx="2628900" cy="1150348"/>
          </a:xfrm>
          <a:prstGeom prst="roundRect">
            <a:avLst>
              <a:gd name="adj" fmla="val 9302"/>
            </a:avLst>
          </a:prstGeom>
          <a:solidFill>
            <a:srgbClr val="FA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57900" y="2428875"/>
            <a:ext cx="2628900" cy="1150348"/>
          </a:xfrm>
          <a:prstGeom prst="roundRect">
            <a:avLst>
              <a:gd name="adj" fmla="val 9302"/>
            </a:avLst>
          </a:prstGeom>
          <a:solidFill>
            <a:srgbClr val="FA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57200"/>
            <a:ext cx="257175" cy="2571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400050"/>
            <a:ext cx="5107577" cy="461665"/>
          </a:xfrm>
          <a:prstGeom prst="rect">
            <a:avLst/>
          </a:prstGeom>
          <a:noFill/>
        </p:spPr>
        <p:txBody>
          <a:bodyPr wrap="square" lIns="342900" tIns="0" rIns="0" bIns="0" anchor="t">
            <a:spAutoFit/>
          </a:bodyPr>
          <a:lstStyle/>
          <a:p>
            <a:pPr algn="l"/>
            <a:r>
              <a:rPr sz="3000" b="1" dirty="0">
                <a:solidFill>
                  <a:srgbClr val="7F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'</a:t>
            </a:r>
            <a:r>
              <a:rPr sz="3000" b="1" dirty="0" err="1">
                <a:solidFill>
                  <a:srgbClr val="7F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বই</a:t>
            </a:r>
            <a:r>
              <a:rPr sz="3000" b="1" dirty="0">
                <a:solidFill>
                  <a:srgbClr val="7F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sz="3000" b="1" dirty="0" err="1">
                <a:solidFill>
                  <a:srgbClr val="7F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পড়া</a:t>
            </a:r>
            <a:r>
              <a:rPr sz="3000" b="1" dirty="0">
                <a:solidFill>
                  <a:srgbClr val="7F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' </a:t>
            </a:r>
            <a:r>
              <a:rPr sz="3000" b="1" dirty="0" err="1">
                <a:solidFill>
                  <a:srgbClr val="7F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প্রবন্ধের</a:t>
            </a:r>
            <a:r>
              <a:rPr sz="3000" b="1" dirty="0">
                <a:solidFill>
                  <a:srgbClr val="7F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sz="3000" b="1" dirty="0" err="1">
                <a:solidFill>
                  <a:srgbClr val="7F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মূল</a:t>
            </a:r>
            <a:r>
              <a:rPr sz="3000" b="1" dirty="0">
                <a:solidFill>
                  <a:srgbClr val="7F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sz="3000" b="1" dirty="0" err="1">
                <a:solidFill>
                  <a:srgbClr val="7F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শিক্ষা</a:t>
            </a:r>
            <a:endParaRPr sz="3000" b="1" dirty="0">
              <a:solidFill>
                <a:srgbClr val="7F262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7225" y="2628900"/>
            <a:ext cx="2415302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লাইব্রেরি</a:t>
            </a:r>
            <a:r>
              <a:rPr sz="1500" b="1" dirty="0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15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বিস্তার</a:t>
            </a:r>
            <a:endParaRPr sz="1500" b="1" dirty="0">
              <a:solidFill>
                <a:srgbClr val="7F2626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1909" y="2943225"/>
            <a:ext cx="2428875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গ্রামে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গ্রামে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লাইব্রেরি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প্রতিষ্ঠা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করা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প্রয়োজন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57575" y="2628900"/>
            <a:ext cx="2415302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পাস</a:t>
            </a:r>
            <a:r>
              <a:rPr sz="1500" b="1" dirty="0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15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বনাম</a:t>
            </a:r>
            <a:r>
              <a:rPr sz="1500" b="1" dirty="0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15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শিক্ষা</a:t>
            </a:r>
            <a:endParaRPr sz="1500" b="1" dirty="0">
              <a:solidFill>
                <a:srgbClr val="7F2626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83700" y="2943225"/>
            <a:ext cx="2428875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শুধুমাত্র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পাস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করা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আর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শিক্ষিত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হওয়া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এক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নয়</a:t>
            </a:r>
            <a:r>
              <a:rPr sz="2000" dirty="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57925" y="2628900"/>
            <a:ext cx="2415302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চিন্তার</a:t>
            </a:r>
            <a:r>
              <a:rPr sz="1500" b="1" dirty="0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sz="1500" b="1" dirty="0" err="1">
                <a:solidFill>
                  <a:srgbClr val="7F2626"/>
                </a:solidFill>
                <a:latin typeface="Kalpurush" pitchFamily="2" charset="0"/>
                <a:cs typeface="Kalpurush" pitchFamily="2" charset="0"/>
              </a:rPr>
              <a:t>মুক্তি</a:t>
            </a:r>
            <a:endParaRPr sz="1500" b="1" dirty="0">
              <a:solidFill>
                <a:srgbClr val="7F2626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57924" y="2943225"/>
            <a:ext cx="2428875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>
                <a:solidFill>
                  <a:srgbClr val="374151"/>
                </a:solidFill>
                <a:latin typeface="Kalpurush" pitchFamily="2" charset="0"/>
                <a:cs typeface="Kalpurush" pitchFamily="2" charset="0"/>
              </a:rPr>
              <a:t>বই পড়ার মাধ্যমে চিন্তাশীল জাতি গঠন করা।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57688" y="3182541"/>
            <a:ext cx="428625" cy="21431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5611" y="1318932"/>
            <a:ext cx="914399" cy="77234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01666" y="2075259"/>
            <a:ext cx="1963107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500" b="1" dirty="0" err="1">
                <a:latin typeface="Kalpurush" pitchFamily="2" charset="0"/>
                <a:cs typeface="Kalpurush" pitchFamily="2" charset="0"/>
              </a:rPr>
              <a:t>ধন্যবাদ</a:t>
            </a:r>
            <a:r>
              <a:rPr sz="3500" b="1" dirty="0">
                <a:solidFill>
                  <a:srgbClr val="FFFFFF"/>
                </a:solidFill>
                <a:latin typeface="Kalpurush" pitchFamily="2" charset="0"/>
                <a:cs typeface="Kalpurush" pitchFamily="2" charset="0"/>
              </a:rPr>
              <a:t>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03122" y="2732485"/>
            <a:ext cx="5068388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200" dirty="0">
                <a:solidFill>
                  <a:srgbClr val="F3F4F6"/>
                </a:solidFill>
                <a:latin typeface="Kalpurush" pitchFamily="2" charset="0"/>
                <a:cs typeface="Kalpurush" pitchFamily="2" charset="0"/>
              </a:rPr>
              <a:t>"</a:t>
            </a:r>
            <a:r>
              <a:rPr sz="2200" dirty="0" err="1">
                <a:latin typeface="Kalpurush" pitchFamily="2" charset="0"/>
                <a:cs typeface="Kalpurush" pitchFamily="2" charset="0"/>
              </a:rPr>
              <a:t>বই</a:t>
            </a:r>
            <a:r>
              <a:rPr sz="2200" dirty="0">
                <a:latin typeface="Kalpurush" pitchFamily="2" charset="0"/>
                <a:cs typeface="Kalpurush" pitchFamily="2" charset="0"/>
              </a:rPr>
              <a:t> </a:t>
            </a:r>
            <a:r>
              <a:rPr sz="2200" dirty="0" err="1">
                <a:latin typeface="Kalpurush" pitchFamily="2" charset="0"/>
                <a:cs typeface="Kalpurush" pitchFamily="2" charset="0"/>
              </a:rPr>
              <a:t>পড়ুন</a:t>
            </a:r>
            <a:r>
              <a:rPr sz="2200" dirty="0">
                <a:latin typeface="Kalpurush" pitchFamily="2" charset="0"/>
                <a:cs typeface="Kalpurush" pitchFamily="2" charset="0"/>
              </a:rPr>
              <a:t>, </a:t>
            </a:r>
            <a:r>
              <a:rPr sz="2200" dirty="0" err="1">
                <a:latin typeface="Kalpurush" pitchFamily="2" charset="0"/>
                <a:cs typeface="Kalpurush" pitchFamily="2" charset="0"/>
              </a:rPr>
              <a:t>মনের</a:t>
            </a:r>
            <a:r>
              <a:rPr sz="2200" dirty="0">
                <a:latin typeface="Kalpurush" pitchFamily="2" charset="0"/>
                <a:cs typeface="Kalpurush" pitchFamily="2" charset="0"/>
              </a:rPr>
              <a:t> </a:t>
            </a:r>
            <a:r>
              <a:rPr sz="2200" dirty="0" err="1">
                <a:latin typeface="Kalpurush" pitchFamily="2" charset="0"/>
                <a:cs typeface="Kalpurush" pitchFamily="2" charset="0"/>
              </a:rPr>
              <a:t>হাসপাতাল</a:t>
            </a:r>
            <a:r>
              <a:rPr sz="2200" dirty="0">
                <a:latin typeface="Kalpurush" pitchFamily="2" charset="0"/>
                <a:cs typeface="Kalpurush" pitchFamily="2" charset="0"/>
              </a:rPr>
              <a:t> </a:t>
            </a:r>
            <a:r>
              <a:rPr sz="2200" dirty="0" err="1">
                <a:latin typeface="Kalpurush" pitchFamily="2" charset="0"/>
                <a:cs typeface="Kalpurush" pitchFamily="2" charset="0"/>
              </a:rPr>
              <a:t>গড়ে</a:t>
            </a:r>
            <a:r>
              <a:rPr sz="2200" dirty="0">
                <a:latin typeface="Kalpurush" pitchFamily="2" charset="0"/>
                <a:cs typeface="Kalpurush" pitchFamily="2" charset="0"/>
              </a:rPr>
              <a:t> </a:t>
            </a:r>
            <a:r>
              <a:rPr sz="2200" dirty="0" err="1">
                <a:latin typeface="Kalpurush" pitchFamily="2" charset="0"/>
                <a:cs typeface="Kalpurush" pitchFamily="2" charset="0"/>
              </a:rPr>
              <a:t>তুলুন</a:t>
            </a:r>
            <a:r>
              <a:rPr sz="2200" dirty="0">
                <a:latin typeface="Kalpurush" pitchFamily="2" charset="0"/>
                <a:cs typeface="Kalpurush" pitchFamily="2" charset="0"/>
              </a:rPr>
              <a:t>।"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44537" y="3380627"/>
            <a:ext cx="4717962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dirty="0">
                <a:latin typeface="Kalpurush" pitchFamily="2" charset="0"/>
                <a:cs typeface="Kalpurush" pitchFamily="2" charset="0"/>
              </a:rPr>
              <a:t>'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পড়া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'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প্রবন্ধ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বিষয়ক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কোনো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প্রশ্ন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থাকলে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জিজ্ঞাসা</a:t>
            </a:r>
            <a:r>
              <a:rPr sz="2000" dirty="0">
                <a:latin typeface="Kalpurush" pitchFamily="2" charset="0"/>
                <a:cs typeface="Kalpurush" pitchFamily="2" charset="0"/>
              </a:rPr>
              <a:t> </a:t>
            </a:r>
            <a:r>
              <a:rPr sz="2000" dirty="0" err="1">
                <a:latin typeface="Kalpurush" pitchFamily="2" charset="0"/>
                <a:cs typeface="Kalpurush" pitchFamily="2" charset="0"/>
              </a:rPr>
              <a:t>করুন</a:t>
            </a:r>
            <a:r>
              <a:rPr sz="2000" dirty="0">
                <a:latin typeface="Kalpurush" pitchFamily="2" charset="0"/>
                <a:cs typeface="Kalpurush" pitchFamily="2" charset="0"/>
              </a:rPr>
              <a:t>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voltage.wav"/>
          </p:stSnd>
        </p:sndAc>
      </p:transition>
    </mc:Choice>
    <mc:Fallback xmlns="">
      <p:transition spd="slow">
        <p:sndAc>
          <p:stSnd>
            <p:snd r:embed="rId4" name="voltag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2422" y="1467123"/>
            <a:ext cx="3636085" cy="537209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যোগাযোগের</a:t>
            </a:r>
            <a:r>
              <a:rPr lang="en-US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জন্য</a:t>
            </a:r>
            <a:r>
              <a:rPr lang="en-US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লিংকে</a:t>
            </a:r>
            <a:r>
              <a:rPr lang="en-US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ক্লিক</a:t>
            </a:r>
            <a:r>
              <a:rPr lang="en-US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করতে</a:t>
            </a:r>
            <a:r>
              <a:rPr lang="en-US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পারেন</a:t>
            </a:r>
            <a:endParaRPr lang="en-US" dirty="0">
              <a:solidFill>
                <a:srgbClr val="FF0000"/>
              </a:solidFill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979" y="549275"/>
            <a:ext cx="3229444" cy="4244794"/>
          </a:xfrm>
        </p:spPr>
      </p:pic>
      <p:sp>
        <p:nvSpPr>
          <p:cNvPr id="7" name="TextBox 6"/>
          <p:cNvSpPr txBox="1"/>
          <p:nvPr/>
        </p:nvSpPr>
        <p:spPr>
          <a:xfrm>
            <a:off x="1322422" y="2495865"/>
            <a:ext cx="38535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https://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t.ly/eyYH9</a:t>
            </a:r>
            <a:endParaRPr lang="en-US" sz="3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2784117" y="1782264"/>
            <a:ext cx="310051" cy="5878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745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  <p:sndAc>
          <p:stSnd>
            <p:snd r:embed="rId2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138</TotalTime>
  <Words>493</Words>
  <Application>Microsoft Office PowerPoint</Application>
  <PresentationFormat>On-screen Show (16:9)</PresentationFormat>
  <Paragraphs>88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Kalpurush</vt:lpstr>
      <vt:lpstr>Trebuchet MS</vt:lpstr>
      <vt:lpstr>Georgia</vt:lpstr>
      <vt:lpstr>Hind Siliguri</vt:lpstr>
      <vt:lpstr>Noto Serif Bengali</vt:lpstr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যোগাযোগের জন্য লিংকে ক্লিক করতে পারেন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Arindhum</dc:creator>
  <dc:description>generated using python-pptx</dc:description>
  <cp:lastModifiedBy>Arindhum</cp:lastModifiedBy>
  <cp:revision>19</cp:revision>
  <dcterms:created xsi:type="dcterms:W3CDTF">2013-01-27T09:14:16Z</dcterms:created>
  <dcterms:modified xsi:type="dcterms:W3CDTF">2026-09-21T03:03:15Z</dcterms:modified>
</cp:coreProperties>
</file>