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72" r:id="rId3"/>
    <p:sldId id="273" r:id="rId4"/>
    <p:sldId id="263" r:id="rId5"/>
    <p:sldId id="264" r:id="rId6"/>
    <p:sldId id="265" r:id="rId7"/>
    <p:sldId id="266" r:id="rId8"/>
    <p:sldId id="267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2B90EB-107A-4253-961B-550A846C4E4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3F39F4-D5AE-4EBD-9275-7D402E280AC7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81000" y="2514600"/>
            <a:ext cx="4038600" cy="411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উপস্থাপনায়</a:t>
            </a:r>
            <a:endParaRPr lang="en-US" sz="2400" b="1" u="sng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নার্গিস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সুলতানা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প্রভাষকঃ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রসায়ন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বিজ্ঞান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গণউদ্যোগ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বালিকা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উচ্চ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বিদ্যালয়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ও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কলেজ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মোবাইলঃ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০১৬৭৩-৪২৬৮৫২</a:t>
            </a:r>
          </a:p>
          <a:p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Email: nargishu4@gmail.com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24400" y="2514600"/>
            <a:ext cx="4038600" cy="411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পাঠ</a:t>
            </a:r>
            <a:r>
              <a:rPr lang="en-US" sz="2800" b="1" u="sng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u="sng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পরিচিতি</a:t>
            </a:r>
            <a:endParaRPr lang="en-US" sz="2800" b="1" u="sng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শ্রেণিঃ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একাদশ-দ্বাদশ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বিষয়ঃ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রসায়ন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বিজ্ঞান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১ম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পত্র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অধ্যায়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: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পঞ্চম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কর্মমুখী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রসায়ন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</a:p>
          <a:p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(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খাদ্য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নিরাপত্তা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ও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রসায়ন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)</a:t>
            </a: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তারিখ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: ২১/০৯/২০২৬</a:t>
            </a:r>
          </a:p>
          <a:p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সময়</a:t>
            </a: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: ৪৫ </a:t>
            </a:r>
            <a:r>
              <a:rPr lang="en-US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মিনিট</a:t>
            </a:r>
            <a:endParaRPr lang="en-US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09800" y="342900"/>
            <a:ext cx="3962400" cy="18288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34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25582" y="1295400"/>
            <a:ext cx="8458200" cy="52578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762000" y="152400"/>
            <a:ext cx="8001000" cy="914400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ছবিতে</a:t>
            </a:r>
            <a:r>
              <a:rPr lang="en-U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তোমরা</a:t>
            </a:r>
            <a:r>
              <a:rPr lang="en-U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কি</a:t>
            </a:r>
            <a:r>
              <a:rPr lang="en-U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দেখতে</a:t>
            </a:r>
            <a:r>
              <a:rPr lang="en-U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পারছো</a:t>
            </a:r>
            <a:r>
              <a:rPr lang="en-U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?</a:t>
            </a:r>
            <a:endParaRPr lang="en-US" sz="2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026958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ard 3"/>
          <p:cNvSpPr/>
          <p:nvPr/>
        </p:nvSpPr>
        <p:spPr>
          <a:xfrm>
            <a:off x="304800" y="2590800"/>
            <a:ext cx="8534400" cy="3962400"/>
          </a:xfrm>
          <a:prstGeom prst="flowChartPunchedCard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বছরের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সব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সময়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সব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নাগরিকের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সুস্থ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কর্মক্ষম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জীবনধারণের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জন্য</a:t>
            </a:r>
            <a:endParaRPr lang="en-US" sz="4000" dirty="0" smtClean="0">
              <a:latin typeface="SutonnyOMJ" pitchFamily="2" charset="0"/>
              <a:cs typeface="SutonnyOMJ" pitchFamily="2" charset="0"/>
            </a:endParaRPr>
          </a:p>
          <a:p>
            <a:pPr algn="just"/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পরিমানে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পর্যাপ্ত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স্বাস্থ্যবিধিগত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নিরাপদ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সঠিক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পুষ্টিমানের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যোগান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বা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সরবরাহের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নিশ্চয়তার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ব্যবস্থা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করাকে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নিরাপত্তা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বলে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381000" y="381000"/>
            <a:ext cx="8382000" cy="1600200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নিরাপত্তা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sz="66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41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/>
          <p:cNvSpPr/>
          <p:nvPr/>
        </p:nvSpPr>
        <p:spPr>
          <a:xfrm>
            <a:off x="609600" y="1676400"/>
            <a:ext cx="7924800" cy="4724400"/>
          </a:xfrm>
          <a:prstGeom prst="round1Rect">
            <a:avLst/>
          </a:prstGeom>
          <a:ln w="57150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নিরাপত্তা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নিশ্চিতকরণে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রসায়নের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ভূমিকা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অত্যন্ত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গুরুত্বপূর্ণ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।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খেত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থেকে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শুরু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করে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আমাদের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খাবারের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থালা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পর্যন্ত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প্রতিটি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ধাপে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খাদ্যকে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নিরাপদ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পুষ্টিকর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পচন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থেকে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রক্ষা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করতে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রসায়ন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প্রত্যক্ষভাবে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কাজ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করে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algn="just"/>
            <a:r>
              <a:rPr lang="en-US" sz="3600" dirty="0" err="1">
                <a:latin typeface="SutonnyOMJ" pitchFamily="2" charset="0"/>
                <a:cs typeface="SutonnyOMJ" pitchFamily="2" charset="0"/>
              </a:rPr>
              <a:t>নিচে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নিরাপত্তা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রসায়নের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সম্পর্ক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নিয়ে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একটি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বিস্তারিত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কনটেন্ট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তুলে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ধরা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>
                <a:latin typeface="SutonnyOMJ" pitchFamily="2" charset="0"/>
                <a:cs typeface="SutonnyOMJ" pitchFamily="2" charset="0"/>
              </a:rPr>
              <a:t>হলো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:</a:t>
            </a:r>
          </a:p>
        </p:txBody>
      </p:sp>
      <p:sp>
        <p:nvSpPr>
          <p:cNvPr id="5" name="Plaque 4"/>
          <p:cNvSpPr/>
          <p:nvPr/>
        </p:nvSpPr>
        <p:spPr>
          <a:xfrm>
            <a:off x="609600" y="457200"/>
            <a:ext cx="7924800" cy="838200"/>
          </a:xfrm>
          <a:prstGeom prst="plaqu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নিরাপত্তা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নিশ্চিতকরণে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রসায়নের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latin typeface="SutonnyOMJ" pitchFamily="2" charset="0"/>
                <a:cs typeface="SutonnyOMJ" pitchFamily="2" charset="0"/>
              </a:rPr>
              <a:t>ভূমিকা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528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1905000"/>
            <a:ext cx="8458200" cy="4343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400" dirty="0" err="1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নিরাপত্তা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বলতে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বোঝায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়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এমন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একটি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ব্যবস্থা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যেখানে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প্রত্যেকের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জন্য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পর্যাপ্ত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নিরাপদ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পুষ্টিকর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খাদ্যের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সংস্থান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নিশ্চিত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হয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়।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আর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এই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নিরাপত্তা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নিশ্চিত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করার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পেছনে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সবচেয়ে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বড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়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কারিগর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হিসেবে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কাজ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>
                <a:latin typeface="SutonnyOMJ" pitchFamily="2" charset="0"/>
                <a:cs typeface="SutonnyOMJ" pitchFamily="2" charset="0"/>
              </a:rPr>
              <a:t>করে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b="1" dirty="0" err="1">
                <a:latin typeface="SutonnyOMJ" pitchFamily="2" charset="0"/>
                <a:cs typeface="SutonnyOMJ" pitchFamily="2" charset="0"/>
              </a:rPr>
              <a:t>রসায়ন</a:t>
            </a:r>
            <a:r>
              <a:rPr lang="en-US" sz="4400" dirty="0">
                <a:latin typeface="SutonnyOMJ" pitchFamily="2" charset="0"/>
                <a:cs typeface="SutonnyOMJ" pitchFamily="2" charset="0"/>
              </a:rPr>
              <a:t>।</a:t>
            </a:r>
          </a:p>
        </p:txBody>
      </p:sp>
      <p:sp>
        <p:nvSpPr>
          <p:cNvPr id="5" name="Hexagon 4"/>
          <p:cNvSpPr/>
          <p:nvPr/>
        </p:nvSpPr>
        <p:spPr>
          <a:xfrm>
            <a:off x="304800" y="381000"/>
            <a:ext cx="8229600" cy="1066800"/>
          </a:xfrm>
          <a:prstGeom prst="hexag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নিরাপত্তা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রসায়ন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: </a:t>
            </a:r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জীবনের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সুরক্ষায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় </a:t>
            </a:r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বিজ্ঞানের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প্রয়োগ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34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n 4"/>
          <p:cNvSpPr/>
          <p:nvPr/>
        </p:nvSpPr>
        <p:spPr>
          <a:xfrm>
            <a:off x="381000" y="304800"/>
            <a:ext cx="8382000" cy="1066800"/>
          </a:xfrm>
          <a:prstGeom prst="ca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১. </a:t>
            </a:r>
            <a:r>
              <a:rPr lang="en-US" sz="2400" b="1" dirty="0" err="1"/>
              <a:t>খাদ্য</a:t>
            </a:r>
            <a:r>
              <a:rPr lang="en-US" sz="2400" b="1" dirty="0"/>
              <a:t> </a:t>
            </a:r>
            <a:r>
              <a:rPr lang="en-US" sz="2400" b="1" dirty="0" err="1"/>
              <a:t>সংরক্ষণ</a:t>
            </a:r>
            <a:r>
              <a:rPr lang="en-US" sz="2400" b="1" dirty="0"/>
              <a:t> ও </a:t>
            </a:r>
            <a:r>
              <a:rPr lang="en-US" sz="2400" b="1" dirty="0" err="1"/>
              <a:t>প্রক্রিয়াজাতকরণ</a:t>
            </a:r>
            <a:r>
              <a:rPr lang="en-US" sz="2400" b="1" dirty="0"/>
              <a:t> (Food Preservation)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381000" y="1828800"/>
            <a:ext cx="8534400" cy="4800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খাবার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যেন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অনুজীব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(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ব্যাকটেরিয়া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ফাঙ্গাস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)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দ্বারা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দ্রুত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নষ্ট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না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হয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়,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সেজন্য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রসায়নের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বিভিন্ন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নীতি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রাসায়নিক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উপাদান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ব্যবহার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করা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হয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়:</a:t>
            </a:r>
          </a:p>
          <a:p>
            <a:pPr lvl="0" algn="just"/>
            <a:r>
              <a:rPr lang="en-US" sz="3200" b="1" dirty="0" err="1" smtClean="0">
                <a:latin typeface="SutonnyOMJ" pitchFamily="2" charset="0"/>
                <a:cs typeface="SutonnyOMJ" pitchFamily="2" charset="0"/>
              </a:rPr>
              <a:t>প্রাকৃতিক</a:t>
            </a:r>
            <a:r>
              <a:rPr lang="en-US" sz="32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b="1" dirty="0" err="1" smtClean="0">
                <a:latin typeface="SutonnyOMJ" pitchFamily="2" charset="0"/>
                <a:cs typeface="SutonnyOMJ" pitchFamily="2" charset="0"/>
              </a:rPr>
              <a:t>প্রিজারভেটিভস</a:t>
            </a:r>
            <a:r>
              <a:rPr lang="en-US" sz="3200" b="1" dirty="0" smtClean="0">
                <a:latin typeface="SutonnyOMJ" pitchFamily="2" charset="0"/>
                <a:cs typeface="SutonnyOMJ" pitchFamily="2" charset="0"/>
              </a:rPr>
              <a:t>: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লবণ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চিনি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ভিনেগার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(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অ্যাসিটিক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এসিড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)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ইত্যাদির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রাসায়নিক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গুণাবলী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খাদ্যের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আর্দ্রতা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কমিয়ে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অনুজীবের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বংশবৃদ্ধি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রোধ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করে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lvl="0" algn="just"/>
            <a:r>
              <a:rPr lang="en-US" sz="3200" b="1" dirty="0" err="1" smtClean="0">
                <a:latin typeface="SutonnyOMJ" pitchFamily="2" charset="0"/>
                <a:cs typeface="SutonnyOMJ" pitchFamily="2" charset="0"/>
              </a:rPr>
              <a:t>কৃত্রিম</a:t>
            </a:r>
            <a:r>
              <a:rPr lang="en-US" sz="3200" b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b="1" dirty="0" err="1" smtClean="0">
                <a:latin typeface="SutonnyOMJ" pitchFamily="2" charset="0"/>
                <a:cs typeface="SutonnyOMJ" pitchFamily="2" charset="0"/>
              </a:rPr>
              <a:t>প্রিজারভেটিভস</a:t>
            </a:r>
            <a:r>
              <a:rPr lang="en-US" sz="3200" b="1" dirty="0" smtClean="0">
                <a:latin typeface="SutonnyOMJ" pitchFamily="2" charset="0"/>
                <a:cs typeface="SutonnyOMJ" pitchFamily="2" charset="0"/>
              </a:rPr>
              <a:t>: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সোডিয়াম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বেনজয়েট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পটাশিয়াম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সরবেট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সাইট্রিক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এসিডের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মতো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অনুমোদিত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রাসায়নিক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উপাদান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প্রক্রিয়াজাত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খাদ্যকে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দীর্ঘদিনের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জন্য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নিরাপদ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রাখে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3476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rocess 5"/>
          <p:cNvSpPr/>
          <p:nvPr/>
        </p:nvSpPr>
        <p:spPr>
          <a:xfrm>
            <a:off x="228600" y="1752600"/>
            <a:ext cx="8534400" cy="4648200"/>
          </a:xfrm>
          <a:prstGeom prst="flowChart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 err="1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নিরাপত্তার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অন্যতম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প্রধান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শর্ত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হলো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ক্ষতিকর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উপাদান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থেকে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খাদ্যকে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মুক্ত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রাখা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lvl="0" algn="just"/>
            <a:r>
              <a:rPr lang="en-US" sz="2800" b="1" dirty="0" err="1">
                <a:latin typeface="SutonnyOMJ" pitchFamily="2" charset="0"/>
                <a:cs typeface="SutonnyOMJ" pitchFamily="2" charset="0"/>
              </a:rPr>
              <a:t>ল্যাবরেটরি</a:t>
            </a:r>
            <a:r>
              <a:rPr lang="en-US" sz="28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>
                <a:latin typeface="SutonnyOMJ" pitchFamily="2" charset="0"/>
                <a:cs typeface="SutonnyOMJ" pitchFamily="2" charset="0"/>
              </a:rPr>
              <a:t>বিশ্লেষণ</a:t>
            </a:r>
            <a:r>
              <a:rPr lang="en-US" sz="2800" b="1" dirty="0">
                <a:latin typeface="SutonnyOMJ" pitchFamily="2" charset="0"/>
                <a:cs typeface="SutonnyOMJ" pitchFamily="2" charset="0"/>
              </a:rPr>
              <a:t>: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স্পেকট্রোস্কোপি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(Spectroscopy)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ক্রোম্যাটোগ্রাফির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000" dirty="0" smtClean="0">
                <a:latin typeface="SutonnyOMJ" pitchFamily="2" charset="0"/>
                <a:cs typeface="SutonnyOMJ" pitchFamily="2" charset="0"/>
              </a:rPr>
              <a:t>(Chromatography)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মতো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রাসায়নিক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পদ্ধতির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সাহায্যে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খাদ্যে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ভারী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ধাতু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(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যেমন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: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সীসা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পারদ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আর্সেনিক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),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কীটনাশকের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অবশিষ্টাংশ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ক্ষতিকর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রঞ্জক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পদার্থ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(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যেমন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: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টেক্সটাইল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ডাই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)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শনাক্ত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করা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হয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়।</a:t>
            </a:r>
          </a:p>
          <a:p>
            <a:pPr lvl="0" algn="just"/>
            <a:r>
              <a:rPr lang="en-US" sz="2800" b="1" dirty="0" err="1">
                <a:latin typeface="SutonnyOMJ" pitchFamily="2" charset="0"/>
                <a:cs typeface="SutonnyOMJ" pitchFamily="2" charset="0"/>
              </a:rPr>
              <a:t>রাসায়নিক</a:t>
            </a:r>
            <a:r>
              <a:rPr lang="en-US" sz="28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>
                <a:latin typeface="SutonnyOMJ" pitchFamily="2" charset="0"/>
                <a:cs typeface="SutonnyOMJ" pitchFamily="2" charset="0"/>
              </a:rPr>
              <a:t>কিট</a:t>
            </a:r>
            <a:r>
              <a:rPr lang="en-US" sz="2800" b="1" dirty="0">
                <a:latin typeface="SutonnyOMJ" pitchFamily="2" charset="0"/>
                <a:cs typeface="SutonnyOMJ" pitchFamily="2" charset="0"/>
              </a:rPr>
              <a:t>: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দ্রুত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খাদ্য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পরীক্ষা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করার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জন্য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তৈরি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বিভিন্ন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কেমিক্যাল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কিটের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মাধ্যমে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দুধে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ফরমালিন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মাখনে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ক্ষতিকর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চর্বি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বা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মাংসে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স্টেরয়েডের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উপস্থিতি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পরীক্ষা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করা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সম্ভব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latin typeface="SutonnyOMJ" pitchFamily="2" charset="0"/>
                <a:cs typeface="SutonnyOMJ" pitchFamily="2" charset="0"/>
              </a:rPr>
              <a:t>হয</a:t>
            </a:r>
            <a:r>
              <a:rPr lang="en-US" sz="2800" dirty="0">
                <a:latin typeface="SutonnyOMJ" pitchFamily="2" charset="0"/>
                <a:cs typeface="SutonnyOMJ" pitchFamily="2" charset="0"/>
              </a:rPr>
              <a:t>়।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762000" y="381000"/>
            <a:ext cx="7848600" cy="1143000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SutonnyOMJ" pitchFamily="2" charset="0"/>
                <a:cs typeface="SutonnyOMJ" pitchFamily="2" charset="0"/>
              </a:rPr>
              <a:t>২. </a:t>
            </a:r>
            <a:r>
              <a:rPr lang="en-US" sz="2800" b="1" dirty="0" err="1">
                <a:latin typeface="SutonnyOMJ" pitchFamily="2" charset="0"/>
                <a:cs typeface="SutonnyOMJ" pitchFamily="2" charset="0"/>
              </a:rPr>
              <a:t>খাদ্যে</a:t>
            </a:r>
            <a:r>
              <a:rPr lang="en-US" sz="28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>
                <a:latin typeface="SutonnyOMJ" pitchFamily="2" charset="0"/>
                <a:cs typeface="SutonnyOMJ" pitchFamily="2" charset="0"/>
              </a:rPr>
              <a:t>ভেজাল</a:t>
            </a:r>
            <a:r>
              <a:rPr lang="en-US" sz="2800" b="1" dirty="0"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2800" b="1" dirty="0" err="1">
                <a:latin typeface="SutonnyOMJ" pitchFamily="2" charset="0"/>
                <a:cs typeface="SutonnyOMJ" pitchFamily="2" charset="0"/>
              </a:rPr>
              <a:t>বিষাক্ততা</a:t>
            </a:r>
            <a:r>
              <a:rPr lang="en-US" sz="28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>
                <a:latin typeface="SutonnyOMJ" pitchFamily="2" charset="0"/>
                <a:cs typeface="SutonnyOMJ" pitchFamily="2" charset="0"/>
              </a:rPr>
              <a:t>নির্ণয</a:t>
            </a:r>
            <a:r>
              <a:rPr lang="en-US" sz="2800" b="1" dirty="0">
                <a:latin typeface="SutonnyOMJ" pitchFamily="2" charset="0"/>
                <a:cs typeface="SutonnyOMJ" pitchFamily="2" charset="0"/>
              </a:rPr>
              <a:t>়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(Detecting Contaminants)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682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152400" y="1524000"/>
            <a:ext cx="8534400" cy="4724400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 err="1">
                <a:latin typeface="SutonnyOMJ" pitchFamily="2" charset="0"/>
                <a:cs typeface="SutonnyOMJ" pitchFamily="2" charset="0"/>
              </a:rPr>
              <a:t>নিরাপদ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খাদ্যের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যোগান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বাড়াতে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কৃষিতে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রসায়নের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অবদান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অনস্বীকার্য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:</a:t>
            </a:r>
          </a:p>
          <a:p>
            <a:pPr lvl="0" algn="just"/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সুষম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সার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ব্যবহার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: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মাটির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পুষ্টি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উপাদান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মেটাতে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রাসায়নিক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ভারসাম্য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বজায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়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রাখতে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নাইট্রোজেন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ফসফরাস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পটাশিয়ামযুক্ত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সারের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সঠিক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ব্যবহার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নিশ্চিত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করা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হয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়।</a:t>
            </a:r>
          </a:p>
          <a:p>
            <a:pPr lvl="0" algn="just"/>
            <a:r>
              <a:rPr lang="en-US" sz="3200" b="1" dirty="0" err="1">
                <a:latin typeface="SutonnyOMJ" pitchFamily="2" charset="0"/>
                <a:cs typeface="SutonnyOMJ" pitchFamily="2" charset="0"/>
              </a:rPr>
              <a:t>বায়ো-পেস্টিসাইড</a:t>
            </a:r>
            <a:r>
              <a:rPr lang="en-US" sz="3200" b="1" dirty="0">
                <a:latin typeface="SutonnyOMJ" pitchFamily="2" charset="0"/>
                <a:cs typeface="SutonnyOMJ" pitchFamily="2" charset="0"/>
              </a:rPr>
              <a:t>: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ক্ষতিকর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পরিবেশবান্ধব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রাসায়নিক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উপাদান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ব্যবহারের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মাধ্যমে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ফসলের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পোকা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দমন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করা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হয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়,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যা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খাদ্যে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বিষাক্ততার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ঝুঁকি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>
                <a:latin typeface="SutonnyOMJ" pitchFamily="2" charset="0"/>
                <a:cs typeface="SutonnyOMJ" pitchFamily="2" charset="0"/>
              </a:rPr>
              <a:t>কমায</a:t>
            </a:r>
            <a:r>
              <a:rPr lang="en-US" sz="3200" dirty="0">
                <a:latin typeface="SutonnyOMJ" pitchFamily="2" charset="0"/>
                <a:cs typeface="SutonnyOMJ" pitchFamily="2" charset="0"/>
              </a:rPr>
              <a:t>়।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152400" y="76200"/>
            <a:ext cx="8534400" cy="1219200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৩. </a:t>
            </a:r>
            <a:r>
              <a:rPr lang="en-US" sz="2800" b="1" dirty="0" err="1"/>
              <a:t>কৃষিক্ষেত্রে</a:t>
            </a:r>
            <a:r>
              <a:rPr lang="en-US" sz="2800" b="1" dirty="0"/>
              <a:t> </a:t>
            </a:r>
            <a:r>
              <a:rPr lang="en-US" sz="2800" b="1" dirty="0" err="1"/>
              <a:t>উৎপাদন</a:t>
            </a:r>
            <a:r>
              <a:rPr lang="en-US" sz="2800" b="1" dirty="0"/>
              <a:t> </a:t>
            </a:r>
            <a:r>
              <a:rPr lang="en-US" sz="2800" b="1" dirty="0" err="1"/>
              <a:t>বৃদ্ধি</a:t>
            </a:r>
            <a:r>
              <a:rPr lang="en-US" sz="2800" b="1" dirty="0"/>
              <a:t> ও </a:t>
            </a:r>
            <a:r>
              <a:rPr lang="en-US" sz="2800" b="1" dirty="0" err="1" smtClean="0"/>
              <a:t>নিরাপত্তা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0176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Card 5"/>
          <p:cNvSpPr/>
          <p:nvPr/>
        </p:nvSpPr>
        <p:spPr>
          <a:xfrm>
            <a:off x="609600" y="2514600"/>
            <a:ext cx="8305800" cy="3581400"/>
          </a:xfrm>
          <a:prstGeom prst="flowChartPunchedCard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Punched Tape 6"/>
          <p:cNvSpPr/>
          <p:nvPr/>
        </p:nvSpPr>
        <p:spPr>
          <a:xfrm>
            <a:off x="609600" y="457200"/>
            <a:ext cx="8153400" cy="1447800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সবাইকে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ধন্যবাদ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01761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95</TotalTime>
  <Words>415</Words>
  <Application>Microsoft Office PowerPoint</Application>
  <PresentationFormat>On-screen Show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 place</dc:creator>
  <cp:lastModifiedBy>Pc place</cp:lastModifiedBy>
  <cp:revision>10</cp:revision>
  <dcterms:created xsi:type="dcterms:W3CDTF">2026-09-21T13:48:47Z</dcterms:created>
  <dcterms:modified xsi:type="dcterms:W3CDTF">2026-09-21T15:24:44Z</dcterms:modified>
</cp:coreProperties>
</file>