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  <p:sldMasterId id="2147483869" r:id="rId2"/>
    <p:sldMasterId id="2147483887" r:id="rId3"/>
    <p:sldMasterId id="2147483905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85" r:id="rId12"/>
    <p:sldId id="267" r:id="rId13"/>
    <p:sldId id="275" r:id="rId14"/>
    <p:sldId id="264" r:id="rId15"/>
    <p:sldId id="278" r:id="rId16"/>
    <p:sldId id="273" r:id="rId17"/>
    <p:sldId id="272" r:id="rId18"/>
    <p:sldId id="279" r:id="rId19"/>
    <p:sldId id="274" r:id="rId20"/>
    <p:sldId id="270" r:id="rId21"/>
    <p:sldId id="280" r:id="rId22"/>
    <p:sldId id="282" r:id="rId23"/>
    <p:sldId id="283" r:id="rId24"/>
    <p:sldId id="284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8A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482142857142862E-2"/>
          <c:y val="0.58308292329900535"/>
          <c:w val="0.93431547619047617"/>
          <c:h val="0.3343171759613007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0637951"/>
        <c:axId val="1940637119"/>
      </c:barChart>
      <c:catAx>
        <c:axId val="1940637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637119"/>
        <c:crosses val="autoZero"/>
        <c:auto val="1"/>
        <c:lblAlgn val="ctr"/>
        <c:lblOffset val="100"/>
        <c:noMultiLvlLbl val="0"/>
      </c:catAx>
      <c:valAx>
        <c:axId val="19406371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63795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6E64F-D44A-4FF2-97D0-BB81C6C9F43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7A208-8CBB-420E-A4E7-1773ECC50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0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7A208-8CBB-420E-A4E7-1773ECC50C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7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7A208-8CBB-420E-A4E7-1773ECC50C1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9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27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85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89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7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3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33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25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46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78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71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1804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90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4288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711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72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2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620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20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77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674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3511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668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81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975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100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04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352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07820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78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19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7605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582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670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3116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5890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282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1690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4636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570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956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711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4497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4143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245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81345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223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95302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7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32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674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5787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745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00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8797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305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538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727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6015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7524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3570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4280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053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4042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71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7419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6958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063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4596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11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5086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3817F30-F1CA-4DC1-91BA-8EA7312953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F890A75-5826-4307-B8C9-398FF32263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70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0"/>
            <a:ext cx="12192001" cy="2393576"/>
          </a:xfrm>
        </p:spPr>
        <p:txBody>
          <a:bodyPr>
            <a:normAutofit fontScale="90000"/>
          </a:bodyPr>
          <a:lstStyle/>
          <a:p>
            <a:pPr algn="l"/>
            <a:r>
              <a:rPr lang="en-GB" sz="10700" b="1" dirty="0" smtClean="0">
                <a:solidFill>
                  <a:srgbClr val="FF0000"/>
                </a:solidFill>
              </a:rPr>
              <a:t>    </a:t>
            </a:r>
            <a:r>
              <a:rPr lang="as-IN" sz="10700" b="1" dirty="0" smtClean="0">
                <a:solidFill>
                  <a:srgbClr val="FF0000"/>
                </a:solidFill>
              </a:rPr>
              <a:t>"</a:t>
            </a:r>
            <a:r>
              <a:rPr lang="as-IN" sz="10700" b="1" dirty="0">
                <a:solidFill>
                  <a:srgbClr val="FF0000"/>
                </a:solidFill>
              </a:rPr>
              <a:t>শুভ </a:t>
            </a:r>
            <a:r>
              <a:rPr lang="as-IN" sz="10700" b="1" dirty="0" smtClean="0">
                <a:solidFill>
                  <a:srgbClr val="FF0000"/>
                </a:solidFill>
              </a:rPr>
              <a:t>সকাল</a:t>
            </a:r>
            <a:r>
              <a:rPr lang="en-GB" sz="10700" b="1" dirty="0" smtClean="0">
                <a:solidFill>
                  <a:srgbClr val="FF0000"/>
                </a:solidFill>
              </a:rPr>
              <a:t>” </a:t>
            </a:r>
            <a:r>
              <a:rPr lang="en-GB" sz="5400" dirty="0">
                <a:solidFill>
                  <a:srgbClr val="FF0000"/>
                </a:solidFill>
              </a:rPr>
              <a:t/>
            </a:r>
            <a:br>
              <a:rPr lang="en-GB" sz="5400" dirty="0">
                <a:solidFill>
                  <a:srgbClr val="FF0000"/>
                </a:solidFill>
              </a:rPr>
            </a:br>
            <a:r>
              <a:rPr lang="as-IN" sz="4000" dirty="0" smtClean="0">
                <a:solidFill>
                  <a:srgbClr val="00B050"/>
                </a:solidFill>
              </a:rPr>
              <a:t> </a:t>
            </a:r>
            <a:r>
              <a:rPr lang="as-IN" sz="4000" b="1" dirty="0">
                <a:solidFill>
                  <a:srgbClr val="FFFF00"/>
                </a:solidFill>
              </a:rPr>
              <a:t>শুরুতেই আপনাদের </a:t>
            </a:r>
            <a:r>
              <a:rPr lang="en-GB" sz="4000" b="1" dirty="0" err="1" smtClean="0">
                <a:solidFill>
                  <a:srgbClr val="FFFF00"/>
                </a:solidFill>
              </a:rPr>
              <a:t>সকলকে</a:t>
            </a:r>
            <a:r>
              <a:rPr lang="as-IN" sz="4000" b="1" dirty="0" smtClean="0">
                <a:solidFill>
                  <a:srgbClr val="FFFF00"/>
                </a:solidFill>
              </a:rPr>
              <a:t> </a:t>
            </a:r>
            <a:r>
              <a:rPr lang="en-GB" sz="4000" b="1" dirty="0" err="1" smtClean="0">
                <a:solidFill>
                  <a:srgbClr val="FFFF00"/>
                </a:solidFill>
              </a:rPr>
              <a:t>জানাই</a:t>
            </a:r>
            <a:r>
              <a:rPr lang="en-GB" sz="4000" b="1" dirty="0" smtClean="0">
                <a:solidFill>
                  <a:srgbClr val="FFFF00"/>
                </a:solidFill>
              </a:rPr>
              <a:t> </a:t>
            </a:r>
            <a:r>
              <a:rPr lang="en-GB" sz="4000" b="1" dirty="0" err="1" smtClean="0">
                <a:solidFill>
                  <a:srgbClr val="FFFF00"/>
                </a:solidFill>
              </a:rPr>
              <a:t>প্রীতি</a:t>
            </a:r>
            <a:r>
              <a:rPr lang="en-GB" sz="4000" b="1" dirty="0" smtClean="0">
                <a:solidFill>
                  <a:srgbClr val="FFFF00"/>
                </a:solidFill>
              </a:rPr>
              <a:t> ও </a:t>
            </a:r>
            <a:r>
              <a:rPr lang="en-GB" sz="4000" b="1" dirty="0" err="1" smtClean="0">
                <a:solidFill>
                  <a:srgbClr val="FFFF00"/>
                </a:solidFill>
              </a:rPr>
              <a:t>শুভেচ্ছা</a:t>
            </a:r>
            <a:r>
              <a:rPr lang="as-IN" sz="4000" dirty="0" smtClean="0">
                <a:solidFill>
                  <a:srgbClr val="FFFF00"/>
                </a:solidFill>
              </a:rPr>
              <a:t> </a:t>
            </a:r>
            <a:r>
              <a:rPr lang="en-GB" sz="4000" dirty="0" smtClean="0">
                <a:solidFill>
                  <a:srgbClr val="FFFF00"/>
                </a:solidFill>
              </a:rPr>
              <a:t>               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2924" y="3227294"/>
            <a:ext cx="3688417" cy="363070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66" y="2393577"/>
            <a:ext cx="5007883" cy="44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5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9965"/>
            <a:ext cx="12192000" cy="3384575"/>
          </a:xfrm>
        </p:spPr>
        <p:txBody>
          <a:bodyPr>
            <a:normAutofit/>
          </a:bodyPr>
          <a:lstStyle/>
          <a:p>
            <a:r>
              <a:rPr lang="en-GB" sz="5400" dirty="0" smtClean="0"/>
              <a:t>      </a:t>
            </a:r>
            <a:r>
              <a:rPr lang="en-GB" sz="5400" b="1" dirty="0" err="1" smtClean="0">
                <a:solidFill>
                  <a:srgbClr val="FF0000"/>
                </a:solidFill>
              </a:rPr>
              <a:t>মিঃঅসিত</a:t>
            </a:r>
            <a:r>
              <a:rPr lang="en-GB" sz="5400" b="1" dirty="0" smtClean="0">
                <a:solidFill>
                  <a:srgbClr val="FF0000"/>
                </a:solidFill>
              </a:rPr>
              <a:t> </a:t>
            </a:r>
            <a:r>
              <a:rPr lang="en-GB" sz="5400" b="1" dirty="0" err="1" smtClean="0">
                <a:solidFill>
                  <a:srgbClr val="FF0000"/>
                </a:solidFill>
              </a:rPr>
              <a:t>মন্ডল</a:t>
            </a:r>
            <a:r>
              <a:rPr lang="en-GB" sz="5400" dirty="0" smtClean="0">
                <a:solidFill>
                  <a:srgbClr val="FF0000"/>
                </a:solidFill>
              </a:rPr>
              <a:t/>
            </a:r>
            <a:br>
              <a:rPr lang="en-GB" sz="5400" dirty="0" smtClean="0">
                <a:solidFill>
                  <a:srgbClr val="FF0000"/>
                </a:solidFill>
              </a:rPr>
            </a:br>
            <a:r>
              <a:rPr lang="en-GB" sz="4800" dirty="0" smtClean="0">
                <a:solidFill>
                  <a:srgbClr val="FFFF00"/>
                </a:solidFill>
              </a:rPr>
              <a:t>                               </a:t>
            </a:r>
            <a:r>
              <a:rPr lang="en-GB" sz="2800" dirty="0" err="1" smtClean="0">
                <a:solidFill>
                  <a:srgbClr val="FFFF00"/>
                </a:solidFill>
              </a:rPr>
              <a:t>বি,এস,এস</a:t>
            </a:r>
            <a:r>
              <a:rPr lang="en-GB" sz="2800" dirty="0">
                <a:solidFill>
                  <a:srgbClr val="FFFF00"/>
                </a:solidFill>
              </a:rPr>
              <a:t>/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এম,এ</a:t>
            </a:r>
            <a:r>
              <a:rPr lang="en-GB" sz="2800" dirty="0" smtClean="0">
                <a:solidFill>
                  <a:srgbClr val="FFFF00"/>
                </a:solidFill>
              </a:rPr>
              <a:t>/</a:t>
            </a:r>
            <a:r>
              <a:rPr lang="en-GB" sz="2800" dirty="0" err="1" smtClean="0">
                <a:solidFill>
                  <a:srgbClr val="FFFF00"/>
                </a:solidFill>
              </a:rPr>
              <a:t>বি,পি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এড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4800" dirty="0" smtClean="0">
                <a:solidFill>
                  <a:srgbClr val="FFFF00"/>
                </a:solidFill>
              </a:rPr>
              <a:t/>
            </a:r>
            <a:br>
              <a:rPr lang="en-GB" sz="4800" dirty="0" smtClean="0">
                <a:solidFill>
                  <a:srgbClr val="FFFF00"/>
                </a:solidFill>
              </a:rPr>
            </a:br>
            <a:r>
              <a:rPr lang="en-GB" dirty="0">
                <a:solidFill>
                  <a:schemeClr val="accent2"/>
                </a:solidFill>
              </a:rPr>
              <a:t>      </a:t>
            </a:r>
            <a:r>
              <a:rPr lang="en-GB" dirty="0" err="1">
                <a:solidFill>
                  <a:schemeClr val="accent2"/>
                </a:solidFill>
              </a:rPr>
              <a:t>সহকারি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শিক্ষক</a:t>
            </a:r>
            <a:r>
              <a:rPr lang="en-GB" dirty="0">
                <a:solidFill>
                  <a:schemeClr val="accent2"/>
                </a:solidFill>
              </a:rPr>
              <a:t>- (</a:t>
            </a:r>
            <a:r>
              <a:rPr lang="en-GB" dirty="0" err="1">
                <a:solidFill>
                  <a:schemeClr val="accent2"/>
                </a:solidFill>
              </a:rPr>
              <a:t>শরীর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চর্চা</a:t>
            </a:r>
            <a:r>
              <a:rPr lang="en-GB" dirty="0">
                <a:solidFill>
                  <a:schemeClr val="accent2"/>
                </a:solidFill>
              </a:rPr>
              <a:t>)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dirty="0">
                <a:solidFill>
                  <a:schemeClr val="accent2"/>
                </a:solidFill>
              </a:rPr>
              <a:t>      </a:t>
            </a:r>
            <a:r>
              <a:rPr lang="en-GB" dirty="0" err="1">
                <a:solidFill>
                  <a:schemeClr val="accent2"/>
                </a:solidFill>
              </a:rPr>
              <a:t>লাউদোব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বাদামতলা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মাধ্যমিক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বিদ্যালয়</a:t>
            </a:r>
            <a:r>
              <a:rPr lang="en-GB" dirty="0">
                <a:solidFill>
                  <a:schemeClr val="accent2"/>
                </a:solidFill>
              </a:rPr>
              <a:t/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dirty="0">
                <a:solidFill>
                  <a:schemeClr val="accent2"/>
                </a:solidFill>
              </a:rPr>
              <a:t>                    </a:t>
            </a:r>
            <a:r>
              <a:rPr lang="en-GB" dirty="0" err="1">
                <a:solidFill>
                  <a:schemeClr val="accent2"/>
                </a:solidFill>
              </a:rPr>
              <a:t>দাকোপ,খুলনা</a:t>
            </a:r>
            <a:r>
              <a:rPr lang="en-GB" dirty="0">
                <a:solidFill>
                  <a:schemeClr val="accent2"/>
                </a:solidFill>
              </a:rPr>
              <a:t>।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224" y="2225248"/>
            <a:ext cx="3612776" cy="4838539"/>
          </a:xfrm>
          <a:prstGeom prst="rect">
            <a:avLst/>
          </a:prstGeom>
        </p:spPr>
      </p:pic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8134128"/>
              </p:ext>
            </p:extLst>
          </p:nvPr>
        </p:nvGraphicFramePr>
        <p:xfrm>
          <a:off x="699247" y="5513294"/>
          <a:ext cx="6239435" cy="981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2527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6478" y="1066802"/>
            <a:ext cx="12328478" cy="23314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8000" b="1" dirty="0"/>
              <a:t>"</a:t>
            </a:r>
            <a:r>
              <a:rPr lang="en-US" sz="8000" b="1" dirty="0" err="1"/>
              <a:t>দশের</a:t>
            </a:r>
            <a:r>
              <a:rPr lang="en-US" sz="8000" b="1" dirty="0"/>
              <a:t> </a:t>
            </a:r>
            <a:r>
              <a:rPr lang="en-US" sz="8000" b="1" dirty="0" err="1"/>
              <a:t>লাঠি</a:t>
            </a:r>
            <a:r>
              <a:rPr lang="en-US" sz="8000" b="1" dirty="0"/>
              <a:t> </a:t>
            </a:r>
            <a:r>
              <a:rPr lang="en-US" sz="8000" b="1" dirty="0" err="1"/>
              <a:t>একের</a:t>
            </a:r>
            <a:r>
              <a:rPr lang="en-US" sz="8000" b="1" dirty="0"/>
              <a:t> </a:t>
            </a:r>
            <a:r>
              <a:rPr lang="en-US" sz="8000" b="1" dirty="0" err="1"/>
              <a:t>বোঝা</a:t>
            </a:r>
            <a:r>
              <a:rPr lang="en-US" sz="8000" b="1" dirty="0"/>
              <a:t>" —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10800000" flipV="1">
            <a:off x="1241946" y="-177800"/>
            <a:ext cx="9446374" cy="15289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    </a:t>
            </a:r>
            <a:r>
              <a:rPr lang="en-US" sz="9600" b="1" dirty="0" err="1" smtClean="0">
                <a:solidFill>
                  <a:srgbClr val="FF0000"/>
                </a:solidFill>
              </a:rPr>
              <a:t>পাঠ</a:t>
            </a:r>
            <a:r>
              <a:rPr lang="en-US" sz="9600" b="1" dirty="0" smtClean="0">
                <a:solidFill>
                  <a:srgbClr val="FF0000"/>
                </a:solidFill>
              </a:rPr>
              <a:t> </a:t>
            </a:r>
            <a:r>
              <a:rPr lang="en-US" sz="9600" b="1" dirty="0" err="1">
                <a:solidFill>
                  <a:srgbClr val="FF0000"/>
                </a:solidFill>
              </a:rPr>
              <a:t>পরিচিতি</a:t>
            </a:r>
            <a:r>
              <a:rPr lang="en-US" sz="96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082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3" y="1224145"/>
            <a:ext cx="11730037" cy="646219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4000" b="1" dirty="0" err="1">
                <a:solidFill>
                  <a:srgbClr val="00B050"/>
                </a:solidFill>
              </a:rPr>
              <a:t>বুড়ো</a:t>
            </a: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lang="en-US" sz="4000" b="1" dirty="0" err="1">
                <a:solidFill>
                  <a:srgbClr val="00B050"/>
                </a:solidFill>
              </a:rPr>
              <a:t>কৃষক</a:t>
            </a:r>
            <a:r>
              <a:rPr lang="en-US" sz="4000" b="1" dirty="0">
                <a:solidFill>
                  <a:srgbClr val="00B050"/>
                </a:solidFill>
              </a:rPr>
              <a:t> ও </a:t>
            </a:r>
            <a:r>
              <a:rPr lang="en-US" sz="4000" b="1" dirty="0" err="1">
                <a:solidFill>
                  <a:srgbClr val="00B050"/>
                </a:solidFill>
              </a:rPr>
              <a:t>তার</a:t>
            </a: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lang="en-US" sz="4000" b="1" dirty="0" err="1">
                <a:solidFill>
                  <a:srgbClr val="00B050"/>
                </a:solidFill>
              </a:rPr>
              <a:t>চার</a:t>
            </a: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lang="en-US" sz="4000" b="1" dirty="0" err="1">
                <a:solidFill>
                  <a:srgbClr val="00B050"/>
                </a:solidFill>
              </a:rPr>
              <a:t>ছেলের</a:t>
            </a: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lang="en-US" sz="4000" b="1" dirty="0" err="1">
                <a:solidFill>
                  <a:srgbClr val="00B050"/>
                </a:solidFill>
              </a:rPr>
              <a:t>লাঠি</a:t>
            </a: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lang="en-US" sz="4000" b="1" dirty="0" err="1">
                <a:solidFill>
                  <a:srgbClr val="00B050"/>
                </a:solidFill>
              </a:rPr>
              <a:t>ভাঙার</a:t>
            </a:r>
            <a:r>
              <a:rPr lang="en-US" sz="4000" b="1" dirty="0">
                <a:solidFill>
                  <a:srgbClr val="00B050"/>
                </a:solidFill>
              </a:rPr>
              <a:t> </a:t>
            </a:r>
            <a:r>
              <a:rPr lang="en-US" sz="4000" b="1" dirty="0" err="1">
                <a:solidFill>
                  <a:srgbClr val="00B050"/>
                </a:solidFill>
              </a:rPr>
              <a:t>গল্প</a:t>
            </a:r>
            <a:r>
              <a:rPr lang="en-US" sz="4000" b="1" dirty="0">
                <a:solidFill>
                  <a:srgbClr val="00B050"/>
                </a:solidFill>
              </a:rPr>
              <a:t>।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763" y="4763"/>
            <a:ext cx="0" cy="19050"/>
          </a:xfrm>
          <a:prstGeom prst="rect">
            <a:avLst/>
          </a:prstGeom>
          <a:solidFill>
            <a:srgbClr val="A0A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7163" y="157163"/>
            <a:ext cx="0" cy="19050"/>
          </a:xfrm>
          <a:prstGeom prst="rect">
            <a:avLst/>
          </a:prstGeom>
          <a:solidFill>
            <a:srgbClr val="A0A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93818" y="23816"/>
            <a:ext cx="5957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</a:rPr>
              <a:t>পাঠ</a:t>
            </a:r>
            <a:r>
              <a:rPr lang="en-US" sz="7200" b="1" dirty="0">
                <a:solidFill>
                  <a:srgbClr val="FF0000"/>
                </a:solidFill>
              </a:rPr>
              <a:t> </a:t>
            </a:r>
            <a:r>
              <a:rPr lang="en-US" sz="7200" b="1" dirty="0" err="1">
                <a:solidFill>
                  <a:srgbClr val="FF0000"/>
                </a:solidFill>
              </a:rPr>
              <a:t>পরিচিতি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89822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359" y="707886"/>
            <a:ext cx="10050834" cy="2701299"/>
          </a:xfrm>
        </p:spPr>
        <p:txBody>
          <a:bodyPr/>
          <a:lstStyle/>
          <a:p>
            <a:r>
              <a:rPr lang="as-IN" b="1" dirty="0"/>
              <a:t>বড় বাধা মোকাবেলা:</a:t>
            </a:r>
            <a:r>
              <a:rPr lang="as-IN" dirty="0"/>
              <a:t> একা যা অসম্ভব, দলবদ্ধভাবে কাজ করলে সেই কঠিন কাজ বা বিপদ সহজে সমাধান করা সম্ভব।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145" y="2865482"/>
            <a:ext cx="4886172" cy="3992518"/>
          </a:xfrm>
        </p:spPr>
      </p:pic>
      <p:sp>
        <p:nvSpPr>
          <p:cNvPr id="4" name="TextBox 3"/>
          <p:cNvSpPr txBox="1"/>
          <p:nvPr/>
        </p:nvSpPr>
        <p:spPr>
          <a:xfrm>
            <a:off x="2888974" y="0"/>
            <a:ext cx="5300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 </a:t>
            </a:r>
            <a:r>
              <a:rPr lang="en-US" sz="5400" b="1" dirty="0" smtClean="0"/>
              <a:t>     </a:t>
            </a:r>
            <a:r>
              <a:rPr lang="en-US" sz="5400" b="1" dirty="0" err="1" smtClean="0"/>
              <a:t>শিখনফল</a:t>
            </a:r>
            <a:r>
              <a:rPr lang="en-US" sz="5400" b="1" dirty="0" smtClean="0"/>
              <a:t> -1</a:t>
            </a:r>
            <a:endParaRPr lang="en-US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02" y="2849218"/>
            <a:ext cx="4913833" cy="4008782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315" y="2881746"/>
            <a:ext cx="4886172" cy="39925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72" y="2865482"/>
            <a:ext cx="4913833" cy="400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2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0" y="2692146"/>
            <a:ext cx="6123709" cy="4068872"/>
          </a:xfr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 rot="10800000" flipV="1">
            <a:off x="-1209261" y="1278054"/>
            <a:ext cx="1327867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4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bn-I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ঐক্যের শক্তি</a:t>
            </a:r>
            <a:r>
              <a:rPr kumimoji="0" lang="en-US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:</a:t>
            </a:r>
            <a:r>
              <a:rPr kumimoji="0" lang="bn-IN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 একত্রে বা সংঘবদ্ধভাবে থাকলে মানুষের শক্তি ও সাহস বহুগুণ বেড়ে যায়।</a:t>
            </a:r>
            <a:endParaRPr kumimoji="0" lang="en-US" alt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2563090" y="129340"/>
            <a:ext cx="6137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 </a:t>
            </a:r>
            <a:r>
              <a:rPr lang="en-US" sz="5400" b="1" dirty="0" smtClean="0"/>
              <a:t>         </a:t>
            </a:r>
            <a:r>
              <a:rPr lang="en-US" sz="5400" b="1" dirty="0" err="1" smtClean="0"/>
              <a:t>শিখনফল</a:t>
            </a:r>
            <a:r>
              <a:rPr lang="en-US" sz="5400" b="1" dirty="0" smtClean="0"/>
              <a:t> -2</a:t>
            </a:r>
            <a:endParaRPr lang="en-US" sz="5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09" y="2692146"/>
            <a:ext cx="5945708" cy="406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3329"/>
            <a:ext cx="12099235" cy="2230688"/>
          </a:xfrm>
        </p:spPr>
        <p:txBody>
          <a:bodyPr/>
          <a:lstStyle/>
          <a:p>
            <a:r>
              <a:rPr lang="as-IN" b="1" dirty="0"/>
              <a:t>পরনির্ভরশীলতা দূরীকরণ:</a:t>
            </a:r>
            <a:r>
              <a:rPr lang="as-IN" dirty="0"/>
              <a:t> বিপদে ভেঙে না পড়ে সবাইকে নিয়ে সম্মিলিতভাবে প্রতিরোধ গড়তে শেখায়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6" y="2751897"/>
            <a:ext cx="4857750" cy="3857625"/>
          </a:xfrm>
        </p:spPr>
      </p:pic>
      <p:sp>
        <p:nvSpPr>
          <p:cNvPr id="5" name="TextBox 4"/>
          <p:cNvSpPr txBox="1"/>
          <p:nvPr/>
        </p:nvSpPr>
        <p:spPr>
          <a:xfrm>
            <a:off x="3790122" y="-1"/>
            <a:ext cx="4717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 </a:t>
            </a:r>
            <a:r>
              <a:rPr lang="en-US" sz="5400" b="1" dirty="0" err="1"/>
              <a:t>শিখনফল</a:t>
            </a:r>
            <a:r>
              <a:rPr lang="en-US" sz="4000" b="1" dirty="0"/>
              <a:t> </a:t>
            </a:r>
            <a:r>
              <a:rPr lang="en-US" sz="4000" b="1" dirty="0" smtClean="0"/>
              <a:t>-3</a:t>
            </a:r>
            <a:endParaRPr lang="en-US" sz="4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046" y="2751897"/>
            <a:ext cx="48387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978" y="0"/>
            <a:ext cx="12308978" cy="6858000"/>
          </a:xfrm>
        </p:spPr>
      </p:pic>
    </p:spTree>
    <p:extLst>
      <p:ext uri="{BB962C8B-B14F-4D97-AF65-F5344CB8AC3E}">
        <p14:creationId xmlns:p14="http://schemas.microsoft.com/office/powerpoint/2010/main" val="263688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016"/>
            <a:ext cx="11847443" cy="22926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"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প্রিয়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শিক্ষার্থীবৃন্দ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আজকের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এই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সুন্দর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ছবিটিতে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আমরা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দেখতে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পেলাম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কীভাবে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একদল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পুঁচকে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পিঁপড়া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ও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মানুষ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নিজেদের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একতা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ও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দলগত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শক্তির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>
                <a:solidFill>
                  <a:schemeClr val="accent3">
                    <a:lumMod val="75000"/>
                  </a:schemeClr>
                </a:solidFill>
              </a:rPr>
              <a:t>মাধ্যমে</a:t>
            </a:r>
            <a:r>
              <a:rPr lang="en-US" sz="14400" i="1" dirty="0">
                <a:solidFill>
                  <a:schemeClr val="accent3">
                    <a:lumMod val="75000"/>
                  </a:schemeClr>
                </a:solidFill>
              </a:rPr>
              <a:t> 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অসাদ্ধকে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জয়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করেছে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।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ভিডিও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দেখে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ও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আমরা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বুঝতে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পারলাম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সবাই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মিলে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একতা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বদ্ধ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থাকলে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অনেক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কঠিন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কাজ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ও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সহজ</a:t>
            </a:r>
            <a:r>
              <a:rPr lang="en-US" sz="144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400" i="1" dirty="0" err="1" smtClean="0">
                <a:solidFill>
                  <a:schemeClr val="accent3">
                    <a:lumMod val="75000"/>
                  </a:schemeClr>
                </a:solidFill>
              </a:rPr>
              <a:t>হর</a:t>
            </a:r>
            <a:r>
              <a:rPr lang="en-US" sz="14400" i="1" dirty="0" smtClean="0"/>
              <a:t>।</a:t>
            </a:r>
            <a:endParaRPr lang="en-US" sz="14400" dirty="0"/>
          </a:p>
          <a:p>
            <a:pPr marL="0" indent="0">
              <a:buNone/>
            </a:pPr>
            <a:endParaRPr lang="en-US" sz="9000" dirty="0"/>
          </a:p>
          <a:p>
            <a:pPr marL="0" indent="0">
              <a:buNone/>
            </a:pPr>
            <a:r>
              <a:rPr lang="en-US" sz="9000" dirty="0"/>
              <a:t> 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9356" y="3813615"/>
            <a:ext cx="96999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তাই</a:t>
            </a:r>
            <a:r>
              <a:rPr lang="en-US" sz="7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আমাদের</a:t>
            </a:r>
            <a:r>
              <a:rPr lang="en-US" sz="7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আজকের</a:t>
            </a:r>
            <a:r>
              <a:rPr lang="en-US" sz="7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পাঠের</a:t>
            </a:r>
            <a:r>
              <a:rPr lang="en-US" sz="7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বিষয়</a:t>
            </a:r>
            <a:r>
              <a:rPr lang="en-US" sz="7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7200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হলো</a:t>
            </a:r>
            <a:r>
              <a:rPr lang="en-US" sz="72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—  </a:t>
            </a:r>
            <a:r>
              <a:rPr lang="en-US" sz="40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       </a:t>
            </a:r>
            <a:endParaRPr lang="en-US" sz="9600" dirty="0">
              <a:solidFill>
                <a:schemeClr val="accent2"/>
              </a:solidFill>
            </a:endParaRP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7033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0000" b="1" i="1" dirty="0">
                <a:solidFill>
                  <a:schemeClr val="accent2"/>
                </a:solidFill>
              </a:rPr>
              <a:t>'</a:t>
            </a:r>
            <a:r>
              <a:rPr lang="en-US" sz="10000" b="1" i="1" dirty="0" err="1">
                <a:solidFill>
                  <a:schemeClr val="accent2"/>
                </a:solidFill>
              </a:rPr>
              <a:t>একতাই</a:t>
            </a:r>
            <a:r>
              <a:rPr lang="en-US" sz="10000" b="1" i="1" dirty="0">
                <a:solidFill>
                  <a:schemeClr val="accent2"/>
                </a:solidFill>
              </a:rPr>
              <a:t> </a:t>
            </a:r>
            <a:r>
              <a:rPr lang="en-US" sz="10000" b="1" i="1" dirty="0" err="1" smtClean="0">
                <a:solidFill>
                  <a:schemeClr val="accent2"/>
                </a:solidFill>
              </a:rPr>
              <a:t>বল</a:t>
            </a:r>
            <a:r>
              <a:rPr lang="en-US" sz="10000" b="1" i="1" dirty="0" smtClean="0">
                <a:solidFill>
                  <a:schemeClr val="accent2"/>
                </a:solidFill>
              </a:rPr>
              <a:t>  `</a:t>
            </a:r>
            <a:r>
              <a:rPr lang="en-US" sz="4400" dirty="0">
                <a:solidFill>
                  <a:schemeClr val="accent2"/>
                </a:solidFill>
              </a:rPr>
              <a:t/>
            </a:r>
            <a:br>
              <a:rPr lang="en-US" sz="4400" dirty="0">
                <a:solidFill>
                  <a:schemeClr val="accent2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00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94783" cy="435818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757" y="0"/>
            <a:ext cx="5950226" cy="435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6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216" y="2213113"/>
            <a:ext cx="7294383" cy="2902225"/>
          </a:xfrm>
        </p:spPr>
        <p:txBody>
          <a:bodyPr/>
          <a:lstStyle/>
          <a:p>
            <a:r>
              <a:rPr lang="en-GB" sz="8000" b="1" dirty="0" err="1" smtClean="0">
                <a:solidFill>
                  <a:srgbClr val="FFC000"/>
                </a:solidFill>
              </a:rPr>
              <a:t>একক</a:t>
            </a:r>
            <a:r>
              <a:rPr lang="en-GB" sz="8000" b="1" dirty="0" smtClean="0">
                <a:solidFill>
                  <a:srgbClr val="FFC000"/>
                </a:solidFill>
              </a:rPr>
              <a:t> </a:t>
            </a:r>
            <a:r>
              <a:rPr lang="en-GB" sz="8000" b="1" dirty="0" err="1" smtClean="0">
                <a:solidFill>
                  <a:srgbClr val="FFC000"/>
                </a:solidFill>
              </a:rPr>
              <a:t>কাজ</a:t>
            </a:r>
            <a:r>
              <a:rPr lang="en-GB" sz="8000" b="1" dirty="0" smtClean="0">
                <a:solidFill>
                  <a:srgbClr val="FFC000"/>
                </a:solidFill>
              </a:rPr>
              <a:t> </a:t>
            </a:r>
            <a:endParaRPr lang="en-US" sz="8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45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099235" cy="6858000"/>
          </a:xfrm>
        </p:spPr>
        <p:txBody>
          <a:bodyPr>
            <a:normAutofit/>
          </a:bodyPr>
          <a:lstStyle/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১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বোঝায়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২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একতাকে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কেন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৩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একতার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বিপরীত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৪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ঐক্যবদ্ধ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কেমন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৫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"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প্রবাদটির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মূল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শিক্ষা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endParaRPr lang="en-US" sz="40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৬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একসঙ্গে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করলে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অর্জন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সম্ভব</a:t>
            </a:r>
            <a:r>
              <a:rPr lang="en-US" sz="4000" b="1" dirty="0" smtClean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৭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বিচ্ছিন্ন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দুর্বলতার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কারণ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4000" b="1" dirty="0" smtClean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000" b="1" dirty="0" smtClean="0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৮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একতার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কীভাবে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বড়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সম্পন্ন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যায়</a:t>
            </a:r>
            <a:r>
              <a:rPr lang="en-US" sz="4000" b="1" dirty="0" smtClean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159025"/>
            <a:ext cx="12192000" cy="6523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১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সকলের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সম্মিলিত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ঐক্যবদ্ধতাকে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বোঝায়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২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ঐক্যবদ্ধ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থাকলে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যেকোনো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কঠিন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বাধা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জয়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৩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বিপরীত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বিচ্ছিন্নতা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অনৈক্য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৪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ঐক্যবদ্ধ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অপরাজেয়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অদম্য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৫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প্রবাদটির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মূল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শিক্ষা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মিলেমিশে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একসঙ্গে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করলে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সাফল্য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নিশ্চিত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৬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একসঙ্গে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করলে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যেকোনো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কঠিন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বড়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লক্ষ্য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অর্জন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সম্ভব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৭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থাকার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কারণে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বিচ্ছিন্ন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কম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তারা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সহজেই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বিপদে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পড়ে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৮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সকলের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পারস্পরিক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সহযোগিতা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সম্মিলিত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প্রচেষ্টার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বড়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সম্পন্ন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800" b="1" dirty="0">
              <a:solidFill>
                <a:schemeClr val="tx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25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9790" y="3180520"/>
            <a:ext cx="6870313" cy="874645"/>
          </a:xfrm>
        </p:spPr>
        <p:txBody>
          <a:bodyPr/>
          <a:lstStyle/>
          <a:p>
            <a:r>
              <a:rPr lang="en-GB" sz="7200" b="1" dirty="0" err="1" smtClean="0">
                <a:solidFill>
                  <a:srgbClr val="FFC000"/>
                </a:solidFill>
              </a:rPr>
              <a:t>দলীয়</a:t>
            </a:r>
            <a:r>
              <a:rPr lang="en-GB" sz="7200" b="1" dirty="0" smtClean="0">
                <a:solidFill>
                  <a:srgbClr val="FFC000"/>
                </a:solidFill>
              </a:rPr>
              <a:t> </a:t>
            </a:r>
            <a:r>
              <a:rPr lang="en-GB" sz="7200" b="1" dirty="0" err="1" smtClean="0">
                <a:solidFill>
                  <a:srgbClr val="FFC000"/>
                </a:solidFill>
              </a:rPr>
              <a:t>কাজ</a:t>
            </a:r>
            <a:r>
              <a:rPr lang="en-GB" sz="7200" b="1" dirty="0" smtClean="0">
                <a:solidFill>
                  <a:srgbClr val="FFC000"/>
                </a:solidFill>
              </a:rPr>
              <a:t> </a:t>
            </a:r>
            <a:endParaRPr lang="en-US" sz="7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1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034" y="251792"/>
            <a:ext cx="11807687" cy="660620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2400"/>
              </a:spcBef>
              <a:spcAft>
                <a:spcPts val="24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b="1" dirty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১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"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বোঝায়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600" b="1" dirty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২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একতাবদ্ধ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মানুষকে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শক্তিশালী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কেন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৩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"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দশজনের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একজনের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চেয়ে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বেশি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"—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উক্তিটি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600" b="1" dirty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৪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একতার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অভাবে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দল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ধরনের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সমস্যার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সম্মুখীন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হতে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৫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সফল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হতে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কেন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গুরুত্বপূর্ণ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৬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"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একতায়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অসম্ভব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কাজও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সম্ভব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"—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600" b="1" dirty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b="1" dirty="0" smtClean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৭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পরিবার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সমাজে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একতার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প্রয়োজনীয়তা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600" b="1" dirty="0">
                <a:solidFill>
                  <a:srgbClr val="FFFF00"/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36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8296" y="0"/>
            <a:ext cx="11913704" cy="767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400"/>
              </a:spcBef>
              <a:spcAft>
                <a:spcPts val="24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১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যতটা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কঠিন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সবাই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মিলেমিশে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করলে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ততটাই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সম্মিলিত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সামনে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যেকোনো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বাধাও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দূর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হয়ে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ধারণাকেই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যখন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অনেক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একসাথে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তখন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সবার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বুদ্ধি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একত্রিত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সম্মিলিত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শক্তিকে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কেউ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হারাতে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ভাঙতে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তারা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শক্তিশালী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৩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একজন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মানুষের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শারীরিক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মানসিক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ক্ষমতা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সীমাবদ্ধ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কিন্তু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দশজন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মানুষ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যখন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কোনো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লক্ষ্য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অর্জনে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একজোট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তখন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গতি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বহুগুণ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বেড়ে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৪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অভাবে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দলের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সদস্যদের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বিশৃঙ্খলা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ভুল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বোঝাবুঝি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দ্বন্দ্ব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ফলে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দলের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কমে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যেকোনো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ব্যর্থতা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আসে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৫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কাজের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পারস্পরিক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সহযোগিতা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নিশ্চিত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সাহস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বাড়ায়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অসম্ভব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সমাধান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সফল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হতে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৬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যেমন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পিঁপড়া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নিতে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কিন্তু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দলবদ্ধভাবে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গর্তে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নিয়ে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যায়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অর্থা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ৎ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সম্মিলিত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চেষ্টায়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যেকোনো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কঠিন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৭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পরিবার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সমাজে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শান্তি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শৃঙ্খলা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নিরাপত্তা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বজায়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রাখতে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একতা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প্রয়োজন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ঐক্যবদ্ধ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সমাজ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যেকোনো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সামাজিক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সমস্যা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দুর্যোগ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সহজে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মোকাবেলা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rmala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endParaRPr lang="en-US" sz="24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4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5564" y="2052919"/>
            <a:ext cx="10446327" cy="2325118"/>
          </a:xfrm>
        </p:spPr>
        <p:txBody>
          <a:bodyPr/>
          <a:lstStyle/>
          <a:p>
            <a:pPr marL="0" indent="0">
              <a:buNone/>
            </a:pPr>
            <a:r>
              <a:rPr lang="en-US" sz="6600" b="1" dirty="0" err="1">
                <a:solidFill>
                  <a:srgbClr val="FFFF00"/>
                </a:solidFill>
              </a:rPr>
              <a:t>বাড়ির</a:t>
            </a:r>
            <a:r>
              <a:rPr lang="en-US" sz="6600" b="1" dirty="0">
                <a:solidFill>
                  <a:srgbClr val="FFFF00"/>
                </a:solidFill>
              </a:rPr>
              <a:t> </a:t>
            </a:r>
            <a:r>
              <a:rPr lang="en-US" sz="6600" b="1" dirty="0" err="1">
                <a:solidFill>
                  <a:srgbClr val="FFFF00"/>
                </a:solidFill>
              </a:rPr>
              <a:t>কাজ</a:t>
            </a:r>
            <a:r>
              <a:rPr lang="en-US" sz="6600" b="1" dirty="0">
                <a:solidFill>
                  <a:srgbClr val="FFFF00"/>
                </a:solidFill>
              </a:rPr>
              <a:t> (Homework)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4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9823" y="-92765"/>
            <a:ext cx="12743068" cy="6950765"/>
          </a:xfrm>
        </p:spPr>
      </p:pic>
    </p:spTree>
    <p:extLst>
      <p:ext uri="{BB962C8B-B14F-4D97-AF65-F5344CB8AC3E}">
        <p14:creationId xmlns:p14="http://schemas.microsoft.com/office/powerpoint/2010/main" val="408158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0804" cy="6665893"/>
          </a:xfrm>
        </p:spPr>
      </p:pic>
    </p:spTree>
    <p:extLst>
      <p:ext uri="{BB962C8B-B14F-4D97-AF65-F5344CB8AC3E}">
        <p14:creationId xmlns:p14="http://schemas.microsoft.com/office/powerpoint/2010/main" val="63210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258" y="-1"/>
            <a:ext cx="12147988" cy="6745357"/>
          </a:xfrm>
        </p:spPr>
      </p:pic>
    </p:spTree>
    <p:extLst>
      <p:ext uri="{BB962C8B-B14F-4D97-AF65-F5344CB8AC3E}">
        <p14:creationId xmlns:p14="http://schemas.microsoft.com/office/powerpoint/2010/main" val="13174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0"/>
            <a:ext cx="12099234" cy="7142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                                                </a:t>
            </a:r>
            <a:endParaRPr lang="en-GB" sz="54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sz="5400" dirty="0" smtClean="0">
                <a:solidFill>
                  <a:srgbClr val="FFFF00"/>
                </a:solidFill>
              </a:rPr>
              <a:t>     </a:t>
            </a:r>
            <a:r>
              <a:rPr lang="en-GB" sz="9600" dirty="0" err="1" smtClean="0">
                <a:solidFill>
                  <a:srgbClr val="FFFF00"/>
                </a:solidFill>
              </a:rPr>
              <a:t>সকলকে</a:t>
            </a:r>
            <a:r>
              <a:rPr lang="en-GB" sz="9600" dirty="0" smtClean="0">
                <a:solidFill>
                  <a:srgbClr val="FFFF00"/>
                </a:solidFill>
              </a:rPr>
              <a:t> </a:t>
            </a:r>
            <a:r>
              <a:rPr lang="as-IN" sz="9600" dirty="0" smtClean="0">
                <a:solidFill>
                  <a:srgbClr val="FFFF00"/>
                </a:solidFill>
              </a:rPr>
              <a:t>ধন্যবাদ</a:t>
            </a:r>
            <a:r>
              <a:rPr lang="as-IN" sz="9600" dirty="0">
                <a:solidFill>
                  <a:srgbClr val="FFFF00"/>
                </a:solidFill>
              </a:rPr>
              <a:t>! </a:t>
            </a:r>
            <a:endParaRPr lang="en-GB" sz="96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GB" sz="5400" dirty="0">
              <a:solidFill>
                <a:srgbClr val="FFFF00"/>
              </a:solidFill>
            </a:endParaRPr>
          </a:p>
          <a:p>
            <a:endParaRPr lang="en-GB" dirty="0" smtClean="0"/>
          </a:p>
          <a:p>
            <a:pPr marL="0" indent="0">
              <a:buNone/>
            </a:pPr>
            <a:r>
              <a:rPr lang="en-GB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 </a:t>
            </a:r>
            <a:r>
              <a:rPr lang="as-IN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"</a:t>
            </a:r>
            <a:r>
              <a:rPr lang="as-IN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একতাই বল, একতাই প্রগতি</a:t>
            </a:r>
            <a:r>
              <a:rPr lang="as-IN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—</a:t>
            </a:r>
            <a:endParaRPr lang="en-GB" sz="36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GB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 </a:t>
            </a:r>
            <a:r>
              <a:rPr lang="as-IN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as-IN" sz="3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দলগত কাজেই আসুক আমাদের সদ্গতি।" </a:t>
            </a:r>
            <a:endParaRPr lang="en-GB" sz="36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GB" sz="3600" dirty="0" smtClean="0"/>
              <a:t>            </a:t>
            </a:r>
            <a:r>
              <a:rPr lang="as-IN" sz="3600" dirty="0" smtClean="0">
                <a:solidFill>
                  <a:srgbClr val="92D050"/>
                </a:solidFill>
              </a:rPr>
              <a:t>মনোযোগ </a:t>
            </a:r>
            <a:r>
              <a:rPr lang="as-IN" sz="3600" dirty="0">
                <a:solidFill>
                  <a:srgbClr val="92D050"/>
                </a:solidFill>
              </a:rPr>
              <a:t>দিয়ে প্রজেক্টটি দেখার জন্য </a:t>
            </a:r>
            <a:r>
              <a:rPr lang="as-IN" sz="3600" dirty="0" smtClean="0">
                <a:solidFill>
                  <a:srgbClr val="92D050"/>
                </a:solidFill>
              </a:rPr>
              <a:t>সবাইকে</a:t>
            </a:r>
            <a:endParaRPr lang="en-GB" sz="3600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GB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</a:t>
            </a:r>
            <a:r>
              <a:rPr lang="as-IN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as-IN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আন্তরিক ধন্যবাদ ও কৃতজ্ঞতা।</a:t>
            </a:r>
            <a:endParaRPr lang="en-US" sz="36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49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4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718</TotalTime>
  <Words>679</Words>
  <Application>Microsoft Office PowerPoint</Application>
  <PresentationFormat>Widescreen</PresentationFormat>
  <Paragraphs>64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Arial</vt:lpstr>
      <vt:lpstr>Calibri</vt:lpstr>
      <vt:lpstr>Century Gothic</vt:lpstr>
      <vt:lpstr>Google Sans</vt:lpstr>
      <vt:lpstr>Nirmala UI</vt:lpstr>
      <vt:lpstr>Symbol</vt:lpstr>
      <vt:lpstr>Times New Roman</vt:lpstr>
      <vt:lpstr>Vrinda</vt:lpstr>
      <vt:lpstr>Wingdings 3</vt:lpstr>
      <vt:lpstr>Slice</vt:lpstr>
      <vt:lpstr>Ion</vt:lpstr>
      <vt:lpstr>1_Slice</vt:lpstr>
      <vt:lpstr>Ion Boardroom</vt:lpstr>
      <vt:lpstr>    "শুভ সকাল”   শুরুতেই আপনাদের সকলকে জানাই প্রীতি ও শুভেচ্ছা                 </vt:lpstr>
      <vt:lpstr>      মিঃঅসিত মন্ডল                                বি,এস,এস/ এম,এ/বি,পি এড        সহকারি শিক্ষক- (শরীর চর্চা)        লাউদোব বাদামতলা মাধ্যমিক বিদ্যালয়                     দাকোপ,খুলনা।</vt:lpstr>
      <vt:lpstr> "দশের লাঠি একের বোঝা" — </vt:lpstr>
      <vt:lpstr> বুড়ো কৃষক ও তার চার ছেলের লাঠি ভাঙার গল্প। </vt:lpstr>
      <vt:lpstr>বড় বাধা মোকাবেলা: একা যা অসম্ভব, দলবদ্ধভাবে কাজ করলে সেই কঠিন কাজ বা বিপদ সহজে সমাধান করা সম্ভব।</vt:lpstr>
      <vt:lpstr>PowerPoint Presentation</vt:lpstr>
      <vt:lpstr>পরনির্ভরশীলতা দূরীকরণ: বিপদে ভেঙে না পড়ে সবাইকে নিয়ে সম্মিলিতভাবে প্রতিরোধ গড়তে শেখায়</vt:lpstr>
      <vt:lpstr>PowerPoint Presentation</vt:lpstr>
      <vt:lpstr>PowerPoint Presentation</vt:lpstr>
      <vt:lpstr>'একতাই বল  ` </vt:lpstr>
      <vt:lpstr>PowerPoint Presentation</vt:lpstr>
      <vt:lpstr>একক কাজ </vt:lpstr>
      <vt:lpstr>PowerPoint Presentation</vt:lpstr>
      <vt:lpstr>PowerPoint Presentation</vt:lpstr>
      <vt:lpstr>দলীয় কাজ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"শুভ সকাল”আজকের প্রেজেন্টেশনে আপনাদের সবাইকে স্বাগত জানাচ্ছি। শুরুতেই আপনাদের মূল্যবান সময় নিয়ে এখানে উপস্থিত হওয়ার জন্য আন্তরিক ধন্যবাদ।"</dc:title>
  <dc:creator>laudobebadamtala</dc:creator>
  <cp:lastModifiedBy>laudobebadamtala</cp:lastModifiedBy>
  <cp:revision>81</cp:revision>
  <dcterms:created xsi:type="dcterms:W3CDTF">2026-08-21T05:23:13Z</dcterms:created>
  <dcterms:modified xsi:type="dcterms:W3CDTF">2026-09-21T05:31:16Z</dcterms:modified>
</cp:coreProperties>
</file>