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5" r:id="rId2"/>
    <p:sldId id="309" r:id="rId3"/>
    <p:sldId id="313" r:id="rId4"/>
    <p:sldId id="273" r:id="rId5"/>
    <p:sldId id="291" r:id="rId6"/>
    <p:sldId id="263" r:id="rId7"/>
    <p:sldId id="264" r:id="rId8"/>
    <p:sldId id="265" r:id="rId9"/>
    <p:sldId id="306" r:id="rId10"/>
    <p:sldId id="278" r:id="rId11"/>
    <p:sldId id="292" r:id="rId12"/>
    <p:sldId id="294" r:id="rId13"/>
    <p:sldId id="307" r:id="rId14"/>
    <p:sldId id="315" r:id="rId15"/>
    <p:sldId id="305" r:id="rId16"/>
    <p:sldId id="302" r:id="rId17"/>
    <p:sldId id="268" r:id="rId18"/>
    <p:sldId id="269" r:id="rId19"/>
    <p:sldId id="284" r:id="rId20"/>
    <p:sldId id="299" r:id="rId21"/>
    <p:sldId id="317" r:id="rId22"/>
    <p:sldId id="31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  <a:srgbClr val="003300"/>
    <a:srgbClr val="0000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36" autoAdjust="0"/>
  </p:normalViewPr>
  <p:slideViewPr>
    <p:cSldViewPr>
      <p:cViewPr varScale="1">
        <p:scale>
          <a:sx n="75" d="100"/>
          <a:sy n="75" d="100"/>
        </p:scale>
        <p:origin x="-1666" y="-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D4964-77C9-4A7F-9874-5B5C8DE6C500}" type="datetimeFigureOut">
              <a:rPr lang="en-US" smtClean="0"/>
              <a:t>18-Feb-26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0CBD7-3C4A-44B6-80DA-01F41944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3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12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3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n-IN" sz="1200" kern="1200" dirty="0" smtClean="0">
              <a:solidFill>
                <a:schemeClr val="tx1"/>
              </a:solidFill>
              <a:effectLst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63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পিঁপড়েরা কীভাবে বসবাস</a:t>
            </a:r>
            <a:r>
              <a:rPr lang="bn-IN" baseline="0" dirty="0" smtClean="0"/>
              <a:t> করে এবং কেন?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3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মৌমাছিরা কীভাবে বসবাস</a:t>
            </a:r>
            <a:r>
              <a:rPr lang="bn-IN" baseline="0" dirty="0" smtClean="0"/>
              <a:t> করে এবং কেন?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66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মানুষ কীভাবে বসবাস</a:t>
            </a:r>
            <a:r>
              <a:rPr lang="bn-IN" baseline="0" dirty="0" smtClean="0"/>
              <a:t> করে এবং কেন?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 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11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একা</a:t>
            </a:r>
            <a:r>
              <a:rPr lang="bn-IN" baseline="0" dirty="0" smtClean="0"/>
              <a:t> একা আহারের ব্যবস্থা করা কি সহজ না কি কষ্টকর? কেন কষ্টকর?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98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একা আহারের ব্যবস্থা কষ্টকর ছিল তাই মানুষ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কী করেছে?</a:t>
            </a:r>
            <a:endParaRPr lang="en-US" sz="1200" b="0" dirty="0" smtClean="0">
              <a:ln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40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একা</a:t>
            </a:r>
            <a:r>
              <a:rPr lang="bn-IN" baseline="0" dirty="0" smtClean="0"/>
              <a:t> একা আত্মরক্ষা করা কি সহজ না কি কষ্টকর? কেন কষ্টকর?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34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একা আত্মরক্ষা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কষ্টকর ছিল তাই</a:t>
            </a:r>
            <a:r>
              <a:rPr lang="en-US" sz="1200" b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মানুষ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কী করেছে?</a:t>
            </a:r>
            <a:endParaRPr lang="en-US" sz="12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69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1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82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অনেকগুলো</a:t>
            </a:r>
            <a:r>
              <a:rPr lang="bn-IN" baseline="0" dirty="0" smtClean="0"/>
              <a:t> মানুষ একত্রে সংগঠিত হলে তাকে কী বলে?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958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70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দু-একটি দল মৌখিক বা বোর্ডে লিখিতভাবে উপস্থাপন করবে । অন্যান্য দলকেও উপস্থাপনের জন্য উৎসাহিত করা হবে 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6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18-Feb-26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800" y="0"/>
            <a:ext cx="99441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5715000"/>
            <a:ext cx="6781800" cy="11079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Welcome </a:t>
            </a:r>
            <a:endParaRPr lang="en-US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557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6200" y="0"/>
            <a:ext cx="94488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28800" y="100101"/>
            <a:ext cx="5486400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57400" y="4375428"/>
            <a:ext cx="548640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Assistant Teacher</a:t>
            </a:r>
            <a:endParaRPr lang="en-US" sz="3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1000" y="5021759"/>
            <a:ext cx="87630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A.C North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Kalagachia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High School</a:t>
            </a:r>
            <a:endParaRPr lang="en-US" sz="4400" b="1" cap="none" spc="150" dirty="0">
              <a:ln w="11430"/>
              <a:solidFill>
                <a:srgbClr val="AA069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00200" y="5796225"/>
            <a:ext cx="6248400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Phone Number:01723339433</a:t>
            </a:r>
            <a:endParaRPr lang="en-US" sz="36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283" y="3452098"/>
            <a:ext cx="4877433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Suranjan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Bala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561" y="869542"/>
            <a:ext cx="2209878" cy="252438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714500" y="6460402"/>
            <a:ext cx="57150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E-mail : suranjan88@bdgmail.com</a:t>
            </a:r>
            <a:endParaRPr lang="en-US" sz="20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829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8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8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8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8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8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1" animBg="1"/>
      <p:bldP spid="12" grpId="2" animBg="1"/>
      <p:bldP spid="20" grpId="0" animBg="1"/>
      <p:bldP spid="20" grpId="1" animBg="1"/>
      <p:bldP spid="22" grpId="1" animBg="1"/>
      <p:bldP spid="22" grpId="2" animBg="1"/>
      <p:bldP spid="23" grpId="0" animBg="1"/>
      <p:bldP spid="23" grpId="1" animBg="1"/>
      <p:bldP spid="3" grpId="0" animBg="1"/>
      <p:bldP spid="3" grpId="1" animBg="1"/>
      <p:bldP spid="3" grpId="2" animBg="1"/>
      <p:bldP spid="15" grpId="0" animBg="1"/>
      <p:bldP spid="1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3505200"/>
            <a:ext cx="91440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95800" y="228600"/>
            <a:ext cx="0" cy="624840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22" y="3733801"/>
            <a:ext cx="4391186" cy="2590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23"/>
          <a:stretch/>
        </p:blipFill>
        <p:spPr>
          <a:xfrm>
            <a:off x="152399" y="304800"/>
            <a:ext cx="4026805" cy="28647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5" b="15221"/>
          <a:stretch/>
        </p:blipFill>
        <p:spPr>
          <a:xfrm>
            <a:off x="4659722" y="289559"/>
            <a:ext cx="4331878" cy="28647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3782"/>
          <a:stretch/>
        </p:blipFill>
        <p:spPr>
          <a:xfrm>
            <a:off x="228600" y="3733800"/>
            <a:ext cx="3950604" cy="25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6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399639"/>
            <a:ext cx="7772400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8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সমাজের ধারণা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76200"/>
            <a:ext cx="77724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785" y="5236622"/>
            <a:ext cx="8115299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80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৬ষ্ঠ</a:t>
            </a:r>
            <a:r>
              <a:rPr lang="bn-BD" sz="80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শ্রেণি </a:t>
            </a:r>
            <a:endParaRPr lang="en-US" sz="48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4785" y="4080012"/>
            <a:ext cx="8382001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IN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 ও বিশ্ব পরিচয়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785" y="2867123"/>
            <a:ext cx="7848600" cy="120032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72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অধ্যায়-১, পাঠ-১</a:t>
            </a:r>
            <a:endParaRPr lang="en-US" sz="72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409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178004"/>
            <a:ext cx="8763000" cy="1107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2547878"/>
            <a:ext cx="7924800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bn-IN" sz="36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...</a:t>
            </a:r>
            <a:r>
              <a:rPr lang="bn-BD" sz="36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সমাজের সংজ্ঞা ব্যাখ্যা করতে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সমাজের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 ভিত্তিগুলো চিহ্নিত করতে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সমাজের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বৈশিষ্ট্যগুলো বর্ণনা করতে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 গঠনের কারণ ব্যাখ্যা করতে 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97600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build="allAtOnce" animBg="1"/>
      <p:bldP spid="3" grpI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629870"/>
            <a:ext cx="7584127" cy="92333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পিঁপড়েরা দলবদ্ধ হয়ে বসবাস করে 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42577"/>
            <a:ext cx="8077706" cy="538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xit" presetSubtype="21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066317" cy="47670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4068" y="5334000"/>
            <a:ext cx="7776489" cy="92333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মৌমাছিরা দলবদ্ধ হয়ে বসবাস করে 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849" y="5859959"/>
            <a:ext cx="8877751" cy="76944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মানুষও আদিকাল থেকে দলবদ্ধ হয়ে বসবাস করছে </a:t>
            </a:r>
            <a:endParaRPr lang="en-US" b="1" dirty="0">
              <a:ln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59" b="10096"/>
          <a:stretch/>
        </p:blipFill>
        <p:spPr>
          <a:xfrm>
            <a:off x="838200" y="169038"/>
            <a:ext cx="7391400" cy="54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91227" y="5540514"/>
            <a:ext cx="6425157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/>
                <a:latin typeface="NikoshBAN" pitchFamily="2" charset="0"/>
                <a:cs typeface="NikoshBAN" pitchFamily="2" charset="0"/>
              </a:rPr>
              <a:t>একা আহারের ব্যবস্থা কষ্টকর ছিল</a:t>
            </a:r>
            <a:endParaRPr lang="en-US" sz="4800" b="1" dirty="0">
              <a:ln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71432"/>
            <a:ext cx="64293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7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96" y="228600"/>
            <a:ext cx="8140504" cy="54643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4567" y="5845314"/>
            <a:ext cx="8494633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000" b="1" dirty="0" smtClean="0">
                <a:ln/>
                <a:latin typeface="NikoshBAN" pitchFamily="2" charset="0"/>
                <a:cs typeface="NikoshBAN" pitchFamily="2" charset="0"/>
              </a:rPr>
              <a:t>একা আহারের ব্যবস্থা কষ্টকর ছিল </a:t>
            </a:r>
            <a:r>
              <a:rPr lang="bn-IN" sz="4000" b="1" dirty="0">
                <a:ln/>
                <a:latin typeface="NikoshBAN" pitchFamily="2" charset="0"/>
                <a:cs typeface="NikoshBAN" pitchFamily="2" charset="0"/>
              </a:rPr>
              <a:t>তাই দলবদ্ধ হয়েছে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94082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78164" y="5692914"/>
            <a:ext cx="5460836" cy="8309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/>
                <a:latin typeface="NikoshBAN" pitchFamily="2" charset="0"/>
                <a:cs typeface="NikoshBAN" pitchFamily="2" charset="0"/>
              </a:rPr>
              <a:t>একা আত্মরক্ষা কষ্টকর ছিল  </a:t>
            </a:r>
            <a:endParaRPr lang="en-US" sz="4800" b="1" dirty="0">
              <a:ln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5"/>
          <a:stretch/>
        </p:blipFill>
        <p:spPr>
          <a:xfrm>
            <a:off x="1219200" y="228600"/>
            <a:ext cx="6553200" cy="530002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5618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970" y="5906869"/>
            <a:ext cx="9026830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3600" b="1" dirty="0" smtClean="0">
                <a:ln/>
                <a:latin typeface="NikoshBAN" pitchFamily="2" charset="0"/>
                <a:cs typeface="NikoshBAN" pitchFamily="2" charset="0"/>
              </a:rPr>
              <a:t>একা আত্মরক্ষা কষ্টকর ছিল তাই আত্মরক্ষার জন্য দলবদ্ধ হয়েছে </a:t>
            </a:r>
            <a:endParaRPr lang="en-US" sz="28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3" y="179924"/>
            <a:ext cx="6777644" cy="553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1800761"/>
            <a:ext cx="4267200" cy="132343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bn-IN" sz="8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কাজ</a:t>
            </a:r>
            <a:endParaRPr lang="en-US" sz="2800" b="1" dirty="0">
              <a:ln/>
              <a:solidFill>
                <a:srgbClr val="000099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3861137"/>
            <a:ext cx="6705600" cy="101566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সমাজের সংজ্ঞা গঠন করো ।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280865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1514"/>
            <a:ext cx="7467600" cy="55734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65518" y="5766137"/>
            <a:ext cx="1901881" cy="10156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ঐক্য</a:t>
            </a:r>
            <a:endParaRPr lang="en-US" b="1" dirty="0">
              <a:ln/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4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89160" y="5181600"/>
            <a:ext cx="2425840" cy="12003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72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বন্ধুত্ব </a:t>
            </a:r>
            <a:r>
              <a:rPr lang="bn-IN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n/>
              <a:solidFill>
                <a:srgbClr val="00009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8872696" cy="510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7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9" r="5230"/>
          <a:stretch/>
        </p:blipFill>
        <p:spPr>
          <a:xfrm>
            <a:off x="248227" y="152400"/>
            <a:ext cx="8895773" cy="5105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1387" y="5486400"/>
            <a:ext cx="3140603" cy="1200329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72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সংঘবদ্ধতা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342816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46055"/>
            <a:ext cx="8610600" cy="255454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ঐক্য, বন্ধুত্ব ও সংঘবদ্ধতা হলো সমাজের মূল ভিত্তি </a:t>
            </a:r>
            <a:endParaRPr lang="bn-IN" b="1" dirty="0" smtClean="0">
              <a:ln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0167" y="457200"/>
            <a:ext cx="6553200" cy="144655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800" b="1" dirty="0" smtClean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সমাজের বৈশিষ্ট্য</a:t>
            </a:r>
            <a:endParaRPr lang="en-US" sz="3200" b="1" dirty="0">
              <a:ln/>
              <a:solidFill>
                <a:srgbClr val="0000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9110" y="2057400"/>
            <a:ext cx="7430580" cy="101566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বহুলোকের সংঘবদ্ধ বসবাস ।</a:t>
            </a:r>
            <a:endParaRPr lang="en-US" sz="2800" b="1" dirty="0">
              <a:ln/>
              <a:solidFill>
                <a:srgbClr val="0000CC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1820" y="3223904"/>
            <a:ext cx="8573580" cy="101566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bn-IN" sz="60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সংঘবদ্ধতার পেছনে কোন উদ্দেশ্য ।  </a:t>
            </a:r>
            <a:r>
              <a:rPr lang="bn-IN" sz="28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90800" y="685800"/>
            <a:ext cx="47244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057400"/>
            <a:ext cx="8610600" cy="984885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bn-IN" sz="58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১। সমাজ গঠনের কারণ ব্যাখ্যা করো।  </a:t>
            </a:r>
            <a:endParaRPr lang="en-US" sz="5800" b="1" dirty="0">
              <a:ln/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53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339804"/>
            <a:ext cx="3124200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6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76400"/>
            <a:ext cx="8610600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4400" b="1" dirty="0">
                <a:ln/>
                <a:latin typeface="NikoshBAN" pitchFamily="2" charset="0"/>
                <a:cs typeface="NikoshBAN" pitchFamily="2" charset="0"/>
              </a:rPr>
              <a:t>১</a:t>
            </a:r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। আদিম মানুষ দলবদ্ধভাবে কেন বসবাস করত?</a:t>
            </a:r>
            <a:endParaRPr lang="en-US" sz="4400" b="1" dirty="0">
              <a:ln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05200" y="3200400"/>
            <a:ext cx="103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000" b="1" dirty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ঐক্য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1600" y="5029200"/>
            <a:ext cx="1901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b="1" dirty="0" smtClean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সংঘবদ্ধতা </a:t>
            </a:r>
            <a:endParaRPr lang="bn-IN" sz="4000" b="1" dirty="0">
              <a:ln/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5029200"/>
            <a:ext cx="10951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b="1" dirty="0" smtClean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বন্ধুত্ব </a:t>
            </a:r>
            <a:endParaRPr lang="bn-IN" sz="4000" b="1" dirty="0">
              <a:ln/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Extract 11"/>
          <p:cNvSpPr/>
          <p:nvPr/>
        </p:nvSpPr>
        <p:spPr>
          <a:xfrm>
            <a:off x="2743200" y="3733800"/>
            <a:ext cx="2443758" cy="1524000"/>
          </a:xfrm>
          <a:prstGeom prst="flowChartExtra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657600" y="4114800"/>
            <a:ext cx="68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 smtClean="0">
                <a:solidFill>
                  <a:srgbClr val="FF0000"/>
                </a:solidFill>
              </a:rPr>
              <a:t>?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1000" y="5715000"/>
            <a:ext cx="7696200" cy="707886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4000" b="1" dirty="0">
                <a:ln/>
                <a:latin typeface="NikoshBAN" pitchFamily="2" charset="0"/>
                <a:cs typeface="NikoshBAN" pitchFamily="2" charset="0"/>
              </a:rPr>
              <a:t>৩</a:t>
            </a:r>
            <a:r>
              <a:rPr lang="bn-IN" sz="4000" b="1" dirty="0" smtClean="0">
                <a:ln/>
                <a:latin typeface="NikoshBAN" pitchFamily="2" charset="0"/>
                <a:cs typeface="NikoshBAN" pitchFamily="2" charset="0"/>
              </a:rPr>
              <a:t>। উপরের চিত্রে ‘</a:t>
            </a:r>
            <a:r>
              <a:rPr lang="bn-IN" sz="4000" b="1" dirty="0" smtClean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IN" sz="4000" b="1" dirty="0" smtClean="0">
                <a:ln/>
                <a:latin typeface="NikoshBAN" pitchFamily="2" charset="0"/>
                <a:cs typeface="NikoshBAN" pitchFamily="2" charset="0"/>
              </a:rPr>
              <a:t>’ চিহ্নিত স্থানে কী হবে?</a:t>
            </a:r>
            <a:endParaRPr lang="en-US" sz="4000" b="1" dirty="0">
              <a:ln/>
              <a:solidFill>
                <a:srgbClr val="0000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2438400"/>
            <a:ext cx="7924800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4400" b="1" dirty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44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। সমাজের বৈশিষ্ট্য কী কী?</a:t>
            </a:r>
            <a:endParaRPr lang="en-US" sz="4400" b="1" dirty="0">
              <a:ln/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5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  <p:bldP spid="9" grpId="0"/>
      <p:bldP spid="12" grpId="0" animBg="1"/>
      <p:bldP spid="15" grpId="0"/>
      <p:bldP spid="17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2200" y="810161"/>
            <a:ext cx="4724400" cy="1323439"/>
          </a:xfrm>
          <a:prstGeom prst="rect">
            <a:avLst/>
          </a:prstGeom>
          <a:solidFill>
            <a:srgbClr val="92D050"/>
          </a:solidFill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2700278"/>
            <a:ext cx="8610600" cy="2862322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‘বেঁচে থাকার প্রয়োজনেই মানুষ সমাজ গঠনের কাজ শুরু করেছিল’ – মন্তব্যটি বিশ্লেষণ করো।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205153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470" y="-228600"/>
            <a:ext cx="968207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2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1494</TotalTime>
  <Words>416</Words>
  <Application>Microsoft Office PowerPoint</Application>
  <PresentationFormat>On-screen Show (4:3)</PresentationFormat>
  <Paragraphs>73</Paragraphs>
  <Slides>22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Khurshed Alam Akand</dc:creator>
  <cp:lastModifiedBy>Dell</cp:lastModifiedBy>
  <cp:revision>137</cp:revision>
  <dcterms:created xsi:type="dcterms:W3CDTF">2006-08-16T00:00:00Z</dcterms:created>
  <dcterms:modified xsi:type="dcterms:W3CDTF">2026-02-18T07:29:59Z</dcterms:modified>
</cp:coreProperties>
</file>