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33" r:id="rId2"/>
    <p:sldId id="348" r:id="rId3"/>
    <p:sldId id="332" r:id="rId4"/>
    <p:sldId id="313" r:id="rId5"/>
    <p:sldId id="284" r:id="rId6"/>
    <p:sldId id="330" r:id="rId7"/>
    <p:sldId id="300" r:id="rId8"/>
    <p:sldId id="290" r:id="rId9"/>
    <p:sldId id="292" r:id="rId10"/>
    <p:sldId id="293" r:id="rId11"/>
    <p:sldId id="295" r:id="rId12"/>
    <p:sldId id="296" r:id="rId13"/>
    <p:sldId id="301" r:id="rId14"/>
    <p:sldId id="304" r:id="rId15"/>
    <p:sldId id="299" r:id="rId16"/>
    <p:sldId id="307" r:id="rId17"/>
    <p:sldId id="340" r:id="rId18"/>
    <p:sldId id="308" r:id="rId19"/>
    <p:sldId id="309" r:id="rId20"/>
    <p:sldId id="285" r:id="rId21"/>
    <p:sldId id="286" r:id="rId22"/>
    <p:sldId id="287" r:id="rId23"/>
    <p:sldId id="334" r:id="rId24"/>
    <p:sldId id="34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CC0099"/>
    <a:srgbClr val="0000FF"/>
    <a:srgbClr val="00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593" autoAdjust="0"/>
  </p:normalViewPr>
  <p:slideViewPr>
    <p:cSldViewPr>
      <p:cViewPr varScale="1">
        <p:scale>
          <a:sx n="72" d="100"/>
          <a:sy n="72" d="100"/>
        </p:scale>
        <p:origin x="-1205" y="-91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9C488-786B-421B-B5E1-EBCBF058DD1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CC2494-2780-4604-BC43-3E09934D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860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34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এই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Slide-</a:t>
            </a:r>
            <a:r>
              <a:rPr lang="bn-IN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এর ছবিগুলো দেখিয়ে শিক্ষার্থীদের প্রশ্নোত্তরের মাধ্যমে পাঠ ঘোষণা করা হবে।</a:t>
            </a:r>
            <a:endParaRPr lang="en-US" sz="1200" kern="1200" dirty="0" smtClean="0">
              <a:solidFill>
                <a:schemeClr val="tx1"/>
              </a:solidFill>
              <a:effectLst/>
              <a:latin typeface="NikoshBAN" pitchFamily="2" charset="0"/>
              <a:ea typeface="+mn-ea"/>
              <a:cs typeface="NikoshBAN" pitchFamily="2" charset="0"/>
            </a:endParaRPr>
          </a:p>
          <a:p>
            <a:r>
              <a:rPr lang="bn-IN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যেমন- ছবিতে কে কী কাজ করছে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? </a:t>
            </a:r>
            <a:r>
              <a:rPr lang="bn-IN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১ম ছবি</a:t>
            </a:r>
            <a:r>
              <a:rPr lang="bn-IN" sz="1200" kern="1200" baseline="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 থেকে ২য় ছবি, ২য় ছবি থেকে ৩য় ছবি, ৩য় ছবি থেকে ৪র্থ ছবিতে কি কোনো পার্থক্য, উন্নয়ন বা বিকাশ লক্ষ্য করা যায়</a:t>
            </a:r>
            <a:r>
              <a:rPr lang="bn-I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862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2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বোর্ডে মাইন্ড ম্যাপিং-এর মাধ্যমে </a:t>
            </a:r>
            <a:r>
              <a:rPr lang="bn-IN" sz="1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সমাজ বিকাশের স্তরগুলো</a:t>
            </a:r>
            <a:r>
              <a:rPr lang="bn-IN" sz="1200" baseline="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দেখানো হবে।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দু-একজন শিক্ষার্থী মৌখিক বা বোর্ডে লিখিতভাবে উপস্থাপন করবে । অন্যান্য শিক্ষার্থীদেরকেও উপস্থাপনের জন্য উৎসাহিত করা হবে ।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5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প্রাচীন</a:t>
            </a:r>
            <a:r>
              <a:rPr lang="bn-IN" baseline="0" dirty="0" smtClean="0"/>
              <a:t>কালে মানুষ কোথায় বসবাস করত? 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এবং কেন? </a:t>
            </a:r>
            <a:endParaRPr lang="en-US" sz="800" b="0" dirty="0" smtClean="0">
              <a:ln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05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প্রশ্ন করা হবে –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প্রাচীন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কালে মানুষ কীভাবে খাবার সংগ্রহ করত ?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36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প্রাচীন</a:t>
            </a:r>
            <a:r>
              <a:rPr lang="bn-IN" baseline="0" dirty="0" smtClean="0"/>
              <a:t>কালে মানুষ খাবার সংগ্রহের জন্য কী করত?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40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প্রাচীন</a:t>
            </a:r>
            <a:r>
              <a:rPr lang="bn-IN" baseline="0" dirty="0" smtClean="0"/>
              <a:t>কালে পুরুষেরা কী করত?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01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/>
              <a:t>শিক্ষার্থীদের</a:t>
            </a:r>
            <a:r>
              <a:rPr lang="bn-IN" b="0" baseline="0" dirty="0" smtClean="0"/>
              <a:t> প্রশ্ন করা হবে – প্রাচীনকালে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গোষ্ঠীর সবচেয়ে শক্তিশালী লোককে</a:t>
            </a:r>
            <a:r>
              <a:rPr lang="en-US" sz="1200" b="0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কী বানানো</a:t>
            </a:r>
            <a:r>
              <a:rPr lang="en-US" sz="1200" b="0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হতো? </a:t>
            </a:r>
            <a:endParaRPr lang="en-US" sz="1050" b="0" dirty="0" smtClean="0">
              <a:ln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97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/>
              <a:t>শিক্ষার্থীদের</a:t>
            </a:r>
            <a:r>
              <a:rPr lang="bn-IN" b="0" baseline="0" dirty="0" smtClean="0"/>
              <a:t> প্রশ্ন করা হবে – প্রাচীনকালে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পাথরের হাতিয়ার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দিয়ে কী করা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হতো? </a:t>
            </a:r>
            <a:endParaRPr lang="en-US" sz="900" b="0" dirty="0" smtClean="0">
              <a:ln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39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/>
              <a:t>শিক্ষার্থীদের</a:t>
            </a:r>
            <a:r>
              <a:rPr lang="bn-IN" b="0" baseline="0" dirty="0" smtClean="0"/>
              <a:t> প্রশ্ন করা হবে –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কৃষিকাজের উদ্ভাবন করে কারা?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এবং </a:t>
            </a:r>
            <a:r>
              <a:rPr lang="en-US" sz="1200" b="0" baseline="0" dirty="0" err="1" smtClean="0">
                <a:ln/>
                <a:latin typeface="NikoshBAN" pitchFamily="2" charset="0"/>
                <a:cs typeface="NikoshBAN" pitchFamily="2" charset="0"/>
              </a:rPr>
              <a:t>কি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ভাবে?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দু-একজন শিক্ষার্থী মৌখিক বা বোর্ডে লিখিতভাবে উপস্থাপন করবে । অন্যান্য শিক্ষার্থীদেরকেও উপস্থাপনের জন্য উৎসাহিত করা হবে 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15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/>
              <a:t>শিক্ষার্থীদের</a:t>
            </a:r>
            <a:r>
              <a:rPr lang="bn-IN" b="0" baseline="0" dirty="0" smtClean="0"/>
              <a:t> প্রশ্ন করা হবে – ছবিগুলোতে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পশুগুলোকে কী করার চেষ্টা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করা হচ্ছে? এবং কেন? </a:t>
            </a:r>
            <a:endParaRPr lang="en-US" sz="800" b="0" dirty="0" smtClean="0">
              <a:ln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40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/>
              <a:t>শিক্ষার্থীদের</a:t>
            </a:r>
            <a:r>
              <a:rPr lang="bn-IN" b="0" baseline="0" dirty="0" smtClean="0"/>
              <a:t> প্রশ্ন করা হবে –  প্রাচীন কালে মানুষ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ঘুরে বেড়াত কেন? </a:t>
            </a:r>
            <a:endParaRPr lang="en-US" sz="800" b="0" dirty="0" smtClean="0">
              <a:ln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25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/>
              <a:t>শিক্ষার্থীদের</a:t>
            </a:r>
            <a:r>
              <a:rPr lang="bn-IN" b="0" baseline="0" dirty="0" smtClean="0"/>
              <a:t> প্রশ্ন করা হবে – ছবির লোকজন কী করছে?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বিনিময় প্রথা আবিষ্কার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হয় কখন? </a:t>
            </a:r>
            <a:r>
              <a:rPr lang="bn-IN" sz="800" b="0" baseline="0" dirty="0" smtClean="0">
                <a:ln/>
                <a:latin typeface="NikoshBAN" pitchFamily="2" charset="0"/>
                <a:cs typeface="NikoshBAN" pitchFamily="2" charset="0"/>
              </a:rPr>
              <a:t>এবং কেন?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800" dirty="0" smtClean="0"/>
              <a:t>দৈব-চয়নের</a:t>
            </a:r>
            <a:r>
              <a:rPr lang="bn-IN" sz="800" baseline="0" dirty="0" smtClean="0"/>
              <a:t> মাধ্যমে নির্বাচিত দু-একজন শিক্ষার্থী মৌখিক বা বোর্ডে লিখিতভাবে উপস্থাপন করবে । অন্যান্য শিক্ষার্থীদেরকেও উপস্থাপনের জন্য উৎসাহিত করা হবে ।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59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দু-একটি দল মৌখিক বা বোর্ডে লিখিতভাবে উপস্থাপন করবে । অন্যান্য দলকেও উপস্থাপনের জন্য উৎসাহিত করা হবে 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2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lowchart: Predefined Process 12"/>
          <p:cNvSpPr/>
          <p:nvPr userDrawn="1"/>
        </p:nvSpPr>
        <p:spPr>
          <a:xfrm>
            <a:off x="197888" y="926616"/>
            <a:ext cx="2103120" cy="2286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Predefined Process 13"/>
          <p:cNvSpPr/>
          <p:nvPr userDrawn="1"/>
        </p:nvSpPr>
        <p:spPr>
          <a:xfrm>
            <a:off x="2398368" y="934576"/>
            <a:ext cx="2103120" cy="228600"/>
          </a:xfrm>
          <a:prstGeom prst="flowChartPredefined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Predefined Process 14"/>
          <p:cNvSpPr/>
          <p:nvPr userDrawn="1"/>
        </p:nvSpPr>
        <p:spPr>
          <a:xfrm>
            <a:off x="4612496" y="928888"/>
            <a:ext cx="2103120" cy="228600"/>
          </a:xfrm>
          <a:prstGeom prst="flowChartPredefined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Predefined Process 15"/>
          <p:cNvSpPr/>
          <p:nvPr userDrawn="1"/>
        </p:nvSpPr>
        <p:spPr>
          <a:xfrm>
            <a:off x="6840272" y="923200"/>
            <a:ext cx="2103120" cy="228600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76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5" b="2179"/>
          <a:stretch/>
        </p:blipFill>
        <p:spPr>
          <a:xfrm>
            <a:off x="0" y="-52896"/>
            <a:ext cx="9296400" cy="703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35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6200" y="0"/>
            <a:ext cx="944880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28800" y="100101"/>
            <a:ext cx="5486400" cy="7694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44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57400" y="4375428"/>
            <a:ext cx="548640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Assistant Teacher</a:t>
            </a:r>
            <a:endParaRPr lang="en-US" sz="36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1000" y="5021759"/>
            <a:ext cx="87630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A.C North </a:t>
            </a:r>
            <a:r>
              <a:rPr lang="en-US" sz="4400" b="1" cap="none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Kalagachia</a:t>
            </a:r>
            <a:r>
              <a:rPr lang="en-US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High School</a:t>
            </a:r>
            <a:endParaRPr lang="en-US" sz="4400" b="1" cap="none" spc="150" dirty="0">
              <a:ln w="11430"/>
              <a:solidFill>
                <a:srgbClr val="AA069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00200" y="5796225"/>
            <a:ext cx="6248400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Phone Number:01723339433</a:t>
            </a:r>
            <a:endParaRPr lang="en-US" sz="3600" b="1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33283" y="3452098"/>
            <a:ext cx="4877433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Suranjan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Bala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561" y="869542"/>
            <a:ext cx="2209878" cy="252438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714500" y="6460402"/>
            <a:ext cx="5715000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E-mail : suranjan88@bdgmail.com</a:t>
            </a:r>
            <a:endParaRPr lang="en-US" sz="2000" b="1" cap="none" spc="150" dirty="0">
              <a:ln w="11430"/>
              <a:solidFill>
                <a:srgbClr val="1F0DA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026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8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7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7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7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8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8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8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2" grpId="1" animBg="1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  <p:bldP spid="3" grpId="0" animBg="1"/>
      <p:bldP spid="3" grpId="1" animBg="1"/>
      <p:bldP spid="3" grpId="2" animBg="1"/>
      <p:bldP spid="15" grpId="0" animBg="1"/>
      <p:bldP spid="1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rrow1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512" y="1148444"/>
            <a:ext cx="962888" cy="756556"/>
          </a:xfrm>
          <a:prstGeom prst="rect">
            <a:avLst/>
          </a:prstGeom>
        </p:spPr>
      </p:pic>
      <p:pic>
        <p:nvPicPr>
          <p:cNvPr id="16" name="Picture 15" descr="arrow1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262256" y="3255078"/>
            <a:ext cx="962888" cy="756556"/>
          </a:xfrm>
          <a:prstGeom prst="rect">
            <a:avLst/>
          </a:prstGeom>
        </p:spPr>
      </p:pic>
      <p:pic>
        <p:nvPicPr>
          <p:cNvPr id="17" name="Picture 16" descr="arrow1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371112" y="4946888"/>
            <a:ext cx="962888" cy="7565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37" y="35442"/>
            <a:ext cx="4319016" cy="32392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466" y="107731"/>
            <a:ext cx="3962400" cy="323926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" r="3061" b="15009"/>
          <a:stretch/>
        </p:blipFill>
        <p:spPr>
          <a:xfrm>
            <a:off x="5039532" y="3978569"/>
            <a:ext cx="4028269" cy="272430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42" b="3782"/>
          <a:stretch/>
        </p:blipFill>
        <p:spPr>
          <a:xfrm>
            <a:off x="76200" y="3978568"/>
            <a:ext cx="4319016" cy="274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1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25250"/>
            <a:ext cx="9067800" cy="132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8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8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8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বিকাশের বিভিন্ন স্তর </a:t>
            </a:r>
            <a:endParaRPr lang="en-US" sz="48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76200"/>
            <a:ext cx="6477000" cy="132343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48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39186" y="5410200"/>
            <a:ext cx="62484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72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৬ষ্ঠ</a:t>
            </a:r>
            <a:r>
              <a:rPr lang="bn-BD" sz="72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শ্রেণি </a:t>
            </a:r>
            <a:endParaRPr lang="en-US" sz="44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199" y="4226004"/>
            <a:ext cx="9067801" cy="101566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US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bn-IN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 ও বিশ্ব পরিচয়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" y="3124200"/>
            <a:ext cx="90678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72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অধ্যায়-১, পাঠ-২ ও ৩ </a:t>
            </a:r>
            <a:endParaRPr lang="en-US" sz="72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265" y="1525250"/>
            <a:ext cx="9067800" cy="132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8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8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8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বিকাশের বিভিন্ন স্তর </a:t>
            </a:r>
            <a:endParaRPr lang="en-US" sz="48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40465" y="76200"/>
            <a:ext cx="6477000" cy="132343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48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60451" y="5410200"/>
            <a:ext cx="62484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72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৬ষ্ঠ</a:t>
            </a:r>
            <a:r>
              <a:rPr lang="bn-BD" sz="72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শ্রেণি </a:t>
            </a:r>
            <a:endParaRPr lang="en-US" sz="44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7464" y="4226004"/>
            <a:ext cx="9067801" cy="101566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US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bn-IN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 ও বিশ্ব পরিচয়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465" y="3124200"/>
            <a:ext cx="90678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72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অধ্যায়-১, পাঠ-২ ও ৩ </a:t>
            </a:r>
            <a:endParaRPr lang="en-US" sz="72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088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1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57200"/>
            <a:ext cx="8763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828800"/>
            <a:ext cx="88392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3600" b="1" cap="none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 </a:t>
            </a:r>
            <a:r>
              <a:rPr lang="bn-IN" sz="3600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...</a:t>
            </a:r>
            <a:r>
              <a:rPr lang="bn-BD" sz="3600" b="1" cap="none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সমাজের বিকাশে ভূমিকা পালনকারী স্তরগুলি চিহ্নিত </a:t>
            </a:r>
          </a:p>
          <a:p>
            <a:r>
              <a:rPr lang="bn-IN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IN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 পারবে;</a:t>
            </a:r>
            <a:endParaRPr lang="bn-BD" sz="36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শিকার ও খাদ্য সংগ্রহভিত্তিক সমাজের বৈশিষ্ট্য বর্ণনা   </a:t>
            </a:r>
          </a:p>
          <a:p>
            <a:r>
              <a:rPr lang="bn-IN" sz="3600" b="1" spc="150" dirty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করতে </a:t>
            </a:r>
            <a:r>
              <a:rPr lang="bn-BD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3600" b="1" spc="150" dirty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  <a:endParaRPr lang="bn-BD" sz="3600" b="1" spc="150" dirty="0" smtClean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bn-IN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উদ্যান কৃষিভিত্তিক সমাজের বৈশিষ্ট্যগুলো বলতে </a:t>
            </a:r>
          </a:p>
          <a:p>
            <a:r>
              <a:rPr lang="bn-IN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  <a:endParaRPr lang="bn-BD" sz="36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bn-IN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পশুপালনভিত্তিক সমাজের বৈশিষ্ট্য ব্যাখ্যা করতে </a:t>
            </a:r>
          </a:p>
          <a:p>
            <a:r>
              <a:rPr lang="bn-IN" sz="3600" b="1" spc="150" dirty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 </a:t>
            </a:r>
            <a:r>
              <a:rPr lang="bn-BD" sz="36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00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3850965" y="533400"/>
            <a:ext cx="1779653" cy="138499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শিকার ও</a:t>
            </a:r>
          </a:p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খাদ্য সংগ্রহ</a:t>
            </a:r>
          </a:p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ভিত্তিক সমাজ </a:t>
            </a:r>
            <a:endParaRPr lang="en-US" sz="2800" b="1" dirty="0">
              <a:ln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306363" y="1905000"/>
            <a:ext cx="1762021" cy="1384995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উদ্যান </a:t>
            </a:r>
          </a:p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কৃষি ভিত্তিক  </a:t>
            </a:r>
          </a:p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সমাজ </a:t>
            </a:r>
            <a:endParaRPr lang="en-US" sz="2800" b="1" dirty="0">
              <a:ln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343837" y="3733800"/>
            <a:ext cx="1741181" cy="1384995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পশু পালন </a:t>
            </a:r>
          </a:p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   ভিত্তিক     </a:t>
            </a:r>
          </a:p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সমাজ </a:t>
            </a:r>
            <a:endParaRPr lang="en-US" sz="2800" b="1" dirty="0">
              <a:ln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932239" y="5015805"/>
            <a:ext cx="1762021" cy="138499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endParaRPr lang="bn-IN" sz="2800" b="1" dirty="0" smtClean="0">
              <a:ln/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কৃষি  ভিত্তিক </a:t>
            </a:r>
          </a:p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সমাজ </a:t>
            </a:r>
            <a:endParaRPr lang="en-US" sz="2800" b="1" dirty="0">
              <a:ln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432770" y="3796605"/>
            <a:ext cx="1755609" cy="138499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endParaRPr lang="bn-IN" sz="2800" b="1" dirty="0" smtClean="0">
              <a:ln/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শিল্প  ভিত্তিক </a:t>
            </a:r>
          </a:p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সমাজ </a:t>
            </a:r>
            <a:endParaRPr lang="en-US" sz="2800" b="1" dirty="0">
              <a:ln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428513" y="1891605"/>
            <a:ext cx="1665841" cy="138499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 শিল্পবিপ্লব   </a:t>
            </a:r>
          </a:p>
          <a:p>
            <a:pPr algn="ctr"/>
            <a:r>
              <a:rPr lang="bn-IN" sz="2800" b="1" dirty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 পরবর্তী    </a:t>
            </a:r>
          </a:p>
          <a:p>
            <a:pPr algn="ctr"/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সমাজ  </a:t>
            </a:r>
            <a:endParaRPr lang="en-US" sz="2800" b="1" dirty="0">
              <a:ln/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4468368" y="1918395"/>
            <a:ext cx="484632" cy="443805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Up Arrow 33"/>
          <p:cNvSpPr/>
          <p:nvPr/>
        </p:nvSpPr>
        <p:spPr>
          <a:xfrm rot="4380000">
            <a:off x="5723031" y="2681891"/>
            <a:ext cx="484632" cy="443805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Up Arrow 34"/>
          <p:cNvSpPr/>
          <p:nvPr/>
        </p:nvSpPr>
        <p:spPr>
          <a:xfrm rot="6840000">
            <a:off x="5670417" y="3832696"/>
            <a:ext cx="484632" cy="443805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Up Arrow 35"/>
          <p:cNvSpPr/>
          <p:nvPr/>
        </p:nvSpPr>
        <p:spPr>
          <a:xfrm flipV="1">
            <a:off x="4495800" y="4495800"/>
            <a:ext cx="484632" cy="443805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Up Arrow 36"/>
          <p:cNvSpPr/>
          <p:nvPr/>
        </p:nvSpPr>
        <p:spPr>
          <a:xfrm rot="15000000">
            <a:off x="3352486" y="3891696"/>
            <a:ext cx="484632" cy="443805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Up Arrow 37"/>
          <p:cNvSpPr/>
          <p:nvPr/>
        </p:nvSpPr>
        <p:spPr>
          <a:xfrm rot="17520000">
            <a:off x="3311375" y="2590571"/>
            <a:ext cx="484632" cy="443805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581400" y="2362200"/>
            <a:ext cx="2286000" cy="2133600"/>
          </a:xfrm>
          <a:prstGeom prst="ellipse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692056" y="2440804"/>
            <a:ext cx="2092120" cy="197639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ln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সমাজ বিকাশের স্তর </a:t>
            </a:r>
            <a:endParaRPr lang="en-US" sz="3600" b="1" dirty="0">
              <a:ln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73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30" grpId="0" animBg="1"/>
      <p:bldP spid="31" grpId="0" animBg="1"/>
      <p:bldP spid="32" grpId="0" animBg="1"/>
      <p:bldP spid="33" grpId="0" animBg="1"/>
      <p:bldP spid="4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18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0269" y="2058412"/>
            <a:ext cx="7883889" cy="30469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9600" b="1" dirty="0" smtClean="0">
                <a:ln/>
                <a:latin typeface="NikoshBAN" pitchFamily="2" charset="0"/>
                <a:cs typeface="NikoshBAN" pitchFamily="2" charset="0"/>
              </a:rPr>
              <a:t>শিকার ও খাদ্য </a:t>
            </a:r>
          </a:p>
          <a:p>
            <a:pPr algn="ctr"/>
            <a:r>
              <a:rPr lang="bn-IN" sz="9600" b="1" dirty="0" smtClean="0">
                <a:ln/>
                <a:latin typeface="NikoshBAN" pitchFamily="2" charset="0"/>
                <a:cs typeface="NikoshBAN" pitchFamily="2" charset="0"/>
              </a:rPr>
              <a:t>সংগ্রহভিত্তিক সমাজ </a:t>
            </a:r>
            <a:endParaRPr lang="en-US" sz="4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206464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4804"/>
            <a:ext cx="8839200" cy="53258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86615" y="5613737"/>
            <a:ext cx="6380273" cy="101566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মানুষ গুহায় বসবাস করত </a:t>
            </a:r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58903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8" b="5726"/>
          <a:stretch/>
        </p:blipFill>
        <p:spPr>
          <a:xfrm>
            <a:off x="533400" y="152399"/>
            <a:ext cx="8229600" cy="5666803"/>
          </a:xfrm>
          <a:prstGeom prst="rect">
            <a:avLst/>
          </a:prstGeom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589941" y="5842337"/>
            <a:ext cx="6301725" cy="1015663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শিকার করে খাবার সংগ্রহ </a:t>
            </a:r>
            <a:endParaRPr lang="en-US" sz="24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371396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5" r="11970" b="2284"/>
          <a:stretch/>
        </p:blipFill>
        <p:spPr>
          <a:xfrm>
            <a:off x="0" y="23197"/>
            <a:ext cx="9096044" cy="599660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5977" y="5750004"/>
            <a:ext cx="8665623" cy="1107996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 spcCol="457200">
            <a:spAutoFit/>
          </a:bodyPr>
          <a:lstStyle/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খাবারের খোঁজে এক জায়গা থেকে অন্য জায়গায় ঘুরে বেড়াত </a:t>
            </a:r>
            <a:r>
              <a:rPr lang="bn-IN" sz="6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9026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8290" y="5369004"/>
            <a:ext cx="5925020" cy="1107996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পুরুষেরা শিকার করত </a:t>
            </a:r>
            <a:endParaRPr lang="en-US" sz="2800" b="1" dirty="0">
              <a:ln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"/>
          <a:stretch/>
        </p:blipFill>
        <p:spPr>
          <a:xfrm>
            <a:off x="152400" y="371852"/>
            <a:ext cx="8787246" cy="465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7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179016"/>
            <a:ext cx="5562599" cy="4154984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গোষ্ঠীর সবচেয়ে শক্তিশালী লোককে</a:t>
            </a:r>
            <a:r>
              <a:rPr lang="en-US" sz="6600" b="1" dirty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দলপতি বানানো</a:t>
            </a:r>
            <a:r>
              <a:rPr lang="en-US" sz="66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হতো</a:t>
            </a:r>
            <a:endParaRPr lang="en-US" sz="5400" b="1" dirty="0">
              <a:ln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69100" r="96500">
                        <a14:foregroundMark x1="94400" y1="52778" x2="94400" y2="52778"/>
                        <a14:foregroundMark x1="94200" y1="52778" x2="90500" y2="62346"/>
                        <a14:foregroundMark x1="93500" y1="60185" x2="93000" y2="60185"/>
                        <a14:foregroundMark x1="91100" y1="61574" x2="90800" y2="68364"/>
                        <a14:foregroundMark x1="90500" y1="66975" x2="89800" y2="99537"/>
                        <a14:foregroundMark x1="90600" y1="98148" x2="90600" y2="98148"/>
                        <a14:foregroundMark x1="90500" y1="98765" x2="69100" y2="99537"/>
                      </a14:backgroundRemoval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940" t="2728" r="2425"/>
          <a:stretch/>
        </p:blipFill>
        <p:spPr>
          <a:xfrm>
            <a:off x="5915890" y="152400"/>
            <a:ext cx="2923310" cy="643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29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84430" y="685800"/>
            <a:ext cx="5575565" cy="54014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11500" b="1" dirty="0" smtClean="0">
                <a:ln/>
                <a:latin typeface="NikoshBAN" pitchFamily="2" charset="0"/>
                <a:cs typeface="NikoshBAN" pitchFamily="2" charset="0"/>
              </a:rPr>
              <a:t>উদ্যান </a:t>
            </a:r>
          </a:p>
          <a:p>
            <a:pPr algn="ctr"/>
            <a:r>
              <a:rPr lang="bn-IN" sz="11500" b="1" dirty="0" smtClean="0">
                <a:ln/>
                <a:latin typeface="NikoshBAN" pitchFamily="2" charset="0"/>
                <a:cs typeface="NikoshBAN" pitchFamily="2" charset="0"/>
              </a:rPr>
              <a:t>কৃষিভিত্তিক </a:t>
            </a:r>
          </a:p>
          <a:p>
            <a:pPr algn="ctr"/>
            <a:r>
              <a:rPr lang="bn-IN" sz="11500" b="1" dirty="0" smtClean="0">
                <a:ln/>
                <a:latin typeface="NikoshBAN" pitchFamily="2" charset="0"/>
                <a:cs typeface="NikoshBAN" pitchFamily="2" charset="0"/>
              </a:rPr>
              <a:t>সমাজ</a:t>
            </a:r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409571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9" t="36535" r="2777"/>
          <a:stretch/>
        </p:blipFill>
        <p:spPr>
          <a:xfrm>
            <a:off x="304800" y="152400"/>
            <a:ext cx="8469241" cy="52754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1013" y="5521404"/>
            <a:ext cx="8235788" cy="1107996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4400" b="1" dirty="0" smtClean="0">
                <a:ln/>
                <a:latin typeface="NikoshBAN" pitchFamily="2" charset="0"/>
                <a:cs typeface="NikoshBAN" pitchFamily="2" charset="0"/>
              </a:rPr>
              <a:t>পাথরের হাতিয়ারে মাটি খুঁড়ে বীজ বোনা হতো </a:t>
            </a:r>
            <a:r>
              <a:rPr lang="bn-IN" sz="36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62991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71" r="31965"/>
          <a:stretch/>
        </p:blipFill>
        <p:spPr>
          <a:xfrm>
            <a:off x="4106209" y="152400"/>
            <a:ext cx="4885392" cy="4724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5505271"/>
            <a:ext cx="7960130" cy="1107996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মেয়েরা কৃষিকাজ উদ্ভাবন করে  </a:t>
            </a:r>
            <a:endParaRPr lang="en-US" sz="6600" b="1" dirty="0">
              <a:ln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3532262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1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9235" y="1676400"/>
            <a:ext cx="7705957" cy="36317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11500" b="1" dirty="0" smtClean="0">
                <a:ln/>
                <a:latin typeface="NikoshBAN" pitchFamily="2" charset="0"/>
                <a:cs typeface="NikoshBAN" pitchFamily="2" charset="0"/>
              </a:rPr>
              <a:t>পশুপালনভিত্তিক </a:t>
            </a:r>
          </a:p>
          <a:p>
            <a:pPr algn="ctr"/>
            <a:r>
              <a:rPr lang="bn-IN" sz="11500" b="1" dirty="0" smtClean="0">
                <a:ln/>
                <a:latin typeface="NikoshBAN" pitchFamily="2" charset="0"/>
                <a:cs typeface="NikoshBAN" pitchFamily="2" charset="0"/>
              </a:rPr>
              <a:t>সমাজ</a:t>
            </a:r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117901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25" r="18410" b="7558"/>
          <a:stretch/>
        </p:blipFill>
        <p:spPr>
          <a:xfrm>
            <a:off x="533400" y="3886200"/>
            <a:ext cx="5738567" cy="28848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18007" b="5746"/>
          <a:stretch/>
        </p:blipFill>
        <p:spPr>
          <a:xfrm>
            <a:off x="533400" y="4502"/>
            <a:ext cx="5738567" cy="3751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705600" y="1143000"/>
            <a:ext cx="2133600" cy="4524315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7200" b="1" dirty="0" smtClean="0">
                <a:ln/>
                <a:latin typeface="NikoshBAN" pitchFamily="2" charset="0"/>
                <a:cs typeface="NikoshBAN" pitchFamily="2" charset="0"/>
              </a:rPr>
              <a:t>বন্য পশুকে পোষ মানায়  </a:t>
            </a:r>
            <a:r>
              <a:rPr lang="bn-IN" sz="36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47861" r="80641" b="30799"/>
          <a:stretch/>
        </p:blipFill>
        <p:spPr>
          <a:xfrm>
            <a:off x="457200" y="-76200"/>
            <a:ext cx="635000" cy="104986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47861" r="80641" b="30799"/>
          <a:stretch/>
        </p:blipFill>
        <p:spPr>
          <a:xfrm>
            <a:off x="457200" y="914400"/>
            <a:ext cx="635000" cy="104986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47861" r="80641" b="30799"/>
          <a:stretch/>
        </p:blipFill>
        <p:spPr>
          <a:xfrm>
            <a:off x="990600" y="-76200"/>
            <a:ext cx="635000" cy="104986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47861" r="80641" b="30799"/>
          <a:stretch/>
        </p:blipFill>
        <p:spPr>
          <a:xfrm>
            <a:off x="990600" y="914400"/>
            <a:ext cx="635000" cy="104986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47861" r="80641" b="30799"/>
          <a:stretch/>
        </p:blipFill>
        <p:spPr>
          <a:xfrm>
            <a:off x="1524000" y="-76200"/>
            <a:ext cx="635000" cy="104986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47861" r="80641" b="30799"/>
          <a:stretch/>
        </p:blipFill>
        <p:spPr>
          <a:xfrm>
            <a:off x="1524001" y="931334"/>
            <a:ext cx="496734" cy="82126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47861" r="80641" b="30799"/>
          <a:stretch/>
        </p:blipFill>
        <p:spPr>
          <a:xfrm>
            <a:off x="1981200" y="-76200"/>
            <a:ext cx="635000" cy="104986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47861" r="80641" b="30799"/>
          <a:stretch/>
        </p:blipFill>
        <p:spPr>
          <a:xfrm>
            <a:off x="1905000" y="579966"/>
            <a:ext cx="570988" cy="94403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47861" r="80641" b="30799"/>
          <a:stretch/>
        </p:blipFill>
        <p:spPr>
          <a:xfrm>
            <a:off x="2375412" y="381000"/>
            <a:ext cx="367788" cy="944034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8515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1" y="5429071"/>
            <a:ext cx="8458200" cy="1200329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5400" b="1" dirty="0" smtClean="0">
                <a:ln/>
                <a:latin typeface="NikoshBAN" pitchFamily="2" charset="0"/>
                <a:cs typeface="NikoshBAN" pitchFamily="2" charset="0"/>
              </a:rPr>
              <a:t>পশুর জন্য তৃণভূমির খোঁজে ঘুরে বেড়াত </a:t>
            </a:r>
            <a:r>
              <a:rPr lang="bn-IN" sz="72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3" b="4447"/>
          <a:stretch/>
        </p:blipFill>
        <p:spPr>
          <a:xfrm>
            <a:off x="304800" y="152400"/>
            <a:ext cx="8458200" cy="513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4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1" y="5105400"/>
            <a:ext cx="6781799" cy="1200329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7200" b="1" dirty="0" smtClean="0">
                <a:ln/>
                <a:latin typeface="NikoshBAN" pitchFamily="2" charset="0"/>
                <a:cs typeface="NikoshBAN" pitchFamily="2" charset="0"/>
              </a:rPr>
              <a:t>বিনিময় প্রথা আবিষ্কার </a:t>
            </a:r>
            <a:endParaRPr lang="en-US" sz="2800" b="1" dirty="0">
              <a:ln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2" y="661114"/>
            <a:ext cx="3165845" cy="38346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5" r="22953"/>
          <a:stretch/>
        </p:blipFill>
        <p:spPr>
          <a:xfrm>
            <a:off x="3931050" y="661114"/>
            <a:ext cx="4984350" cy="383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9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54114"/>
            <a:ext cx="90678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0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0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845772"/>
            <a:ext cx="4572000" cy="2369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0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BD" sz="4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-গ্রুপ</a:t>
            </a:r>
            <a:r>
              <a:rPr lang="en-US" sz="4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</a:t>
            </a:r>
            <a:endParaRPr lang="bn-BD" sz="4000" b="1" cap="none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ডান পাশের ছবি</a:t>
            </a:r>
            <a:r>
              <a:rPr lang="bn-IN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কোন সমাজের ইঙ্গিত বহন করে? ব্যাখ্যা করো। </a:t>
            </a:r>
            <a:endParaRPr lang="en-US" sz="36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4800" y="4572000"/>
            <a:ext cx="480060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0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bn-BD" sz="4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-গ্রুপ</a:t>
            </a:r>
            <a:r>
              <a:rPr lang="en-US" sz="4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</a:t>
            </a:r>
            <a:endParaRPr lang="bn-BD" sz="4000" b="1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বাম পাশের ছবিতে</a:t>
            </a:r>
            <a:r>
              <a:rPr lang="bn-IN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ইঙ্গিতকারী সমাজের বৈশিষ্ট্যগুলো লেখ। </a:t>
            </a:r>
            <a:endParaRPr lang="en-US" sz="36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38" t="20821" r="2500" b="27648"/>
          <a:stretch/>
        </p:blipFill>
        <p:spPr>
          <a:xfrm>
            <a:off x="5181600" y="955964"/>
            <a:ext cx="3733800" cy="33805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6" t="6771" r="16095" b="9803"/>
          <a:stretch/>
        </p:blipFill>
        <p:spPr>
          <a:xfrm>
            <a:off x="76200" y="3784260"/>
            <a:ext cx="4038600" cy="276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6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04800"/>
            <a:ext cx="8686800" cy="101566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1524000"/>
            <a:ext cx="82296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 বিকাশের স্তর কয়টি ও কী কী?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3325" y="2670720"/>
            <a:ext cx="80772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4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 স্তরের মানুষ বিনিময় প্রথা </a:t>
            </a:r>
          </a:p>
          <a:p>
            <a:r>
              <a:rPr lang="bn-IN" sz="4400" b="1" spc="150" dirty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আবিষ্কার করে?</a:t>
            </a:r>
            <a:endParaRPr lang="en-US" sz="44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4494550"/>
            <a:ext cx="85344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bn-IN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 স্তরে মানুষ বন্য পশুকে পোষ মানানো </a:t>
            </a:r>
          </a:p>
          <a:p>
            <a:r>
              <a:rPr lang="bn-IN" sz="44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bn-IN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শুরু করে? 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48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101566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0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5334000"/>
            <a:ext cx="88392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IN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চিত্রে ইঙ্গিতকারী সমাজের উদ্ভাবক মেয়েরাই’– বক্তব্যটি মূল্যায়ন করো। 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43763"/>
            <a:ext cx="7239000" cy="420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95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470" y="-152400"/>
            <a:ext cx="968207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26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7901" y="314634"/>
            <a:ext cx="3751998" cy="491319"/>
          </a:xfrm>
          <a:prstGeom prst="rect">
            <a:avLst/>
          </a:prstGeom>
          <a:noFill/>
        </p:spPr>
        <p:txBody>
          <a:bodyPr wrap="none" rtlCol="0">
            <a:prstTxWarp prst="textInflateTop">
              <a:avLst>
                <a:gd name="adj" fmla="val 0"/>
              </a:avLst>
            </a:prstTxWarp>
            <a:spAutoFit/>
          </a:bodyPr>
          <a:lstStyle/>
          <a:p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কৃতজ্ঞতা স্বীকার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6118" y="3475595"/>
            <a:ext cx="8418394" cy="1077218"/>
          </a:xfrm>
          <a:prstGeom prst="rect">
            <a:avLst/>
          </a:prstGeom>
          <a:ln w="53975">
            <a:solidFill>
              <a:schemeClr val="dk1">
                <a:alpha val="96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005426"/>
                </a:solidFill>
                <a:latin typeface="Nikosh" pitchFamily="2" charset="0"/>
                <a:cs typeface="Nikosh" pitchFamily="2" charset="0"/>
              </a:rPr>
              <a:t>এবং কন্টেন্ট সম্পাদক হিসেবে যাঁদের নির্দেশনা, পরামর্শ ও তত্ত্বাবধানে এই মডেল কন্টেন্ট সমৃদ্ধ হয়েছে তারা হলেন-  </a:t>
            </a:r>
            <a:endParaRPr lang="en-US" sz="3200" dirty="0">
              <a:solidFill>
                <a:srgbClr val="005426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7533" y="1669141"/>
            <a:ext cx="8295564" cy="12003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শিক্ষা মন্ত্রণালয়, মাউশি, এনসিটিবি ও এটুআই-এর সংশ্লিষ্ট কর্মকর্তাবৃন্দ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8945" y="233088"/>
            <a:ext cx="8619562" cy="654417"/>
            <a:chOff x="255497" y="219641"/>
            <a:chExt cx="9197787" cy="702777"/>
          </a:xfrm>
        </p:grpSpPr>
        <p:grpSp>
          <p:nvGrpSpPr>
            <p:cNvPr id="7" name="Group 6"/>
            <p:cNvGrpSpPr/>
            <p:nvPr/>
          </p:nvGrpSpPr>
          <p:grpSpPr>
            <a:xfrm>
              <a:off x="255497" y="219642"/>
              <a:ext cx="1963270" cy="702776"/>
              <a:chOff x="255497" y="219642"/>
              <a:chExt cx="1963270" cy="702776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7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" name="Group 8"/>
            <p:cNvGrpSpPr/>
            <p:nvPr/>
          </p:nvGrpSpPr>
          <p:grpSpPr>
            <a:xfrm>
              <a:off x="7490014" y="219641"/>
              <a:ext cx="1963270" cy="702776"/>
              <a:chOff x="1331261" y="219643"/>
              <a:chExt cx="1963270" cy="702776"/>
            </a:xfrm>
          </p:grpSpPr>
          <p:pic>
            <p:nvPicPr>
              <p:cNvPr id="11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8" name="Rectangle 7"/>
          <p:cNvSpPr/>
          <p:nvPr/>
        </p:nvSpPr>
        <p:spPr>
          <a:xfrm>
            <a:off x="2108793" y="4620329"/>
            <a:ext cx="52732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dirty="0">
                <a:latin typeface="Nikosh" pitchFamily="2" charset="0"/>
                <a:cs typeface="Nikosh" pitchFamily="2" charset="0"/>
              </a:rPr>
              <a:t>জনাব 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মোহাম্মদ</a:t>
            </a:r>
            <a:r>
              <a:rPr lang="bn-IN" sz="3200" dirty="0">
                <a:latin typeface="Nikosh" pitchFamily="2" charset="0"/>
                <a:cs typeface="Nikosh" pitchFamily="2" charset="0"/>
              </a:rPr>
              <a:t> 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হাবীবুল ইসলাম সুমন</a:t>
            </a:r>
            <a:r>
              <a:rPr lang="bn-IN" sz="3200" dirty="0" smtClean="0">
                <a:latin typeface="Nikosh" pitchFamily="2" charset="0"/>
                <a:cs typeface="Nikosh" pitchFamily="2" charset="0"/>
              </a:rPr>
              <a:t>,</a:t>
            </a:r>
            <a:endParaRPr lang="bn-BD" sz="3200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IN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IN" sz="3200" dirty="0">
                <a:latin typeface="Nikosh" pitchFamily="2" charset="0"/>
                <a:cs typeface="Nikosh" pitchFamily="2" charset="0"/>
              </a:rPr>
              <a:t>সহকারি অধ্যাপক,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 </a:t>
            </a:r>
            <a:r>
              <a:rPr lang="bn-IN" sz="3200" dirty="0">
                <a:latin typeface="Nikosh" pitchFamily="2" charset="0"/>
                <a:cs typeface="Nikosh" pitchFamily="2" charset="0"/>
              </a:rPr>
              <a:t>টিটিসি, 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ময়মনসিংহ। </a:t>
            </a:r>
            <a:endParaRPr lang="bn-IN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41633" y="5697547"/>
            <a:ext cx="438453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>
                <a:latin typeface="Nikosh" pitchFamily="2" charset="0"/>
                <a:cs typeface="Nikosh" pitchFamily="2" charset="0"/>
              </a:rPr>
              <a:t>জনাব </a:t>
            </a:r>
            <a:r>
              <a:rPr lang="bn-BD" sz="3200" smtClean="0">
                <a:latin typeface="Nikosh" pitchFamily="2" charset="0"/>
                <a:cs typeface="Nikosh" pitchFamily="2" charset="0"/>
              </a:rPr>
              <a:t>রফিকুল</a:t>
            </a:r>
            <a:r>
              <a:rPr lang="bn-IN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IN" sz="3200" dirty="0">
                <a:latin typeface="Nikosh" pitchFamily="2" charset="0"/>
                <a:cs typeface="Nikosh" pitchFamily="2" charset="0"/>
              </a:rPr>
              <a:t>ইসলাম, </a:t>
            </a:r>
            <a:endParaRPr lang="bn-BD" sz="3200" dirty="0" smtClean="0">
              <a:latin typeface="Nikosh" pitchFamily="2" charset="0"/>
              <a:cs typeface="Nikosh" pitchFamily="2" charset="0"/>
            </a:endParaRPr>
          </a:p>
          <a:p>
            <a:r>
              <a:rPr lang="bn-IN" sz="3200" dirty="0" smtClean="0">
                <a:latin typeface="Nikosh" pitchFamily="2" charset="0"/>
                <a:cs typeface="Nikosh" pitchFamily="2" charset="0"/>
              </a:rPr>
              <a:t>সহকারি </a:t>
            </a:r>
            <a:r>
              <a:rPr lang="bn-IN" sz="3200" dirty="0">
                <a:latin typeface="Nikosh" pitchFamily="2" charset="0"/>
                <a:cs typeface="Nikosh" pitchFamily="2" charset="0"/>
              </a:rPr>
              <a:t>অধ্যাপক, টিটিসি, পাবনা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।</a:t>
            </a:r>
            <a:endParaRPr lang="bn-IN" sz="32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528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2389</TotalTime>
  <Words>624</Words>
  <Application>Microsoft Office PowerPoint</Application>
  <PresentationFormat>On-screen Show (4:3)</PresentationFormat>
  <Paragraphs>114</Paragraphs>
  <Slides>24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Khurshed Alam Akand</dc:creator>
  <cp:lastModifiedBy>sc</cp:lastModifiedBy>
  <cp:revision>137</cp:revision>
  <dcterms:created xsi:type="dcterms:W3CDTF">2006-08-16T00:00:00Z</dcterms:created>
  <dcterms:modified xsi:type="dcterms:W3CDTF">2025-02-11T08:26:25Z</dcterms:modified>
</cp:coreProperties>
</file>