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0" r:id="rId1"/>
  </p:sldMasterIdLst>
  <p:notesMasterIdLst>
    <p:notesMasterId r:id="rId15"/>
  </p:notesMasterIdLst>
  <p:sldIdLst>
    <p:sldId id="270" r:id="rId2"/>
    <p:sldId id="269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embeddedFontLst>
    <p:embeddedFont>
      <p:font typeface="Cabin" panose="020B0604020202020204" charset="0"/>
      <p:regular r:id="rId16"/>
    </p:embeddedFont>
    <p:embeddedFont>
      <p:font typeface="Anek Bangla" pitchFamily="2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abin Bold" panose="020B0604020202020204" charset="0"/>
      <p:regular r:id="rId25"/>
    </p:embeddedFont>
    <p:embeddedFont>
      <p:font typeface="Unbounded" panose="020B0604020202020204" charset="0"/>
      <p:regular r:id="rId2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B79D"/>
    <a:srgbClr val="327793"/>
    <a:srgbClr val="31A189"/>
    <a:srgbClr val="FEFFFA"/>
    <a:srgbClr val="DAA151"/>
    <a:srgbClr val="8CCE86"/>
    <a:srgbClr val="3F7290"/>
    <a:srgbClr val="E2A64B"/>
    <a:srgbClr val="304755"/>
    <a:srgbClr val="C89C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7" autoAdjust="0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942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61794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94382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1232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46206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7057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302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7778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0989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977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881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6204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158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14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-4-2.svg"/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4-2.svg"/><Relationship Id="rId5" Type="http://schemas.openxmlformats.org/officeDocument/2006/relationships/image" Target="../media/image-4-2.svg"/><Relationship Id="rId4" Type="http://schemas.openxmlformats.org/officeDocument/2006/relationships/image" Target="../media/image-4-2.sv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-6-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6-3.svg"/><Relationship Id="rId5" Type="http://schemas.openxmlformats.org/officeDocument/2006/relationships/image" Target="../media/image-6-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7-2.svg"/><Relationship Id="rId5" Type="http://schemas.openxmlformats.org/officeDocument/2006/relationships/image" Target="../media/image-7-2.svg"/><Relationship Id="rId4" Type="http://schemas.openxmlformats.org/officeDocument/2006/relationships/image" Target="../media/image-7-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2-7.sv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12-3.svg"/><Relationship Id="rId5" Type="http://schemas.openxmlformats.org/officeDocument/2006/relationships/image" Target="../media/image-12-3.svg"/><Relationship Id="rId10" Type="http://schemas.openxmlformats.org/officeDocument/2006/relationships/image" Target="../media/image19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13-2.svg"/><Relationship Id="rId5" Type="http://schemas.openxmlformats.org/officeDocument/2006/relationships/image" Target="../media/image-13-2.svg"/><Relationship Id="rId4" Type="http://schemas.openxmlformats.org/officeDocument/2006/relationships/image" Target="../media/image-13-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3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49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02462" y="1822968"/>
            <a:ext cx="5571224" cy="88478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92D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92D050"/>
                </a:solidFill>
              </a:rPr>
              <a:t> </a:t>
            </a:r>
            <a:endParaRPr lang="en-US" sz="4800" dirty="0">
              <a:solidFill>
                <a:srgbClr val="92D050"/>
              </a:solidFill>
            </a:endParaRPr>
          </a:p>
        </p:txBody>
      </p:sp>
      <p:sp>
        <p:nvSpPr>
          <p:cNvPr id="2" name="Shape 0"/>
          <p:cNvSpPr/>
          <p:nvPr/>
        </p:nvSpPr>
        <p:spPr>
          <a:xfrm>
            <a:off x="7128387" y="0"/>
            <a:ext cx="5063308" cy="6858000"/>
          </a:xfrm>
          <a:prstGeom prst="rect">
            <a:avLst/>
          </a:prstGeom>
          <a:solidFill>
            <a:srgbClr val="304755"/>
          </a:solidFill>
          <a:ln/>
        </p:spPr>
      </p:sp>
      <p:sp>
        <p:nvSpPr>
          <p:cNvPr id="4" name="Text 1"/>
          <p:cNvSpPr/>
          <p:nvPr/>
        </p:nvSpPr>
        <p:spPr>
          <a:xfrm>
            <a:off x="1255021" y="2094024"/>
            <a:ext cx="5489603" cy="519806"/>
          </a:xfrm>
          <a:prstGeom prst="rect">
            <a:avLst/>
          </a:prstGeom>
          <a:noFill/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>
              <a:lnSpc>
                <a:spcPct val="104000"/>
              </a:lnSpc>
            </a:pPr>
            <a:r>
              <a:rPr lang="en-US" sz="46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Mr</a:t>
            </a:r>
            <a:r>
              <a:rPr lang="en-US" sz="46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. </a:t>
            </a:r>
            <a:r>
              <a:rPr lang="en-US" sz="4600" dirty="0" err="1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Moti</a:t>
            </a:r>
            <a:r>
              <a:rPr lang="en-US" sz="46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By-</a:t>
            </a:r>
            <a:r>
              <a:rPr lang="en-US" sz="4600" dirty="0" err="1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Rahad</a:t>
            </a:r>
            <a:r>
              <a:rPr lang="en-US" sz="46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</a:t>
            </a:r>
            <a:r>
              <a:rPr lang="en-US" sz="4600" dirty="0" err="1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Abir</a:t>
            </a:r>
            <a:endParaRPr lang="en-US" sz="4600" dirty="0">
              <a:solidFill>
                <a:srgbClr val="FFFFFF"/>
              </a:solidFill>
              <a:latin typeface="Unbounded" pitchFamily="34" charset="0"/>
              <a:ea typeface="Unbounded" pitchFamily="34" charset="-122"/>
              <a:cs typeface="Unbounded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1001563" y="3039023"/>
            <a:ext cx="5743061" cy="957560"/>
          </a:xfrm>
          <a:prstGeom prst="rect">
            <a:avLst/>
          </a:prstGeom>
          <a:noFill/>
          <a:ln cmpd="sng">
            <a:noFill/>
            <a:prstDash val="sysDot"/>
            <a:rou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0" rtlCol="0" anchor="t">
            <a:normAutofit/>
            <a:sp3d extrusionH="57150">
              <a:bevelT w="38100" h="38100" prst="angle"/>
            </a:sp3d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bin" pitchFamily="34" charset="0"/>
                <a:ea typeface="Cabin" pitchFamily="34" charset="-122"/>
                <a:cs typeface="Cabin" pitchFamily="34" charset="-120"/>
              </a:rPr>
              <a:t>A comprehensive </a:t>
            </a:r>
            <a:r>
              <a:rPr lang="en-US" sz="1550" dirty="0" smtClean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bin" pitchFamily="34" charset="0"/>
                <a:ea typeface="Cabin" pitchFamily="34" charset="-122"/>
                <a:cs typeface="Cabin" pitchFamily="34" charset="-120"/>
              </a:rPr>
              <a:t>Class </a:t>
            </a:r>
            <a:r>
              <a:rPr lang="en-US" sz="1550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bin" pitchFamily="34" charset="0"/>
                <a:ea typeface="Cabin" pitchFamily="34" charset="-122"/>
                <a:cs typeface="Cabin" pitchFamily="34" charset="-120"/>
              </a:rPr>
              <a:t>9–10 study guide for </a:t>
            </a:r>
            <a:r>
              <a:rPr lang="en-US" sz="1550" i="1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bin" pitchFamily="34" charset="0"/>
                <a:ea typeface="Cabin" pitchFamily="34" charset="-122"/>
                <a:cs typeface="Cabin" pitchFamily="34" charset="-120"/>
              </a:rPr>
              <a:t>Mr. Moti</a:t>
            </a:r>
            <a:r>
              <a:rPr lang="en-US" sz="1550" dirty="0">
                <a:solidFill>
                  <a:schemeClr val="bg1"/>
                </a:solidFill>
                <a:effectLst>
                  <a:outerShdw blurRad="1397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bin" pitchFamily="34" charset="0"/>
                <a:ea typeface="Cabin" pitchFamily="34" charset="-122"/>
                <a:cs typeface="Cabin" pitchFamily="34" charset="-120"/>
              </a:rPr>
              <a:t> by Rahad Abir — covering character analysis, literary devices, themes, vocabulary, and assessment materials.</a:t>
            </a:r>
            <a:endParaRPr lang="en-US" sz="1550" dirty="0">
              <a:solidFill>
                <a:schemeClr val="bg1"/>
              </a:solidFill>
              <a:effectLst>
                <a:outerShdw blurRad="1397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9983" y="536483"/>
            <a:ext cx="1396181" cy="646331"/>
          </a:xfrm>
          <a:prstGeom prst="rect">
            <a:avLst/>
          </a:prstGeom>
          <a:solidFill>
            <a:srgbClr val="DAA15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EFFFA"/>
                </a:solidFill>
                <a:latin typeface="Anek Bangla" pitchFamily="2" charset="0"/>
                <a:cs typeface="Anek Bangla" pitchFamily="2" charset="0"/>
              </a:rPr>
              <a:t>TOPIC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EFFFA"/>
              </a:solidFill>
              <a:latin typeface="Anek Bangla" pitchFamily="2" charset="0"/>
              <a:cs typeface="Anek Bangla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45" y="-269414"/>
            <a:ext cx="5365450" cy="7725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/>
          </p:cNvSpPr>
          <p:nvPr/>
        </p:nvSpPr>
        <p:spPr>
          <a:xfrm>
            <a:off x="3301421" y="352425"/>
            <a:ext cx="5758313" cy="523874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Learning Objectives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98086" y="1447502"/>
            <a:ext cx="5313031" cy="1893094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matte">
            <a:bevelT/>
            <a:bevelB/>
          </a:sp3d>
        </p:spPr>
      </p:pic>
      <p:sp>
        <p:nvSpPr>
          <p:cNvPr id="4" name="Text 1"/>
          <p:cNvSpPr/>
          <p:nvPr/>
        </p:nvSpPr>
        <p:spPr>
          <a:xfrm>
            <a:off x="3216691" y="1576288"/>
            <a:ext cx="275821" cy="344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907333" y="2194024"/>
            <a:ext cx="4894537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Characters &amp; Relationships</a:t>
            </a:r>
            <a:endParaRPr lang="en-US" sz="1700" b="1" dirty="0">
              <a:solidFill>
                <a:srgbClr val="FFFF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907333" y="2566194"/>
            <a:ext cx="4894537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Understand character motivations and the emotional bonds driving the story forward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80578" y="1447502"/>
            <a:ext cx="5313031" cy="18930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8" name="Text 4"/>
          <p:cNvSpPr/>
          <p:nvPr/>
        </p:nvSpPr>
        <p:spPr>
          <a:xfrm>
            <a:off x="8699183" y="1576288"/>
            <a:ext cx="275821" cy="344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6389825" y="2194024"/>
            <a:ext cx="4894537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Literary Devices</a:t>
            </a:r>
            <a:endParaRPr lang="en-US" sz="1700" b="1" dirty="0">
              <a:solidFill>
                <a:srgbClr val="FFFF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6389825" y="2566194"/>
            <a:ext cx="4894537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Analyze symbolism, imagery, and narrative perspective across key scenes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98086" y="3510062"/>
            <a:ext cx="5313031" cy="18930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12" name="Text 7"/>
          <p:cNvSpPr/>
          <p:nvPr/>
        </p:nvSpPr>
        <p:spPr>
          <a:xfrm>
            <a:off x="3216691" y="3638848"/>
            <a:ext cx="275821" cy="344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2150" dirty="0"/>
          </a:p>
        </p:txBody>
      </p:sp>
      <p:sp>
        <p:nvSpPr>
          <p:cNvPr id="13" name="Text 8"/>
          <p:cNvSpPr/>
          <p:nvPr/>
        </p:nvSpPr>
        <p:spPr>
          <a:xfrm>
            <a:off x="907333" y="4256584"/>
            <a:ext cx="4894537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Themes</a:t>
            </a:r>
            <a:endParaRPr lang="en-US" sz="1700" b="1" dirty="0">
              <a:solidFill>
                <a:srgbClr val="FFFF00"/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907333" y="4628753"/>
            <a:ext cx="4894537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Explore loss, identity, and the human-animal bond as lenses for the story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180578" y="3510062"/>
            <a:ext cx="5313031" cy="189309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16" name="Text 10"/>
          <p:cNvSpPr/>
          <p:nvPr/>
        </p:nvSpPr>
        <p:spPr>
          <a:xfrm>
            <a:off x="8699183" y="3638848"/>
            <a:ext cx="275821" cy="3447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4</a:t>
            </a:r>
            <a:endParaRPr lang="en-US" sz="2150" dirty="0"/>
          </a:p>
        </p:txBody>
      </p:sp>
      <p:sp>
        <p:nvSpPr>
          <p:cNvPr id="17" name="Text 11"/>
          <p:cNvSpPr/>
          <p:nvPr/>
        </p:nvSpPr>
        <p:spPr>
          <a:xfrm>
            <a:off x="6389825" y="4256584"/>
            <a:ext cx="4894537" cy="270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Vocabulary &amp; Culture</a:t>
            </a:r>
            <a:endParaRPr lang="en-US" sz="1700" b="1" dirty="0">
              <a:solidFill>
                <a:srgbClr val="FFFF00"/>
              </a:solidFill>
            </a:endParaRPr>
          </a:p>
        </p:txBody>
      </p:sp>
      <p:sp>
        <p:nvSpPr>
          <p:cNvPr id="18" name="Text 12"/>
          <p:cNvSpPr/>
          <p:nvPr/>
        </p:nvSpPr>
        <p:spPr>
          <a:xfrm>
            <a:off x="6389825" y="4628753"/>
            <a:ext cx="4894537" cy="565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Expand contextual vocabulary and discuss cultural significance of rural Bangladeshi life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Shape 13"/>
          <p:cNvSpPr/>
          <p:nvPr/>
        </p:nvSpPr>
        <p:spPr>
          <a:xfrm>
            <a:off x="698086" y="5593854"/>
            <a:ext cx="10795524" cy="696416"/>
          </a:xfrm>
          <a:prstGeom prst="roundRect">
            <a:avLst>
              <a:gd name="adj" fmla="val 3961"/>
            </a:avLst>
          </a:prstGeom>
          <a:solidFill>
            <a:srgbClr val="08786D"/>
          </a:solidFill>
          <a:ln/>
          <a:scene3d>
            <a:camera prst="orthographicFront"/>
            <a:lightRig rig="threePt" dir="t"/>
          </a:scene3d>
          <a:sp3d>
            <a:bevelT w="152400" h="50800" prst="softRound"/>
            <a:bevelB prst="angle"/>
          </a:sp3d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3507" y="5867936"/>
            <a:ext cx="250067" cy="20008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95566" y="5809258"/>
            <a:ext cx="1062378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8000"/>
              </a:lnSpc>
              <a:buNone/>
            </a:pP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students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connect the text to personal and social identity.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3" grpId="0" animBg="1"/>
      <p:bldP spid="17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304755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 rotWithShape="1">
          <a:blip r:embed="rId3"/>
          <a:srcRect l="6110" t="2523" r="8293" b="-689"/>
          <a:stretch/>
        </p:blipFill>
        <p:spPr>
          <a:xfrm>
            <a:off x="-19665" y="-29498"/>
            <a:ext cx="4987591" cy="80422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69971" y="810915"/>
            <a:ext cx="6223638" cy="1173361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Story Context: </a:t>
            </a:r>
            <a:r>
              <a:rPr lang="en-US" sz="3650" dirty="0">
                <a:solidFill>
                  <a:schemeClr val="bg1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Setting &amp; Background</a:t>
            </a:r>
            <a:endParaRPr lang="en-US" sz="365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5269971" y="2283420"/>
            <a:ext cx="3012107" cy="2101255"/>
          </a:xfrm>
          <a:prstGeom prst="roundRect">
            <a:avLst>
              <a:gd name="adj" fmla="val 1424"/>
            </a:avLst>
          </a:prstGeom>
          <a:solidFill>
            <a:srgbClr val="304755"/>
          </a:solidFill>
          <a:ln/>
          <a:scene3d>
            <a:camera prst="orthographicFront"/>
            <a:lightRig rig="threePt" dir="t"/>
          </a:scene3d>
          <a:sp3d>
            <a:bevelT/>
          </a:sp3d>
        </p:spPr>
      </p:sp>
      <p:sp>
        <p:nvSpPr>
          <p:cNvPr id="6" name="Text 3"/>
          <p:cNvSpPr/>
          <p:nvPr/>
        </p:nvSpPr>
        <p:spPr>
          <a:xfrm>
            <a:off x="5469396" y="2482850"/>
            <a:ext cx="261325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⏱</a:t>
            </a:r>
            <a:r>
              <a:rPr lang="en-US" sz="1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</a:t>
            </a:r>
            <a:r>
              <a:rPr lang="en-US" sz="180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Time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469396" y="2908498"/>
            <a:ext cx="2613257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During wartime in Bangladesh — reflects the spirit and trauma of the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1971 Liberation War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era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8481503" y="2283420"/>
            <a:ext cx="3012107" cy="2101255"/>
          </a:xfrm>
          <a:prstGeom prst="roundRect">
            <a:avLst>
              <a:gd name="adj" fmla="val 1424"/>
            </a:avLst>
          </a:prstGeom>
          <a:solidFill>
            <a:srgbClr val="304755"/>
          </a:solidFill>
          <a:ln/>
          <a:scene3d>
            <a:camera prst="orthographicFront"/>
            <a:lightRig rig="threePt" dir="t"/>
          </a:scene3d>
          <a:sp3d>
            <a:bevelT/>
            <a:bevelB/>
          </a:sp3d>
        </p:spPr>
      </p:sp>
      <p:sp>
        <p:nvSpPr>
          <p:cNvPr id="9" name="Text 6"/>
          <p:cNvSpPr/>
          <p:nvPr/>
        </p:nvSpPr>
        <p:spPr>
          <a:xfrm>
            <a:off x="8680927" y="2482850"/>
            <a:ext cx="261325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📍 </a:t>
            </a: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Place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8680927" y="2908498"/>
            <a:ext cx="2613257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rural village with an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agricultural economy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; the </a:t>
            </a:r>
            <a:r>
              <a:rPr lang="en-US" sz="1550" i="1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haat bar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(market day) culture shapes daily social life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5269972" y="4550518"/>
            <a:ext cx="6223638" cy="1462881"/>
          </a:xfrm>
          <a:prstGeom prst="roundRect">
            <a:avLst>
              <a:gd name="adj" fmla="val 2045"/>
            </a:avLst>
          </a:prstGeom>
          <a:solidFill>
            <a:srgbClr val="304755"/>
          </a:solidFill>
          <a:ln/>
          <a:scene3d>
            <a:camera prst="orthographicFront"/>
            <a:lightRig rig="threePt" dir="t"/>
          </a:scene3d>
          <a:sp3d>
            <a:bevelT/>
            <a:bevelB/>
          </a:sp3d>
        </p:spPr>
      </p:sp>
      <p:sp>
        <p:nvSpPr>
          <p:cNvPr id="12" name="Text 9"/>
          <p:cNvSpPr/>
          <p:nvPr/>
        </p:nvSpPr>
        <p:spPr>
          <a:xfrm>
            <a:off x="5469396" y="4783534"/>
            <a:ext cx="5824789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92D05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🏘</a:t>
            </a:r>
            <a:r>
              <a:rPr lang="en-US" sz="1800" dirty="0">
                <a:solidFill>
                  <a:schemeClr val="accent2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</a:t>
            </a: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Social Class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5469396" y="5209183"/>
            <a:ext cx="5824789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working-class family — Sonabhan and Ameen depend on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farming and market sales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to survive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653145" y="869561"/>
            <a:ext cx="2149222" cy="382885"/>
          </a:xfrm>
          <a:prstGeom prst="roundRect">
            <a:avLst>
              <a:gd name="adj" fmla="val 7897"/>
            </a:avLst>
          </a:prstGeom>
          <a:solidFill>
            <a:srgbClr val="054842"/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</p:sp>
      <p:sp>
        <p:nvSpPr>
          <p:cNvPr id="4" name="Text 1"/>
          <p:cNvSpPr/>
          <p:nvPr/>
        </p:nvSpPr>
        <p:spPr>
          <a:xfrm>
            <a:off x="4793703" y="964361"/>
            <a:ext cx="2228992" cy="183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dirty="0">
                <a:solidFill>
                  <a:srgbClr val="FFFF00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CHARACTER ANALYSIS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4653144" y="1398542"/>
            <a:ext cx="2149223" cy="58668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Ameen</a:t>
            </a:r>
            <a:endParaRPr lang="en-US" sz="3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53144" y="2131318"/>
            <a:ext cx="2149223" cy="37891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7" name="Text 3"/>
          <p:cNvSpPr/>
          <p:nvPr/>
        </p:nvSpPr>
        <p:spPr>
          <a:xfrm>
            <a:off x="4979565" y="2356148"/>
            <a:ext cx="1597977" cy="879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Age &amp; Transformation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979565" y="3435449"/>
            <a:ext cx="1597977" cy="223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17-year-old on the edge of manhood;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physically mirrors his dead father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carrying both his legacy and his fate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01791" y="2131318"/>
            <a:ext cx="2149322" cy="37891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10" name="Text 5"/>
          <p:cNvSpPr/>
          <p:nvPr/>
        </p:nvSpPr>
        <p:spPr>
          <a:xfrm>
            <a:off x="7328213" y="2356148"/>
            <a:ext cx="159807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Motivation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7328213" y="2848868"/>
            <a:ext cx="1598076" cy="223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Drawn to fighting — bullfighting, cockfighting, boat racing — an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inherited stubbornness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that defines his choices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350538" y="2131318"/>
            <a:ext cx="2149322" cy="37891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13" name="Text 7"/>
          <p:cNvSpPr/>
          <p:nvPr/>
        </p:nvSpPr>
        <p:spPr>
          <a:xfrm>
            <a:off x="9676959" y="2356148"/>
            <a:ext cx="1598076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Bond with Moti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9676959" y="3142159"/>
            <a:ext cx="1598076" cy="2553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His rooster is more than a pet — Moti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represents his childhood and fading innocence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before war changes everything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" y="75414"/>
            <a:ext cx="468274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086" y="1386348"/>
            <a:ext cx="3106998" cy="441881"/>
          </a:xfrm>
          <a:prstGeom prst="roundRect">
            <a:avLst>
              <a:gd name="adj" fmla="val 7897"/>
            </a:avLst>
          </a:prstGeom>
          <a:solidFill>
            <a:srgbClr val="054842"/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</p:sp>
      <p:sp>
        <p:nvSpPr>
          <p:cNvPr id="3" name="Text 1"/>
          <p:cNvSpPr/>
          <p:nvPr/>
        </p:nvSpPr>
        <p:spPr>
          <a:xfrm>
            <a:off x="1120878" y="1476230"/>
            <a:ext cx="2379408" cy="131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CHARACTER ANALYSIS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698086" y="1864320"/>
            <a:ext cx="3106998" cy="58668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  <a:bevelB/>
          </a:sp3d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</a:t>
            </a:r>
            <a:r>
              <a:rPr lang="en-US" sz="3650" dirty="0" err="1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Sonabhan</a:t>
            </a:r>
            <a:endParaRPr lang="en-US" sz="36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2686" y="2649934"/>
            <a:ext cx="2141385" cy="27519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6" name="Text 3"/>
          <p:cNvSpPr/>
          <p:nvPr/>
        </p:nvSpPr>
        <p:spPr>
          <a:xfrm>
            <a:off x="948309" y="2675334"/>
            <a:ext cx="1865762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Role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948309" y="3168055"/>
            <a:ext cx="1865762" cy="159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widowed mother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emotionally vulnerable yet resilient in the face of repeated loss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038002" y="2649934"/>
            <a:ext cx="2141385" cy="27519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9" name="Text 5"/>
          <p:cNvSpPr/>
          <p:nvPr/>
        </p:nvSpPr>
        <p:spPr>
          <a:xfrm>
            <a:off x="3313625" y="2675334"/>
            <a:ext cx="1865762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Internal</a:t>
            </a: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Conflict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3313625" y="3461345"/>
            <a:ext cx="1865762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Torn between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letting Ameen follow his path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into war and the consuming fear of losing him as she lost his father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403318" y="2649934"/>
            <a:ext cx="2141484" cy="27519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/>
          </a:sp3d>
        </p:spPr>
      </p:pic>
      <p:sp>
        <p:nvSpPr>
          <p:cNvPr id="12" name="Text 7"/>
          <p:cNvSpPr/>
          <p:nvPr/>
        </p:nvSpPr>
        <p:spPr>
          <a:xfrm>
            <a:off x="5678941" y="2675334"/>
            <a:ext cx="1865861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Connection to Moti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5678941" y="3461345"/>
            <a:ext cx="1865861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After Ameen departs, Moti becomes her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emotional anchor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a living symbol of family and absent love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494" y="1028910"/>
            <a:ext cx="4878808" cy="4864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304755"/>
          </a:solidFill>
          <a:ln/>
        </p:spPr>
      </p:sp>
      <p:sp>
        <p:nvSpPr>
          <p:cNvPr id="4" name="Text 1"/>
          <p:cNvSpPr/>
          <p:nvPr/>
        </p:nvSpPr>
        <p:spPr>
          <a:xfrm>
            <a:off x="5191125" y="923925"/>
            <a:ext cx="6302484" cy="1011237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45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The </a:t>
            </a:r>
            <a:r>
              <a:rPr lang="en-US" sz="34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Warning Scene: </a:t>
            </a:r>
            <a:r>
              <a:rPr lang="en-US" sz="345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       Social Conflict</a:t>
            </a:r>
            <a:endParaRPr lang="en-US" sz="3450" dirty="0"/>
          </a:p>
        </p:txBody>
      </p:sp>
      <p:sp>
        <p:nvSpPr>
          <p:cNvPr id="5" name="Text 2"/>
          <p:cNvSpPr/>
          <p:nvPr/>
        </p:nvSpPr>
        <p:spPr>
          <a:xfrm>
            <a:off x="5241755" y="2373412"/>
            <a:ext cx="3083095" cy="275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The Chowkidar's Wife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269971" y="2823766"/>
            <a:ext cx="2883721" cy="2766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Her warning is not an act of kindness — it is </a:t>
            </a:r>
            <a:r>
              <a:rPr lang="en-US" sz="14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village gossip dressed as concern</a:t>
            </a: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. She embodies the class-based judgment that surrounds Sonabhan and Ameen at every turn.</a:t>
            </a:r>
            <a:endParaRPr lang="en-US" sz="145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Villagers perceive this family as </a:t>
            </a:r>
            <a:r>
              <a:rPr lang="en-US" sz="14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outsiders or lesser</a:t>
            </a: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a perception reinforced through social interactions and economic standing.</a:t>
            </a:r>
            <a:endParaRPr lang="en-US" sz="14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8543926" y="2373412"/>
            <a:ext cx="2956034" cy="5500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Why This Scene Matters</a:t>
            </a:r>
            <a:endParaRPr lang="en-US" sz="1700" dirty="0">
              <a:solidFill>
                <a:srgbClr val="FFFF0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8616238" y="3098800"/>
            <a:ext cx="2883721" cy="2766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spcAft>
                <a:spcPts val="1200"/>
              </a:spcAft>
              <a:buNone/>
            </a:pP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This moment is a </a:t>
            </a:r>
            <a:r>
              <a:rPr lang="en-US" sz="14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microcosm of the story's central tension</a:t>
            </a:r>
            <a:r>
              <a:rPr lang="en-US" sz="1450" b="1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</a:t>
            </a: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— how economic vulnerability and social status create invisible but powerful divisions within a community.</a:t>
            </a:r>
            <a:endParaRPr lang="en-US" sz="145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For </a:t>
            </a:r>
            <a:r>
              <a:rPr lang="en-US" sz="1450" dirty="0" smtClean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students</a:t>
            </a: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, this connects directly to the </a:t>
            </a:r>
            <a:r>
              <a:rPr lang="en-US" sz="14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Sense of Self</a:t>
            </a:r>
            <a:r>
              <a:rPr lang="en-US" sz="14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unit: how does society's view of us shape how we see ourselves?</a:t>
            </a:r>
            <a:endParaRPr lang="en-US" sz="14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1" y="226243"/>
            <a:ext cx="441372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31561" y="355878"/>
            <a:ext cx="8379239" cy="58668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  <a:bevelB/>
          </a:sp3d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Symbolism: Moti the Rooster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98086" y="4196953"/>
            <a:ext cx="343228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Innocence</a:t>
            </a: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&amp; Childhood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698086" y="4609902"/>
            <a:ext cx="3432288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Moti embodies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Ameen's youth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the life he leads before war strips away everything familiar and pure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4379704" y="4196953"/>
            <a:ext cx="343228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Family Bond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379704" y="4609902"/>
            <a:ext cx="3432288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 rooster is a living thread connecting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Ameen, Sonabhan, and the idea of home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even when they are apart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8061322" y="4196953"/>
            <a:ext cx="343228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Vulnerability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8061322" y="4609902"/>
            <a:ext cx="3432288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A young creature entirely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dependent on care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mirroring Ameen's own emotional fragility beneath his stubborn exterior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49" y="1435398"/>
            <a:ext cx="3114675" cy="31146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510" y="1173435"/>
            <a:ext cx="3114675" cy="3114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60" y="1228923"/>
            <a:ext cx="3105150" cy="3114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67216" y="677080"/>
            <a:ext cx="4885528" cy="58668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Literary Devices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886622" y="1517978"/>
            <a:ext cx="684671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45B79D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Imagery &amp; Narrative Technique</a:t>
            </a:r>
            <a:endParaRPr lang="en-US" sz="1800" dirty="0">
              <a:solidFill>
                <a:srgbClr val="45B79D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346266" y="2358827"/>
            <a:ext cx="2650463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Sensory Details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346266" y="2851547"/>
            <a:ext cx="2650463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Objects like the </a:t>
            </a:r>
            <a:r>
              <a:rPr lang="en-US" sz="1550" i="1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"cloudy mirror," "floral shirt,"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and </a:t>
            </a:r>
            <a:r>
              <a:rPr lang="en-US" sz="1550" i="1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"rattan basket"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ground the reader in vivid rural Bangladeshi life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894239" y="2358827"/>
            <a:ext cx="2650563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Emotional Subtext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894239" y="2851547"/>
            <a:ext cx="2650563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Sonabhan's </a:t>
            </a:r>
            <a:r>
              <a:rPr lang="en-US" sz="1550" i="1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"puffy eyes"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and telling silences communicate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grief without a single direct statement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— show, don't tell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1346266" y="4595813"/>
            <a:ext cx="619853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Narrative Perspective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346266" y="5088533"/>
            <a:ext cx="6198536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Third-person narration </a:t>
            </a:r>
            <a:r>
              <a:rPr lang="en-US" sz="155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reveals inner thoughts</a:t>
            </a:r>
            <a:r>
              <a:rPr lang="en-US" sz="15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, creating intimacy and allowing readers to inhabit multiple characters at once</a:t>
            </a:r>
            <a:endParaRPr lang="en-US" sz="15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338" y="1102395"/>
            <a:ext cx="4106934" cy="41069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01440" y="557362"/>
            <a:ext cx="8788814" cy="586680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  <a:bevelB/>
          </a:sp3d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Key Vocabulary &amp; Expressions</a:t>
            </a:r>
            <a:endParaRPr lang="en-US" sz="36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564857"/>
              </p:ext>
            </p:extLst>
          </p:nvPr>
        </p:nvGraphicFramePr>
        <p:xfrm>
          <a:off x="698086" y="1836341"/>
          <a:ext cx="10795523" cy="4158056"/>
        </p:xfrm>
        <a:graphic>
          <a:graphicData uri="http://schemas.openxmlformats.org/drawingml/2006/table">
            <a:tbl>
              <a:tblPr/>
              <a:tblGrid>
                <a:gridCol w="2375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36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0" dirty="0">
                          <a:solidFill>
                            <a:srgbClr val="FFFF0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Word / Phrase</a:t>
                      </a:r>
                      <a:endParaRPr lang="en-US" sz="1550" b="0" dirty="0">
                        <a:solidFill>
                          <a:srgbClr val="FFFF0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0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Meaning</a:t>
                      </a:r>
                      <a:endParaRPr lang="en-US" sz="1550" b="1" dirty="0">
                        <a:solidFill>
                          <a:srgbClr val="FFFF0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0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Significance in Story</a:t>
                      </a:r>
                      <a:endParaRPr lang="en-US" sz="1550" b="1" dirty="0">
                        <a:solidFill>
                          <a:srgbClr val="FFFF0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7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00B0F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Haat bar</a:t>
                      </a:r>
                      <a:endParaRPr lang="en-US" sz="1550" dirty="0">
                        <a:solidFill>
                          <a:srgbClr val="00B0F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Weekly market day for commerce and community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Establishes the social and economic rhythm of rural life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7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00B0F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Lungi</a:t>
                      </a:r>
                      <a:endParaRPr lang="en-US" sz="1550" dirty="0">
                        <a:solidFill>
                          <a:srgbClr val="00B0F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Traditional lower garment worn by men in South Asia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Signals Ameen's cultural identity and working-class background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671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00B0F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Cockerel</a:t>
                      </a:r>
                      <a:endParaRPr lang="en-US" sz="1550" dirty="0">
                        <a:solidFill>
                          <a:srgbClr val="00B0F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A young rooster not yet fully grown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Directly mirrors Ameen — youth, vitality, not yet forged by experience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54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00B0F0"/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Stubbornness</a:t>
                      </a:r>
                      <a:endParaRPr lang="en-US" sz="1550" dirty="0">
                        <a:solidFill>
                          <a:srgbClr val="00B0F0"/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Inflexible determination; resistance to change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An </a:t>
                      </a:r>
                      <a:r>
                        <a:rPr lang="en-US" sz="155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inherited</a:t>
                      </a:r>
                      <a:r>
                        <a:rPr lang="en-US" sz="155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bin" pitchFamily="34" charset="0"/>
                          <a:ea typeface="Cabin" pitchFamily="34" charset="-122"/>
                          <a:cs typeface="Cabin" pitchFamily="34" charset="-120"/>
                        </a:rPr>
                        <a:t> trait that propels Ameen toward both glory and danger</a:t>
                      </a:r>
                      <a:endParaRPr lang="en-US" sz="1550" dirty="0">
                        <a:solidFill>
                          <a:schemeClr val="bg1">
                            <a:lumMod val="95000"/>
                          </a:schemeClr>
                        </a:solidFill>
                        <a:latin typeface="Cabin" charset="0"/>
                        <a:ea typeface="Cabin" charset="0"/>
                        <a:cs typeface="Cabin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112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A5C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28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304755"/>
          </a:solidFill>
          <a:ln/>
        </p:spPr>
      </p:sp>
      <p:sp>
        <p:nvSpPr>
          <p:cNvPr id="4" name="Text 1"/>
          <p:cNvSpPr/>
          <p:nvPr/>
        </p:nvSpPr>
        <p:spPr>
          <a:xfrm>
            <a:off x="698086" y="647700"/>
            <a:ext cx="6223638" cy="480318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  <a:bevelB/>
          </a:sp3d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dirty="0" smtClean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  Comprehension </a:t>
            </a:r>
            <a:r>
              <a:rPr lang="en-US" sz="29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Questions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2494037" y="1234083"/>
            <a:ext cx="2441040" cy="307974"/>
          </a:xfrm>
          <a:prstGeom prst="roundRect">
            <a:avLst>
              <a:gd name="adj" fmla="val 7899"/>
            </a:avLst>
          </a:prstGeom>
          <a:noFill/>
          <a:ln w="6350">
            <a:solidFill>
              <a:srgbClr val="0A988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615787" y="1304240"/>
            <a:ext cx="2197541" cy="146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96000"/>
              </a:lnSpc>
            </a:pPr>
            <a:r>
              <a:rPr lang="en-US" sz="1400" dirty="0">
                <a:solidFill>
                  <a:schemeClr val="bg1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RECALL &amp;UNDERSTANDING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8086" y="1618059"/>
            <a:ext cx="3048519" cy="20371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8" name="Text 4"/>
          <p:cNvSpPr/>
          <p:nvPr/>
        </p:nvSpPr>
        <p:spPr>
          <a:xfrm>
            <a:off x="2126998" y="1737221"/>
            <a:ext cx="190694" cy="2384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876080" y="2253853"/>
            <a:ext cx="2692531" cy="233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Sonabhan's Puffy Eyes</a:t>
            </a:r>
            <a:endParaRPr lang="en-US" sz="1450" dirty="0">
              <a:solidFill>
                <a:srgbClr val="FFFF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876080" y="2563614"/>
            <a:ext cx="2692531" cy="913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Why does Sonabhan have "puffy eyes" the morning after Ameen announces his departure? What does this reveal about her emotional state?</a:t>
            </a:r>
            <a:endParaRPr lang="en-US" sz="125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73205" y="1618059"/>
            <a:ext cx="3048519" cy="20371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12" name="Text 7"/>
          <p:cNvSpPr/>
          <p:nvPr/>
        </p:nvSpPr>
        <p:spPr>
          <a:xfrm>
            <a:off x="5302117" y="1737221"/>
            <a:ext cx="190694" cy="2384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4051199" y="2253853"/>
            <a:ext cx="2692531" cy="233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Ameen at Breakfast</a:t>
            </a:r>
            <a:endParaRPr lang="en-US" sz="1450" dirty="0">
              <a:solidFill>
                <a:srgbClr val="FFFF00"/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4051199" y="2563614"/>
            <a:ext cx="2692531" cy="913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What does Ameen's behavior at breakfast reveal about his awareness — or lack thereof — of his mother's feelings?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98086" y="3781822"/>
            <a:ext cx="6223638" cy="15803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16" name="Text 10"/>
          <p:cNvSpPr/>
          <p:nvPr/>
        </p:nvSpPr>
        <p:spPr>
          <a:xfrm>
            <a:off x="3714558" y="3900984"/>
            <a:ext cx="190694" cy="2384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876080" y="4417616"/>
            <a:ext cx="5867650" cy="233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Father's Shadow</a:t>
            </a:r>
            <a:endParaRPr lang="en-US" sz="1450" dirty="0">
              <a:solidFill>
                <a:srgbClr val="FFFF00"/>
              </a:solidFill>
            </a:endParaRPr>
          </a:p>
        </p:txBody>
      </p:sp>
      <p:sp>
        <p:nvSpPr>
          <p:cNvPr id="18" name="Text 12"/>
          <p:cNvSpPr/>
          <p:nvPr/>
        </p:nvSpPr>
        <p:spPr>
          <a:xfrm>
            <a:off x="876080" y="4727377"/>
            <a:ext cx="5867650" cy="456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How does the description of Ameen's physical appearance connect him symbolically and emotionally to his dead father?</a:t>
            </a:r>
            <a:endParaRPr lang="en-US" sz="12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Shape 13"/>
          <p:cNvSpPr/>
          <p:nvPr/>
        </p:nvSpPr>
        <p:spPr>
          <a:xfrm>
            <a:off x="698086" y="5504656"/>
            <a:ext cx="6223638" cy="776784"/>
          </a:xfrm>
          <a:prstGeom prst="roundRect">
            <a:avLst>
              <a:gd name="adj" fmla="val 3070"/>
            </a:avLst>
          </a:prstGeom>
          <a:solidFill>
            <a:srgbClr val="08786D"/>
          </a:solidFill>
          <a:ln/>
          <a:scene3d>
            <a:camera prst="orthographicFront"/>
            <a:lightRig rig="threePt" dir="t"/>
          </a:scene3d>
          <a:sp3d>
            <a:bevelT/>
            <a:bevelB/>
          </a:sp3d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618" y="5736936"/>
            <a:ext cx="198631" cy="15894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214606" y="5670947"/>
            <a:ext cx="5548174" cy="456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Teacher's Note:</a:t>
            </a:r>
            <a:r>
              <a:rPr lang="en-US" sz="12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These questions test recall and literal comprehension — suitable for class discussion, short written responses, or oral assessment.</a:t>
            </a:r>
            <a:endParaRPr lang="en-US" sz="125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612" y="160255"/>
            <a:ext cx="4477168" cy="5967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7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40451" y="642839"/>
            <a:ext cx="3697493" cy="403324"/>
          </a:xfrm>
          <a:prstGeom prst="rect">
            <a:avLst/>
          </a:prstGeom>
          <a:solidFill>
            <a:schemeClr val="bg2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Analysis Questions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3153182" y="1232895"/>
            <a:ext cx="1872029" cy="343397"/>
          </a:xfrm>
          <a:prstGeom prst="roundRect">
            <a:avLst>
              <a:gd name="adj" fmla="val 7902"/>
            </a:avLst>
          </a:prstGeom>
          <a:noFill/>
          <a:ln w="6350">
            <a:solidFill>
              <a:srgbClr val="0A98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12136" y="1294676"/>
            <a:ext cx="1554124" cy="126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CRITICAL THINKING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9480" y="2841625"/>
            <a:ext cx="205675" cy="2056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765" y="2837458"/>
            <a:ext cx="2945433" cy="403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Social Class &amp; The Warning Scene</a:t>
            </a:r>
            <a:endParaRPr lang="en-US" sz="1250" b="1" dirty="0">
              <a:solidFill>
                <a:srgbClr val="FFFF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143765" y="3334941"/>
            <a:ext cx="2945433" cy="740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How does </a:t>
            </a:r>
            <a:r>
              <a:rPr lang="en-US" sz="1200" dirty="0" err="1" smtClean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Chowkidar's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wife's warning reflect the story's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broatheder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theme of </a:t>
            </a:r>
            <a:r>
              <a:rPr lang="en-US" sz="1200" b="1" dirty="0">
                <a:solidFill>
                  <a:schemeClr val="bg1">
                    <a:lumMod val="95000"/>
                  </a:schemeClr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social class divisions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? What does her intervention reveal about community power dynamics?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58362" y="2841625"/>
            <a:ext cx="205675" cy="2056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52648" y="2837458"/>
            <a:ext cx="2945433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Moti as Symbol</a:t>
            </a:r>
            <a:endParaRPr lang="en-US" sz="1250" dirty="0">
              <a:solidFill>
                <a:srgbClr val="FFFF00"/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4652648" y="3133328"/>
            <a:ext cx="2945433" cy="555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What does Moti represent in Sonabhan's life after Ameen leaves for war? How does the rooster's fate mirror Sonabhan's own emotional journey?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9480" y="4267795"/>
            <a:ext cx="205675" cy="2056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43765" y="4263628"/>
            <a:ext cx="6454316" cy="201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00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Fascination with Fighting</a:t>
            </a:r>
            <a:endParaRPr lang="en-US" sz="1250" dirty="0">
              <a:solidFill>
                <a:srgbClr val="FFFF00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1143765" y="4559498"/>
            <a:ext cx="6454316" cy="3700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Why does the author emphasize Ameen's fascination with fighting contests rather than depicting the war directly? What does this narrative choice achieve?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Shape 9"/>
          <p:cNvSpPr/>
          <p:nvPr/>
        </p:nvSpPr>
        <p:spPr>
          <a:xfrm>
            <a:off x="7938988" y="5227935"/>
            <a:ext cx="3560971" cy="978297"/>
          </a:xfrm>
          <a:prstGeom prst="roundRect">
            <a:avLst>
              <a:gd name="adj" fmla="val 2103"/>
            </a:avLst>
          </a:prstGeom>
          <a:solidFill>
            <a:srgbClr val="08786D"/>
          </a:solidFill>
          <a:ln/>
          <a:scene3d>
            <a:camera prst="orthographicFront"/>
            <a:lightRig rig="threePt" dir="t"/>
          </a:scene3d>
          <a:sp3d>
            <a:bevelT/>
            <a:bevelB/>
          </a:sp3d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105" y="5376069"/>
            <a:ext cx="171346" cy="13712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384568" y="5346998"/>
            <a:ext cx="2978274" cy="740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bin Bold" pitchFamily="34" charset="0"/>
                <a:ea typeface="Cabin Bold" pitchFamily="34" charset="-122"/>
                <a:cs typeface="Cabin Bold" pitchFamily="34" charset="-120"/>
              </a:rPr>
              <a:t>Higher-Order Thinking:</a:t>
            </a:r>
            <a:r>
              <a:rPr lang="en-US" sz="1050" dirty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 These questions require students to interpret, infer, and connect textual evidence to </a:t>
            </a:r>
            <a:r>
              <a:rPr lang="en-US" sz="1050" dirty="0" smtClean="0">
                <a:solidFill>
                  <a:srgbClr val="FFFFFF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themes.</a:t>
            </a:r>
            <a:endParaRPr lang="en-US" sz="105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550" y="721702"/>
            <a:ext cx="4239846" cy="42398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2" grpId="0" animBg="1"/>
      <p:bldP spid="17" grpId="0" animBg="1"/>
    </p:bld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33ACF124-275F-44F2-8DE0-0A75506982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355</TotalTime>
  <Words>867</Words>
  <Application>Microsoft Office PowerPoint</Application>
  <PresentationFormat>Widescreen</PresentationFormat>
  <Paragraphs>111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Cabin</vt:lpstr>
      <vt:lpstr>Anek Bangla</vt:lpstr>
      <vt:lpstr>Calibri</vt:lpstr>
      <vt:lpstr>Arial</vt:lpstr>
      <vt:lpstr>Calibri Light</vt:lpstr>
      <vt:lpstr>Cabin Bold</vt:lpstr>
      <vt:lpstr>Unbounded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hp</dc:creator>
  <cp:lastModifiedBy>hp</cp:lastModifiedBy>
  <cp:revision>54</cp:revision>
  <dcterms:created xsi:type="dcterms:W3CDTF">2026-09-09T05:44:07Z</dcterms:created>
  <dcterms:modified xsi:type="dcterms:W3CDTF">2026-09-21T05:53:57Z</dcterms:modified>
</cp:coreProperties>
</file>