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81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07050" y="1928035"/>
            <a:ext cx="2462916" cy="2396980"/>
            <a:chOff x="9601200" y="2268110"/>
            <a:chExt cx="2011680" cy="2011680"/>
          </a:xfrm>
          <a:solidFill>
            <a:srgbClr val="FF0000"/>
          </a:solidFill>
        </p:grpSpPr>
        <p:sp>
          <p:nvSpPr>
            <p:cNvPr id="4" name="Shape 2"/>
            <p:cNvSpPr/>
            <p:nvPr/>
          </p:nvSpPr>
          <p:spPr>
            <a:xfrm>
              <a:off x="9601200" y="2268110"/>
              <a:ext cx="2011680" cy="2011680"/>
            </a:xfrm>
            <a:prstGeom prst="ellipse">
              <a:avLst/>
            </a:prstGeom>
            <a:grpFill/>
            <a:ln/>
          </p:spPr>
        </p:sp>
        <p:pic>
          <p:nvPicPr>
            <p:cNvPr id="5" name="Image 0" descr="preencoded.png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FF0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10169957" y="2854757"/>
              <a:ext cx="965606" cy="965606"/>
            </a:xfrm>
            <a:prstGeom prst="rect">
              <a:avLst/>
            </a:prstGeom>
            <a:grpFill/>
          </p:spPr>
        </p:pic>
      </p:grpSp>
      <p:sp>
        <p:nvSpPr>
          <p:cNvPr id="9" name="TextBox 8"/>
          <p:cNvSpPr txBox="1"/>
          <p:nvPr/>
        </p:nvSpPr>
        <p:spPr>
          <a:xfrm>
            <a:off x="2518178" y="1065740"/>
            <a:ext cx="5420802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dirty="0" err="1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শিক্ষার্থী</a:t>
            </a:r>
            <a:r>
              <a:rPr sz="4000" b="1" dirty="0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4000" b="1" dirty="0" err="1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সচেতনতা</a:t>
            </a:r>
            <a:r>
              <a:rPr sz="4000" b="1" dirty="0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4000" b="1" dirty="0" err="1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প্রেজেন্টেশন</a:t>
            </a:r>
            <a:endParaRPr sz="4000" b="1" dirty="0">
              <a:solidFill>
                <a:srgbClr val="AADDD2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1259" y="4828936"/>
            <a:ext cx="886543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নিরাপদ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থাকা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তথ্য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যাচাই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গোপনীয়তা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নৈতিক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আচরণ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সহায়তা</a:t>
            </a:r>
            <a:endParaRPr sz="3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56721" y="2063400"/>
            <a:ext cx="6671603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8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সাইবার</a:t>
            </a:r>
            <a:r>
              <a:rPr sz="48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48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নিরাপত্তা</a:t>
            </a:r>
            <a:r>
              <a:rPr sz="48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
ও </a:t>
            </a:r>
            <a:r>
              <a:rPr sz="48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দায়িত্বশীল</a:t>
            </a:r>
            <a:r>
              <a:rPr sz="48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48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ডিজিটাল</a:t>
            </a:r>
            <a:r>
              <a:rPr sz="48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48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নাগরিকত্ব</a:t>
            </a:r>
            <a:endParaRPr sz="4800" b="1" dirty="0">
              <a:solidFill>
                <a:srgbClr val="FFFFFF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860188" y="246473"/>
            <a:ext cx="57726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B0F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নিরাপত্তার মৌলিক ধারণা</a:t>
            </a:r>
            <a:endParaRPr lang="en-US" sz="4400" dirty="0">
              <a:solidFill>
                <a:srgbClr val="00B0F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30281" y="1100195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3200" b="1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 কী ও কেন গুরুত্বপূর্ণ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01" y="1960279"/>
            <a:ext cx="437815" cy="43781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Text 6"/>
          <p:cNvSpPr/>
          <p:nvPr/>
        </p:nvSpPr>
        <p:spPr>
          <a:xfrm>
            <a:off x="1302365" y="1850003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কম্পিউটার,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নেটওয়ার্ক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ডিভাইস ও তথ্যকে ক্ষতিকর আক্রমণ, চুরি বা ধ্বংস থেকে রক্ষা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প্রক্রিয়াই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1" y="3805001"/>
            <a:ext cx="272125" cy="272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62968" y="3485681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তথ্য, অর্থ ও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সুরক্ষিত রাখতে এবং ডিজিটাল জীবনে নিরাপদে চলাফেরা করতে এটি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অপরিহার্য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48640" y="3485681"/>
            <a:ext cx="566928" cy="566928"/>
            <a:chOff x="548640" y="4846320"/>
            <a:chExt cx="566928" cy="566928"/>
          </a:xfrm>
        </p:grpSpPr>
        <p:sp>
          <p:nvSpPr>
            <p:cNvPr id="14" name="Shape 10"/>
            <p:cNvSpPr/>
            <p:nvPr/>
          </p:nvSpPr>
          <p:spPr>
            <a:xfrm>
              <a:off x="548640" y="4846320"/>
              <a:ext cx="566928" cy="566928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15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040" y="5002865"/>
              <a:ext cx="272125" cy="272125"/>
            </a:xfrm>
            <a:prstGeom prst="rect">
              <a:avLst/>
            </a:prstGeom>
          </p:spPr>
        </p:pic>
      </p:grpSp>
      <p:sp>
        <p:nvSpPr>
          <p:cNvPr id="18" name="Shape 13"/>
          <p:cNvSpPr/>
          <p:nvPr/>
        </p:nvSpPr>
        <p:spPr>
          <a:xfrm>
            <a:off x="7779026" y="3001116"/>
            <a:ext cx="2785870" cy="1497561"/>
          </a:xfrm>
          <a:prstGeom prst="roundRect">
            <a:avLst>
              <a:gd name="adj" fmla="val 16653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sp>
        <p:nvSpPr>
          <p:cNvPr id="19" name="Shape 14"/>
          <p:cNvSpPr/>
          <p:nvPr/>
        </p:nvSpPr>
        <p:spPr>
          <a:xfrm>
            <a:off x="8365037" y="1554546"/>
            <a:ext cx="1371600" cy="1371600"/>
          </a:xfrm>
          <a:prstGeom prst="ellipse">
            <a:avLst/>
          </a:prstGeom>
          <a:solidFill>
            <a:srgbClr val="00B050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1653" y="1911162"/>
            <a:ext cx="658368" cy="65836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503381" y="3319101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ডিজিটাল</a:t>
            </a:r>
            <a:r>
              <a:rPr lang="en-US" sz="40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বিশ্ব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</a:t>
            </a:r>
            <a:r>
              <a:rPr lang="en-US" sz="40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থাকুক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১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74320" y="251328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সাধারণ সাইবার হুমকি</a:t>
            </a:r>
            <a:endParaRPr lang="en-US" sz="44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604175" y="1051560"/>
            <a:ext cx="89531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এই ৪টি হুমকি </a:t>
            </a:r>
            <a:r>
              <a:rPr lang="en-US" sz="40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সবসময়</a:t>
            </a:r>
            <a:r>
              <a:rPr lang="en-US" sz="40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সতর্ক </a:t>
            </a:r>
            <a:r>
              <a:rPr lang="en-US" sz="40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থাকা</a:t>
            </a:r>
            <a:r>
              <a:rPr lang="en-US" sz="40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প্রয়োজন</a:t>
            </a:r>
            <a:r>
              <a:rPr lang="en-US" sz="40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30592" y="1874520"/>
            <a:ext cx="2606040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4912" y="213055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58" y="2273198"/>
            <a:ext cx="263347" cy="26334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13572" y="205766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ভাইরাস ও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ম্যালওয়ার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7558" y="308364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ক্ষতিকর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সফটওয়্যার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 ডিভাইসে প্রবেশ করে তথ্য নষ্ট বা চুরি করে।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156671" y="1874520"/>
            <a:ext cx="2685459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30992" y="2130552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638" y="2273198"/>
            <a:ext cx="263347" cy="26334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228349" y="2176271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ফিশিং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308598" y="301738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ভুয়া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ইমেইল বা লিংকের মাধ্যমে ব্যক্তিগত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হাতিয়ে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নেওয়ার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প্রতারণা।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082752" y="1874520"/>
            <a:ext cx="2606040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357072" y="213055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9718" y="2273198"/>
            <a:ext cx="263347" cy="26334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007991" y="2168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হ্যাকিং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234678" y="301738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অনুমতি ছাড়া অন্যের অ্যাকাউন্ট বা সিস্টেমে অনুপ্রবেশ করা।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008832" y="1874520"/>
            <a:ext cx="2865120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306012" y="2130552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5798" y="2273198"/>
            <a:ext cx="263347" cy="263347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877512" y="213055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র‍্যানসমওয়্যার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9160758" y="2877837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 লক করে মুক্তিপণ দাবি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মত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আক্রমণ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২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292144"/>
            <a:ext cx="11064240" cy="583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 যাচাই এবং ব্যবহার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875704"/>
            <a:ext cx="66751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ইন্টারনেটে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পাওয়া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সব তথ্য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সত্য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নয়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—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বিশ্বাস করার আগে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ভুল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করলে বিভ্রান্তি, ভুল সিদ্ধান্ত ও সামাজিক ক্ষতি হতে পারে।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নির্ভরযোগ্য উৎস (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সরকারি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ওয়েবসাইট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স্বীকৃত সংবাদমাধ্যম) থেকে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নিব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 আগে তথ্যের উৎস, তারিখ ও লেখক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046720" y="3179261"/>
            <a:ext cx="2952584" cy="1591521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/>
        </p:spPr>
      </p:sp>
      <p:grpSp>
        <p:nvGrpSpPr>
          <p:cNvPr id="12" name="Group 11"/>
          <p:cNvGrpSpPr/>
          <p:nvPr/>
        </p:nvGrpSpPr>
        <p:grpSpPr>
          <a:xfrm>
            <a:off x="8668512" y="1737360"/>
            <a:ext cx="1371600" cy="1371600"/>
            <a:chOff x="9025128" y="2651760"/>
            <a:chExt cx="1371600" cy="1371600"/>
          </a:xfrm>
        </p:grpSpPr>
        <p:sp>
          <p:nvSpPr>
            <p:cNvPr id="8" name="Shape 6"/>
            <p:cNvSpPr/>
            <p:nvPr/>
          </p:nvSpPr>
          <p:spPr>
            <a:xfrm>
              <a:off x="9025128" y="2651760"/>
              <a:ext cx="1371600" cy="137160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9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81744" y="3008376"/>
              <a:ext cx="658368" cy="658368"/>
            </a:xfrm>
            <a:prstGeom prst="rect">
              <a:avLst/>
            </a:prstGeom>
          </p:spPr>
        </p:pic>
      </p:grpSp>
      <p:sp>
        <p:nvSpPr>
          <p:cNvPr id="10" name="Text 7"/>
          <p:cNvSpPr/>
          <p:nvPr/>
        </p:nvSpPr>
        <p:spPr>
          <a:xfrm>
            <a:off x="8481657" y="3532731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44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44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করে</a:t>
            </a:r>
            <a:r>
              <a:rPr lang="en-US" sz="44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just">
              <a:buNone/>
            </a:pPr>
            <a:r>
              <a:rPr lang="en-US" sz="44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বিশ্বাস</a:t>
            </a:r>
            <a:r>
              <a:rPr lang="en-US" sz="44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২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74320" y="259213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ভুয়া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চেনার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উপায়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9846" y="881005"/>
            <a:ext cx="370711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6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যাচাইয়ের</a:t>
            </a:r>
            <a:r>
              <a:rPr lang="en-US" sz="3600" b="1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৪টি ধাপ</a:t>
            </a:r>
            <a:endParaRPr lang="en-US" sz="3600" b="1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1474967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459395" y="1555197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041" y="1697843"/>
            <a:ext cx="263347" cy="26334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05014" y="21568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1. উৎস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পরীক্ষা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54312" y="32084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তথ্যটি কোথা থেকে এসেছে তা </a:t>
            </a:r>
            <a:r>
              <a:rPr lang="en-US" sz="32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227832" y="3712464"/>
            <a:ext cx="149088" cy="164592"/>
          </a:xfrm>
          <a:prstGeom prst="rightArrow">
            <a:avLst/>
          </a:prstGeom>
          <a:solidFill>
            <a:srgbClr val="FFC000"/>
          </a:solidFill>
          <a:ln/>
        </p:spPr>
      </p:sp>
      <p:sp>
        <p:nvSpPr>
          <p:cNvPr id="12" name="Shape 9"/>
          <p:cNvSpPr/>
          <p:nvPr/>
        </p:nvSpPr>
        <p:spPr>
          <a:xfrm>
            <a:off x="3422705" y="1474967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91493" y="1562512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139" y="1705158"/>
            <a:ext cx="263347" cy="26334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736119" y="212212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2. অন্য উৎসের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সাথে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মেলাব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3763551" y="310077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একাধিক নির্ভরযোগ্য উৎসে একই তথ্য আছে </a:t>
            </a:r>
            <a:r>
              <a:rPr lang="en-US" sz="32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কিনা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দেখব</a:t>
            </a:r>
            <a:r>
              <a:rPr lang="en-US" sz="32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6153912" y="3712464"/>
            <a:ext cx="149088" cy="164592"/>
          </a:xfrm>
          <a:prstGeom prst="rightArrow">
            <a:avLst/>
          </a:prstGeom>
          <a:solidFill>
            <a:srgbClr val="FFC000"/>
          </a:solidFill>
          <a:ln/>
        </p:spPr>
      </p:sp>
      <p:sp>
        <p:nvSpPr>
          <p:cNvPr id="18" name="Shape 14"/>
          <p:cNvSpPr/>
          <p:nvPr/>
        </p:nvSpPr>
        <p:spPr>
          <a:xfrm>
            <a:off x="6359532" y="1474967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417573" y="1554614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219" y="1697260"/>
            <a:ext cx="263347" cy="263347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591963" y="2162173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3. তারিখ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6651452" y="3088367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পুরনো তথ্য নতুন প্রেক্ষাপটে বিভ্রান্তি তৈরি করতে পারে।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9079992" y="3712464"/>
            <a:ext cx="149088" cy="164592"/>
          </a:xfrm>
          <a:prstGeom prst="rightArrow">
            <a:avLst/>
          </a:prstGeom>
          <a:solidFill>
            <a:srgbClr val="FFC000"/>
          </a:solidFill>
          <a:ln/>
        </p:spPr>
      </p:sp>
      <p:sp>
        <p:nvSpPr>
          <p:cNvPr id="24" name="Shape 19"/>
          <p:cNvSpPr/>
          <p:nvPr/>
        </p:nvSpPr>
        <p:spPr>
          <a:xfrm>
            <a:off x="9258180" y="1474967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10204982" y="1554614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7628" y="1697260"/>
            <a:ext cx="263347" cy="263347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9582275" y="213532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4.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নিশ্চিত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হয়ে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9575098" y="3041905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সন্দেহ </a:t>
            </a:r>
            <a:r>
              <a:rPr lang="en-US" sz="32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থাকলে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 আগে আরেকবার </a:t>
            </a:r>
            <a:r>
              <a:rPr lang="en-US" sz="32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৩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68166" y="211240"/>
            <a:ext cx="10322686" cy="597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</a:t>
            </a:r>
            <a:r>
              <a:rPr lang="en-US" sz="4000" b="1" dirty="0" err="1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তথ্যের</a:t>
            </a:r>
            <a:r>
              <a:rPr lang="en-US" sz="4000" b="1" dirty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গোপনীয়তা</a:t>
            </a:r>
            <a:r>
              <a:rPr lang="en-US" sz="4000" b="1" dirty="0" smtClean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ও সুরক্ষা</a:t>
            </a:r>
            <a:endParaRPr lang="en-US" sz="4000" dirty="0">
              <a:solidFill>
                <a:schemeClr val="accent1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103824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তথ্য কী ও এর ঝুঁকি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96042" y="1562635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43" y="1710036"/>
            <a:ext cx="272125" cy="2721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89888" y="1524200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তথ্য কী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40244" y="1978052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84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নাম, ঠিকানা, ফোন নম্বর,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জাতীয়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পরিচয়পত্র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পাসওয়ার্ড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ও ব্যাংক তথ্য— সবই ব্যক্তিগত তথ্যের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অন্তর্ভুক্ত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2408" y="3471729"/>
            <a:ext cx="566928" cy="566928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9" y="3619130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69596" y="3493008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ঝুঁকি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কোথায়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298448" y="3950208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অসাবধানে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করলে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চুরি, প্রতারণা বা আর্থিক ক্ষতির শিকার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হতে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পারি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548640" y="4912580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041" y="4993721"/>
            <a:ext cx="272125" cy="27212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98448" y="4817960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সুরক্ষার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প্রয়োজনীয়তা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98448" y="5258196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নিজের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তথ্যের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নিয়ন্ত্রণ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নিজের হাতে রাখাই ডিজিটাল নিরাপত্তার প্রথম শর্ত।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7772399" y="3901364"/>
            <a:ext cx="4022035" cy="1336122"/>
          </a:xfrm>
          <a:prstGeom prst="roundRect">
            <a:avLst>
              <a:gd name="adj" fmla="val 33644"/>
            </a:avLst>
          </a:prstGeom>
          <a:solidFill>
            <a:srgbClr val="1E2761"/>
          </a:solidFill>
          <a:ln w="57150">
            <a:solidFill>
              <a:srgbClr val="FFC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sp>
      <p:grpSp>
        <p:nvGrpSpPr>
          <p:cNvPr id="2" name="Group 1"/>
          <p:cNvGrpSpPr/>
          <p:nvPr/>
        </p:nvGrpSpPr>
        <p:grpSpPr>
          <a:xfrm>
            <a:off x="8708335" y="1674773"/>
            <a:ext cx="2014330" cy="1843871"/>
            <a:chOff x="8708335" y="1674773"/>
            <a:chExt cx="2014330" cy="1843871"/>
          </a:xfrm>
        </p:grpSpPr>
        <p:sp>
          <p:nvSpPr>
            <p:cNvPr id="19" name="Shape 14"/>
            <p:cNvSpPr/>
            <p:nvPr/>
          </p:nvSpPr>
          <p:spPr>
            <a:xfrm>
              <a:off x="8708335" y="1674773"/>
              <a:ext cx="2014330" cy="1843871"/>
            </a:xfrm>
            <a:prstGeom prst="ellipse">
              <a:avLst/>
            </a:prstGeom>
            <a:solidFill>
              <a:srgbClr val="00C2CB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sp>
        <p:pic>
          <p:nvPicPr>
            <p:cNvPr id="20" name="Image 3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75201" y="2128016"/>
              <a:ext cx="918259" cy="1007909"/>
            </a:xfrm>
            <a:prstGeom prst="rect">
              <a:avLst/>
            </a:prstGeom>
            <a:ln w="127000" cap="rnd">
              <a:solidFill>
                <a:srgbClr val="FF0000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21" name="Text 15"/>
          <p:cNvSpPr/>
          <p:nvPr/>
        </p:nvSpPr>
        <p:spPr>
          <a:xfrm>
            <a:off x="8046720" y="4107606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আপনার তথ্য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আপনারই সম্পদ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073426" y="224492"/>
            <a:ext cx="84820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গোপনীয়তা</a:t>
            </a:r>
            <a:r>
              <a:rPr lang="en-US" sz="4400" b="1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রক্ষার কৌশল</a:t>
            </a:r>
            <a:endParaRPr lang="en-US" sz="44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949519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প্রতিদিন মেনে চলার মতো ৪টি অভ্যাস</a:t>
            </a:r>
            <a:endParaRPr lang="en-US" sz="36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25779" y="1622145"/>
            <a:ext cx="2803589" cy="4540116"/>
          </a:xfrm>
          <a:prstGeom prst="roundRect">
            <a:avLst>
              <a:gd name="adj" fmla="val 4211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grpSp>
        <p:nvGrpSpPr>
          <p:cNvPr id="27" name="Group 26"/>
          <p:cNvGrpSpPr/>
          <p:nvPr/>
        </p:nvGrpSpPr>
        <p:grpSpPr>
          <a:xfrm>
            <a:off x="1554480" y="1734578"/>
            <a:ext cx="548640" cy="548640"/>
            <a:chOff x="822960" y="2633472"/>
            <a:chExt cx="548640" cy="548640"/>
          </a:xfrm>
        </p:grpSpPr>
        <p:sp>
          <p:nvSpPr>
            <p:cNvPr id="7" name="Shape 5"/>
            <p:cNvSpPr/>
            <p:nvPr/>
          </p:nvSpPr>
          <p:spPr>
            <a:xfrm>
              <a:off x="822960" y="2633472"/>
              <a:ext cx="548640" cy="548640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8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606" y="2776118"/>
              <a:ext cx="263347" cy="263347"/>
            </a:xfrm>
            <a:prstGeom prst="rect">
              <a:avLst/>
            </a:prstGeom>
          </p:spPr>
        </p:pic>
      </p:grpSp>
      <p:sp>
        <p:nvSpPr>
          <p:cNvPr id="9" name="Text 6"/>
          <p:cNvSpPr/>
          <p:nvPr/>
        </p:nvSpPr>
        <p:spPr>
          <a:xfrm>
            <a:off x="1187514" y="242586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শক্তিশালী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পাসওয়ার্ড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00099" y="3392051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অক্ষর, সংখ্যা ও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চিহ্নের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সমন্বয়ে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জটিল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পাসওয়ার্ড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455503" y="1622145"/>
            <a:ext cx="2735301" cy="4540116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sp>
        <p:nvSpPr>
          <p:cNvPr id="12" name="Shape 9"/>
          <p:cNvSpPr/>
          <p:nvPr/>
        </p:nvSpPr>
        <p:spPr>
          <a:xfrm>
            <a:off x="4411649" y="1734578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236" y="1851173"/>
            <a:ext cx="263347" cy="26334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57268" y="2283218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দ্বি-স্তর যাচাইকরণ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712504" y="3289058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অ্যাকাউন্টে বাড়তি সুরক্ষার জন্য টু-ফ্যাক্টর অথেন্টিকেশন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চালু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রাখা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306948" y="1622145"/>
            <a:ext cx="2606040" cy="4540116"/>
          </a:xfrm>
          <a:prstGeom prst="roundRect">
            <a:avLst>
              <a:gd name="adj" fmla="val 421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sp>
        <p:nvSpPr>
          <p:cNvPr id="17" name="Shape 13"/>
          <p:cNvSpPr/>
          <p:nvPr/>
        </p:nvSpPr>
        <p:spPr>
          <a:xfrm>
            <a:off x="7150396" y="1734578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042" y="1877224"/>
            <a:ext cx="263347" cy="26334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527689" y="2339738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প্রাইভেসি সেটিংস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647871" y="3289058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সামাজিক মাধ্যমে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কে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আমার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দেখতে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পাবে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তা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নিয়ন্ত্রণ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070106" y="1622145"/>
            <a:ext cx="2606040" cy="4540116"/>
          </a:xfrm>
          <a:prstGeom prst="roundRect">
            <a:avLst>
              <a:gd name="adj" fmla="val 4211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sp>
        <p:nvSpPr>
          <p:cNvPr id="22" name="Shape 17"/>
          <p:cNvSpPr/>
          <p:nvPr/>
        </p:nvSpPr>
        <p:spPr>
          <a:xfrm>
            <a:off x="10149840" y="1734578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486" y="1877224"/>
            <a:ext cx="263347" cy="263347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555480" y="225806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সন্দেহজনক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লিংক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এড়ানো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9537775" y="323875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অপরিচিত লিংক বা অ্যাটাচমেন্টে ক্লিক করার আগে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সতর্ক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৪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60012" y="237744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সোশ্যাল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মিডিয়ায়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দায়িত্বশীল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আচরণ ও নৈতিক ব্যবহার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8667" y="1101852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দায়িত্বশীল</a:t>
            </a:r>
            <a:r>
              <a:rPr lang="en-US" sz="3600" b="1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আচরণের</a:t>
            </a:r>
            <a:r>
              <a:rPr lang="en-US" sz="3600" b="1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মূলনীতি</a:t>
            </a:r>
            <a:r>
              <a:rPr lang="en-US" sz="3600" b="1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6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51182" y="1759305"/>
            <a:ext cx="2740550" cy="4336695"/>
          </a:xfrm>
          <a:prstGeom prst="roundRect">
            <a:avLst>
              <a:gd name="adj" fmla="val 4211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6001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সম্মান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বজায়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রাখা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6001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অন্যের মতামত ও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পরিচয়কে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শ্রদ্ধা করে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মন্তব্য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366052" y="1759305"/>
            <a:ext cx="2740550" cy="4336695"/>
          </a:xfrm>
          <a:prstGeom prst="roundRect">
            <a:avLst>
              <a:gd name="adj" fmla="val 4211"/>
            </a:avLst>
          </a:prstGeom>
          <a:solidFill>
            <a:srgbClr val="FFC000"/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368609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সত্য যাচাই করে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পোস্ট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68609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 না করে কোনো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করবো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292132" y="1759305"/>
            <a:ext cx="2740550" cy="4336695"/>
          </a:xfrm>
          <a:prstGeom prst="roundRect">
            <a:avLst>
              <a:gd name="adj" fmla="val 421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661217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গোপনীয়তা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রক্ষা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61217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নিজের ও অন্যের ব্যক্তিগত তথ্য প্রকাশ করা থেকে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বিরত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থাকব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218212" y="1759305"/>
            <a:ext cx="2740550" cy="4336695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29" name="Group 28"/>
          <p:cNvGrpSpPr/>
          <p:nvPr/>
        </p:nvGrpSpPr>
        <p:grpSpPr>
          <a:xfrm>
            <a:off x="1394605" y="1836115"/>
            <a:ext cx="9326880" cy="548640"/>
            <a:chOff x="1394605" y="1836115"/>
            <a:chExt cx="9326880" cy="548640"/>
          </a:xfrm>
        </p:grpSpPr>
        <p:sp>
          <p:nvSpPr>
            <p:cNvPr id="7" name="Shape 5"/>
            <p:cNvSpPr/>
            <p:nvPr/>
          </p:nvSpPr>
          <p:spPr>
            <a:xfrm>
              <a:off x="1394605" y="1836115"/>
              <a:ext cx="548640" cy="548640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8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7251" y="1978761"/>
              <a:ext cx="263347" cy="263347"/>
            </a:xfrm>
            <a:prstGeom prst="rect">
              <a:avLst/>
            </a:prstGeom>
          </p:spPr>
        </p:pic>
        <p:sp>
          <p:nvSpPr>
            <p:cNvPr id="12" name="Shape 9"/>
            <p:cNvSpPr/>
            <p:nvPr/>
          </p:nvSpPr>
          <p:spPr>
            <a:xfrm>
              <a:off x="4320685" y="1836115"/>
              <a:ext cx="548640" cy="54864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13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3331" y="1978761"/>
              <a:ext cx="263347" cy="263347"/>
            </a:xfrm>
            <a:prstGeom prst="rect">
              <a:avLst/>
            </a:prstGeom>
          </p:spPr>
        </p:pic>
        <p:sp>
          <p:nvSpPr>
            <p:cNvPr id="17" name="Shape 13"/>
            <p:cNvSpPr/>
            <p:nvPr/>
          </p:nvSpPr>
          <p:spPr>
            <a:xfrm>
              <a:off x="7246765" y="1836115"/>
              <a:ext cx="548640" cy="548640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18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89411" y="1978761"/>
              <a:ext cx="263347" cy="263347"/>
            </a:xfrm>
            <a:prstGeom prst="rect">
              <a:avLst/>
            </a:prstGeom>
          </p:spPr>
        </p:pic>
        <p:sp>
          <p:nvSpPr>
            <p:cNvPr id="22" name="Shape 17"/>
            <p:cNvSpPr/>
            <p:nvPr/>
          </p:nvSpPr>
          <p:spPr>
            <a:xfrm>
              <a:off x="10172845" y="1836115"/>
              <a:ext cx="548640" cy="54864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23" name="Image 3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15491" y="1978761"/>
              <a:ext cx="263347" cy="263347"/>
            </a:xfrm>
            <a:prstGeom prst="rect">
              <a:avLst/>
            </a:prstGeom>
          </p:spPr>
        </p:pic>
      </p:grpSp>
      <p:sp>
        <p:nvSpPr>
          <p:cNvPr id="24" name="Text 18"/>
          <p:cNvSpPr/>
          <p:nvPr/>
        </p:nvSpPr>
        <p:spPr>
          <a:xfrm>
            <a:off x="953825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ভেবেচিন্তে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953825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পোস্ট করার আগে তার প্রভাব সম্পর্কে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চিন্তা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৪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627367" y="64008"/>
            <a:ext cx="632923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বুলিং ও নৈতিক ব্যবহার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96709" y="731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বুলিং </a:t>
            </a:r>
            <a:r>
              <a:rPr lang="en-US" sz="3600" b="1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প্রতিরোধে</a:t>
            </a:r>
            <a:r>
              <a:rPr lang="en-US" sz="3600" b="1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করণীয়</a:t>
            </a:r>
            <a:endParaRPr lang="en-US" sz="36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39603" y="1493520"/>
            <a:ext cx="566928" cy="566928"/>
            <a:chOff x="739603" y="1493520"/>
            <a:chExt cx="566928" cy="566928"/>
          </a:xfrm>
        </p:grpSpPr>
        <p:sp>
          <p:nvSpPr>
            <p:cNvPr id="6" name="Shape 4"/>
            <p:cNvSpPr/>
            <p:nvPr/>
          </p:nvSpPr>
          <p:spPr>
            <a:xfrm>
              <a:off x="739603" y="1493520"/>
              <a:ext cx="566928" cy="566928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7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04" y="1640921"/>
              <a:ext cx="272125" cy="272125"/>
            </a:xfrm>
            <a:prstGeom prst="rect">
              <a:avLst/>
            </a:prstGeom>
          </p:spPr>
        </p:pic>
      </p:grpSp>
      <p:sp>
        <p:nvSpPr>
          <p:cNvPr id="8" name="Text 5"/>
          <p:cNvSpPr/>
          <p:nvPr/>
        </p:nvSpPr>
        <p:spPr>
          <a:xfrm>
            <a:off x="1489411" y="1438656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বুলিং কী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89411" y="1786128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84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অনলাইনে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কাউকে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হয়রানি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অপমান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বা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ভয়ভীতি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প্রদর্শন করাই সাইবার বুলিং।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39603" y="2854516"/>
            <a:ext cx="566928" cy="566928"/>
            <a:chOff x="739603" y="2682240"/>
            <a:chExt cx="566928" cy="566928"/>
          </a:xfrm>
        </p:grpSpPr>
        <p:sp>
          <p:nvSpPr>
            <p:cNvPr id="10" name="Shape 7"/>
            <p:cNvSpPr/>
            <p:nvPr/>
          </p:nvSpPr>
          <p:spPr>
            <a:xfrm>
              <a:off x="739603" y="2682240"/>
              <a:ext cx="566928" cy="566928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11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04" y="2829641"/>
              <a:ext cx="272125" cy="272125"/>
            </a:xfrm>
            <a:prstGeom prst="rect">
              <a:avLst/>
            </a:prstGeom>
          </p:spPr>
        </p:pic>
      </p:grpSp>
      <p:sp>
        <p:nvSpPr>
          <p:cNvPr id="12" name="Text 8"/>
          <p:cNvSpPr/>
          <p:nvPr/>
        </p:nvSpPr>
        <p:spPr>
          <a:xfrm>
            <a:off x="1489411" y="2799652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করবো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489411" y="3147124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কারো বিরুদ্ধে আপত্তিকর মন্তব্য, গুজব বা ব্যক্তিগত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ছড়াবো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9603" y="4189008"/>
            <a:ext cx="566928" cy="566928"/>
            <a:chOff x="739603" y="3870960"/>
            <a:chExt cx="566928" cy="566928"/>
          </a:xfrm>
        </p:grpSpPr>
        <p:sp>
          <p:nvSpPr>
            <p:cNvPr id="14" name="Shape 10"/>
            <p:cNvSpPr/>
            <p:nvPr/>
          </p:nvSpPr>
          <p:spPr>
            <a:xfrm>
              <a:off x="739603" y="3870960"/>
              <a:ext cx="566928" cy="566928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15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7004" y="4018361"/>
              <a:ext cx="272125" cy="272125"/>
            </a:xfrm>
            <a:prstGeom prst="rect">
              <a:avLst/>
            </a:prstGeom>
          </p:spPr>
        </p:pic>
      </p:grpSp>
      <p:sp>
        <p:nvSpPr>
          <p:cNvPr id="16" name="Text 11"/>
          <p:cNvSpPr/>
          <p:nvPr/>
        </p:nvSpPr>
        <p:spPr>
          <a:xfrm>
            <a:off x="1489411" y="4134144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প্রতিরোধে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করণীয়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489411" y="4481616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বুলিংয়ের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শিকার হলে প্রমাণ সংরক্ষণ করে অভিভাবক, শিক্ষক বা প্ল্যাটফর্মে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রিপোর্ট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7845286" y="2917031"/>
            <a:ext cx="3448879" cy="1637439"/>
          </a:xfrm>
          <a:prstGeom prst="roundRect">
            <a:avLst>
              <a:gd name="adj" fmla="val 29192"/>
            </a:avLst>
          </a:prstGeom>
          <a:solidFill>
            <a:srgbClr val="1E276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grpSp>
        <p:nvGrpSpPr>
          <p:cNvPr id="23" name="Group 22"/>
          <p:cNvGrpSpPr/>
          <p:nvPr/>
        </p:nvGrpSpPr>
        <p:grpSpPr>
          <a:xfrm>
            <a:off x="8778240" y="1463040"/>
            <a:ext cx="1371600" cy="1371600"/>
            <a:chOff x="8654465" y="1026911"/>
            <a:chExt cx="1371600" cy="1371600"/>
          </a:xfrm>
        </p:grpSpPr>
        <p:sp>
          <p:nvSpPr>
            <p:cNvPr id="19" name="Shape 14"/>
            <p:cNvSpPr/>
            <p:nvPr/>
          </p:nvSpPr>
          <p:spPr>
            <a:xfrm>
              <a:off x="8654465" y="1026911"/>
              <a:ext cx="1371600" cy="13716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</p:sp>
        <p:pic>
          <p:nvPicPr>
            <p:cNvPr id="20" name="Image 3" descr="preencoded.png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0612875">
              <a:off x="8913474" y="1294115"/>
              <a:ext cx="837193" cy="8371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" name="Text 15"/>
          <p:cNvSpPr/>
          <p:nvPr/>
        </p:nvSpPr>
        <p:spPr>
          <a:xfrm>
            <a:off x="7956605" y="3329969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সহানুভূতিশীল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হই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থাকি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৫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4360" y="1198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 নীতি ও </a:t>
            </a:r>
            <a:r>
              <a:rPr lang="en-US" sz="4400" b="1" dirty="0" err="1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আইনগত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সহায়তা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4360" y="859934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বাংলাদেশের সাইবার নিরাপত্তা আইন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4602" y="1607318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03" y="1754719"/>
            <a:ext cx="272125" cy="2721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1500014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 আইন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98448" y="1940250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ডিজিটাল অপরাধ দমনে দেশে সাইবার নিরাপত্তা সংক্রান্ত আইন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কার্যকর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ছে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4602" y="2994818"/>
            <a:ext cx="566928" cy="566928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03" y="3142219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98448" y="2887514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বিধান ও পরিধি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298448" y="3287994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হ্যাকিং, প্রতারণা, মানহানিকর তথ্য প্রচার ও ব্যক্তিগত তথ্য চুরির বিরুদ্ধে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বিধান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রয়েছে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04602" y="4408822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1"/>
          <p:cNvSpPr/>
          <p:nvPr/>
        </p:nvSpPr>
        <p:spPr>
          <a:xfrm>
            <a:off x="1298448" y="4301518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শাস্তির বিধান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98448" y="4648990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অপরাধের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ধরন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অনুযায়ী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জরিমানা ও কারাদণ্ডের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বিধান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রয়েছ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আইনে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983896" y="1500014"/>
            <a:ext cx="4674704" cy="3281799"/>
          </a:xfrm>
          <a:prstGeom prst="diamond">
            <a:avLst/>
          </a:prstGeom>
          <a:solidFill>
            <a:schemeClr val="accent2">
              <a:lumMod val="75000"/>
            </a:schemeClr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58" y="4552743"/>
            <a:ext cx="229070" cy="22907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728672" y="270238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জানব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ও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মানব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থাকব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৫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354579" y="292608"/>
            <a:ext cx="609930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আইনগত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সহায়তা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পাওয়ার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উপায়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828800" y="1014984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বিপদে</a:t>
            </a:r>
            <a:r>
              <a:rPr lang="en-US" sz="4000" b="1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পড়লে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কোথায়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যোগাযোগ</a:t>
            </a:r>
            <a:r>
              <a:rPr lang="en-US" sz="4000" b="1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করতে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হবে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1626595"/>
            <a:ext cx="2606040" cy="4394641"/>
          </a:xfrm>
          <a:prstGeom prst="roundRect">
            <a:avLst>
              <a:gd name="adj" fmla="val 11493"/>
            </a:avLst>
          </a:prstGeom>
          <a:solidFill>
            <a:srgbClr val="92D050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54480" y="1819656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126" y="1962302"/>
            <a:ext cx="263347" cy="2633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00100" y="242316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জরুরি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প্রয়োজনে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সরাসরি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জাতীয়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জরুরি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সেবায়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(৯৯৯)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ফোন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করতে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হবে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420374" y="1626596"/>
            <a:ext cx="2606040" cy="4394641"/>
          </a:xfrm>
          <a:prstGeom prst="roundRect">
            <a:avLst>
              <a:gd name="adj" fmla="val 900"/>
            </a:avLst>
          </a:prstGeom>
          <a:solidFill>
            <a:srgbClr val="EDF3FC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46539" y="1794466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185" y="1937112"/>
            <a:ext cx="263347" cy="26334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775351" y="236829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পুলিশের সাইবার ক্রাইম বিভাগে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অভিযোগ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দায়ের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করতে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হবে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355080" y="1626596"/>
            <a:ext cx="2606040" cy="4394640"/>
          </a:xfrm>
          <a:prstGeom prst="roundRect">
            <a:avLst>
              <a:gd name="adj" fmla="val 11493"/>
            </a:avLst>
          </a:prstGeom>
          <a:solidFill>
            <a:srgbClr val="0070C0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265718" y="1794466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364" y="1937112"/>
            <a:ext cx="263347" cy="26334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675120" y="2493067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জাতীয়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কম্পিউটার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সিকিউরিটি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টিমের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সহায়তা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নেওয়া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যেতে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পারে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281160" y="1626597"/>
            <a:ext cx="2606040" cy="4394640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0236656" y="1819656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9302" y="1962302"/>
            <a:ext cx="263347" cy="26334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482275" y="236829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সরকারি অনলাইন পোর্টালে লিখিতভাবে অভিযোগ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জানানো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228841" y="174426"/>
            <a:ext cx="3483174" cy="3483174"/>
            <a:chOff x="5367528" y="1463040"/>
            <a:chExt cx="1463040" cy="1463040"/>
          </a:xfrm>
        </p:grpSpPr>
        <p:sp>
          <p:nvSpPr>
            <p:cNvPr id="4" name="Shape 2"/>
            <p:cNvSpPr/>
            <p:nvPr/>
          </p:nvSpPr>
          <p:spPr>
            <a:xfrm>
              <a:off x="5367528" y="1463040"/>
              <a:ext cx="1463040" cy="146304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5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47918" y="1843430"/>
              <a:ext cx="702259" cy="702259"/>
            </a:xfrm>
            <a:prstGeom prst="rect">
              <a:avLst/>
            </a:prstGeom>
          </p:spPr>
        </p:pic>
      </p:grpSp>
      <p:sp>
        <p:nvSpPr>
          <p:cNvPr id="6" name="Text 3"/>
          <p:cNvSpPr/>
          <p:nvPr/>
        </p:nvSpPr>
        <p:spPr>
          <a:xfrm>
            <a:off x="4228841" y="3786996"/>
            <a:ext cx="29310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FFF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ধন্যবাদ</a:t>
            </a:r>
            <a:endParaRPr lang="en-US" sz="8000" dirty="0">
              <a:solidFill>
                <a:srgbClr val="FFFF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-207036" y="4747980"/>
            <a:ext cx="12191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ADCFC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 থাকুন, সচেতন থাকুন</a:t>
            </a:r>
            <a:endParaRPr lang="en-US" sz="4000" b="1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645</Words>
  <Application>Microsoft Office PowerPoint</Application>
  <PresentationFormat>Widescreen</PresentationFormat>
  <Paragraphs>114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NikoshLightBAN</vt:lpstr>
      <vt:lpstr>Nirmala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account</cp:lastModifiedBy>
  <cp:revision>67</cp:revision>
  <dcterms:created xsi:type="dcterms:W3CDTF">2026-09-11T05:58:11Z</dcterms:created>
  <dcterms:modified xsi:type="dcterms:W3CDTF">2026-09-22T08:53:53Z</dcterms:modified>
</cp:coreProperties>
</file>