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8" r:id="rId2"/>
    <p:sldId id="272" r:id="rId3"/>
    <p:sldId id="259" r:id="rId4"/>
    <p:sldId id="263" r:id="rId5"/>
    <p:sldId id="271" r:id="rId6"/>
    <p:sldId id="262" r:id="rId7"/>
    <p:sldId id="265" r:id="rId8"/>
    <p:sldId id="264" r:id="rId9"/>
    <p:sldId id="266" r:id="rId10"/>
    <p:sldId id="268" r:id="rId11"/>
    <p:sldId id="267" r:id="rId12"/>
    <p:sldId id="269" r:id="rId13"/>
    <p:sldId id="270"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52" autoAdjust="0"/>
  </p:normalViewPr>
  <p:slideViewPr>
    <p:cSldViewPr snapToGrid="0">
      <p:cViewPr varScale="1">
        <p:scale>
          <a:sx n="79" d="100"/>
          <a:sy n="79" d="100"/>
        </p:scale>
        <p:origin x="744" y="62"/>
      </p:cViewPr>
      <p:guideLst>
        <p:guide orient="horz" pos="2160"/>
        <p:guide pos="3840"/>
      </p:guideLst>
    </p:cSldViewPr>
  </p:slideViewPr>
  <p:outlineViewPr>
    <p:cViewPr>
      <p:scale>
        <a:sx n="33" d="100"/>
        <a:sy n="33" d="100"/>
      </p:scale>
      <p:origin x="0" y="-1637"/>
    </p:cViewPr>
  </p:outlineViewPr>
  <p:notesTextViewPr>
    <p:cViewPr>
      <p:scale>
        <a:sx n="1" d="1"/>
        <a:sy n="1" d="1"/>
      </p:scale>
      <p:origin x="0" y="0"/>
    </p:cViewPr>
  </p:notesTextViewPr>
  <p:sorterViewPr>
    <p:cViewPr>
      <p:scale>
        <a:sx n="100" d="100"/>
        <a:sy n="100" d="100"/>
      </p:scale>
      <p:origin x="0" y="-442"/>
    </p:cViewPr>
  </p:sorterViewPr>
  <p:notesViewPr>
    <p:cSldViewPr snapToGrid="0">
      <p:cViewPr varScale="1">
        <p:scale>
          <a:sx n="63" d="100"/>
          <a:sy n="63" d="100"/>
        </p:scale>
        <p:origin x="3134"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520B6A-DA01-44DB-A6BF-EFE5B26E6AC8}" type="datetimeFigureOut">
              <a:rPr lang="en-US" smtClean="0"/>
              <a:t>22-Sep-26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9F8DBA-95D5-48E0-BAB7-406F99D8F2DE}" type="slidenum">
              <a:rPr lang="en-US" smtClean="0"/>
              <a:t>‹#›</a:t>
            </a:fld>
            <a:endParaRPr lang="en-US"/>
          </a:p>
        </p:txBody>
      </p:sp>
    </p:spTree>
    <p:extLst>
      <p:ext uri="{BB962C8B-B14F-4D97-AF65-F5344CB8AC3E}">
        <p14:creationId xmlns:p14="http://schemas.microsoft.com/office/powerpoint/2010/main" val="3015815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39F8DBA-95D5-48E0-BAB7-406F99D8F2DE}" type="slidenum">
              <a:rPr lang="en-US" smtClean="0"/>
              <a:t>8</a:t>
            </a:fld>
            <a:endParaRPr lang="en-US"/>
          </a:p>
        </p:txBody>
      </p:sp>
    </p:spTree>
    <p:extLst>
      <p:ext uri="{BB962C8B-B14F-4D97-AF65-F5344CB8AC3E}">
        <p14:creationId xmlns:p14="http://schemas.microsoft.com/office/powerpoint/2010/main" val="2996255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39F8DBA-95D5-48E0-BAB7-406F99D8F2DE}" type="slidenum">
              <a:rPr lang="en-US" smtClean="0"/>
              <a:t>9</a:t>
            </a:fld>
            <a:endParaRPr lang="en-US"/>
          </a:p>
        </p:txBody>
      </p:sp>
    </p:spTree>
    <p:extLst>
      <p:ext uri="{BB962C8B-B14F-4D97-AF65-F5344CB8AC3E}">
        <p14:creationId xmlns:p14="http://schemas.microsoft.com/office/powerpoint/2010/main" val="22497280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39F8DBA-95D5-48E0-BAB7-406F99D8F2DE}" type="slidenum">
              <a:rPr lang="en-US" smtClean="0"/>
              <a:t>11</a:t>
            </a:fld>
            <a:endParaRPr lang="en-US"/>
          </a:p>
        </p:txBody>
      </p:sp>
    </p:spTree>
    <p:extLst>
      <p:ext uri="{BB962C8B-B14F-4D97-AF65-F5344CB8AC3E}">
        <p14:creationId xmlns:p14="http://schemas.microsoft.com/office/powerpoint/2010/main" val="13080361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39F8DBA-95D5-48E0-BAB7-406F99D8F2DE}" type="slidenum">
              <a:rPr lang="en-US" smtClean="0"/>
              <a:t>12</a:t>
            </a:fld>
            <a:endParaRPr lang="en-US"/>
          </a:p>
        </p:txBody>
      </p:sp>
    </p:spTree>
    <p:extLst>
      <p:ext uri="{BB962C8B-B14F-4D97-AF65-F5344CB8AC3E}">
        <p14:creationId xmlns:p14="http://schemas.microsoft.com/office/powerpoint/2010/main" val="24178149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BBDC4-693F-F3CC-42E3-B1EA91F7CFC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52A7689-DAD4-1295-EF29-4DABC5A409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AF5B08C-725D-6241-0B88-889DE82DB13B}"/>
              </a:ext>
            </a:extLst>
          </p:cNvPr>
          <p:cNvSpPr>
            <a:spLocks noGrp="1"/>
          </p:cNvSpPr>
          <p:nvPr>
            <p:ph type="dt" sz="half" idx="10"/>
          </p:nvPr>
        </p:nvSpPr>
        <p:spPr/>
        <p:txBody>
          <a:bodyPr/>
          <a:lstStyle/>
          <a:p>
            <a:fld id="{AEB061BF-D357-40B9-BC85-0F359D688ABD}" type="datetimeFigureOut">
              <a:rPr lang="en-US" smtClean="0"/>
              <a:t>22-Sep-26</a:t>
            </a:fld>
            <a:endParaRPr lang="en-US"/>
          </a:p>
        </p:txBody>
      </p:sp>
      <p:sp>
        <p:nvSpPr>
          <p:cNvPr id="5" name="Footer Placeholder 4">
            <a:extLst>
              <a:ext uri="{FF2B5EF4-FFF2-40B4-BE49-F238E27FC236}">
                <a16:creationId xmlns:a16="http://schemas.microsoft.com/office/drawing/2014/main" id="{0D60431E-096F-5A63-414C-B9DEC9742B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1376C3-6489-EA58-0E51-FB643BF02197}"/>
              </a:ext>
            </a:extLst>
          </p:cNvPr>
          <p:cNvSpPr>
            <a:spLocks noGrp="1"/>
          </p:cNvSpPr>
          <p:nvPr>
            <p:ph type="sldNum" sz="quarter" idx="12"/>
          </p:nvPr>
        </p:nvSpPr>
        <p:spPr/>
        <p:txBody>
          <a:bodyPr/>
          <a:lstStyle/>
          <a:p>
            <a:fld id="{1A3C4098-DB86-4C4C-B686-A0AE1C1AFFB9}" type="slidenum">
              <a:rPr lang="en-US" smtClean="0"/>
              <a:t>‹#›</a:t>
            </a:fld>
            <a:endParaRPr lang="en-US"/>
          </a:p>
        </p:txBody>
      </p:sp>
    </p:spTree>
    <p:extLst>
      <p:ext uri="{BB962C8B-B14F-4D97-AF65-F5344CB8AC3E}">
        <p14:creationId xmlns:p14="http://schemas.microsoft.com/office/powerpoint/2010/main" val="167398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89DE2-1776-2016-B219-53261A0A7D3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A9604D4-A86D-E4FA-2E30-A09D0E83219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61950A-7E80-BDDB-3D27-BDFB36320D0F}"/>
              </a:ext>
            </a:extLst>
          </p:cNvPr>
          <p:cNvSpPr>
            <a:spLocks noGrp="1"/>
          </p:cNvSpPr>
          <p:nvPr>
            <p:ph type="dt" sz="half" idx="10"/>
          </p:nvPr>
        </p:nvSpPr>
        <p:spPr/>
        <p:txBody>
          <a:bodyPr/>
          <a:lstStyle/>
          <a:p>
            <a:fld id="{AEB061BF-D357-40B9-BC85-0F359D688ABD}" type="datetimeFigureOut">
              <a:rPr lang="en-US" smtClean="0"/>
              <a:t>22-Sep-26</a:t>
            </a:fld>
            <a:endParaRPr lang="en-US"/>
          </a:p>
        </p:txBody>
      </p:sp>
      <p:sp>
        <p:nvSpPr>
          <p:cNvPr id="5" name="Footer Placeholder 4">
            <a:extLst>
              <a:ext uri="{FF2B5EF4-FFF2-40B4-BE49-F238E27FC236}">
                <a16:creationId xmlns:a16="http://schemas.microsoft.com/office/drawing/2014/main" id="{F97DB3C5-C6A2-1CE5-E24B-DD21F3BEB3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D0E01F-E0E7-9385-FEA0-AF7C4A4E5107}"/>
              </a:ext>
            </a:extLst>
          </p:cNvPr>
          <p:cNvSpPr>
            <a:spLocks noGrp="1"/>
          </p:cNvSpPr>
          <p:nvPr>
            <p:ph type="sldNum" sz="quarter" idx="12"/>
          </p:nvPr>
        </p:nvSpPr>
        <p:spPr/>
        <p:txBody>
          <a:bodyPr/>
          <a:lstStyle/>
          <a:p>
            <a:fld id="{1A3C4098-DB86-4C4C-B686-A0AE1C1AFFB9}" type="slidenum">
              <a:rPr lang="en-US" smtClean="0"/>
              <a:t>‹#›</a:t>
            </a:fld>
            <a:endParaRPr lang="en-US"/>
          </a:p>
        </p:txBody>
      </p:sp>
    </p:spTree>
    <p:extLst>
      <p:ext uri="{BB962C8B-B14F-4D97-AF65-F5344CB8AC3E}">
        <p14:creationId xmlns:p14="http://schemas.microsoft.com/office/powerpoint/2010/main" val="231565032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E9E63-A9BE-D23A-3318-8E63ACA4369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90AFE25-E55E-62E3-2F03-35C0D785E6F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911CE45-4206-F01F-75BD-B905E1A09CAC}"/>
              </a:ext>
            </a:extLst>
          </p:cNvPr>
          <p:cNvSpPr>
            <a:spLocks noGrp="1"/>
          </p:cNvSpPr>
          <p:nvPr>
            <p:ph type="dt" sz="half" idx="10"/>
          </p:nvPr>
        </p:nvSpPr>
        <p:spPr/>
        <p:txBody>
          <a:bodyPr/>
          <a:lstStyle/>
          <a:p>
            <a:fld id="{AEB061BF-D357-40B9-BC85-0F359D688ABD}" type="datetimeFigureOut">
              <a:rPr lang="en-US" smtClean="0"/>
              <a:t>22-Sep-26</a:t>
            </a:fld>
            <a:endParaRPr lang="en-US"/>
          </a:p>
        </p:txBody>
      </p:sp>
      <p:sp>
        <p:nvSpPr>
          <p:cNvPr id="5" name="Footer Placeholder 4">
            <a:extLst>
              <a:ext uri="{FF2B5EF4-FFF2-40B4-BE49-F238E27FC236}">
                <a16:creationId xmlns:a16="http://schemas.microsoft.com/office/drawing/2014/main" id="{1BA54E9A-330B-E010-35DE-A6D27F5DDE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1DA436-737B-C6B6-363D-84AC64CA161B}"/>
              </a:ext>
            </a:extLst>
          </p:cNvPr>
          <p:cNvSpPr>
            <a:spLocks noGrp="1"/>
          </p:cNvSpPr>
          <p:nvPr>
            <p:ph type="sldNum" sz="quarter" idx="12"/>
          </p:nvPr>
        </p:nvSpPr>
        <p:spPr/>
        <p:txBody>
          <a:bodyPr/>
          <a:lstStyle/>
          <a:p>
            <a:fld id="{1A3C4098-DB86-4C4C-B686-A0AE1C1AFFB9}" type="slidenum">
              <a:rPr lang="en-US" smtClean="0"/>
              <a:t>‹#›</a:t>
            </a:fld>
            <a:endParaRPr lang="en-US"/>
          </a:p>
        </p:txBody>
      </p:sp>
    </p:spTree>
    <p:extLst>
      <p:ext uri="{BB962C8B-B14F-4D97-AF65-F5344CB8AC3E}">
        <p14:creationId xmlns:p14="http://schemas.microsoft.com/office/powerpoint/2010/main" val="27569617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E8FFF-F3EE-9855-F7A0-13284E2D468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A205B96-64B9-63FD-FEE6-081DE6F9A36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2567F17-03BC-0E3E-9ED9-77978402793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5DB327D-FAF2-9B78-2150-BEC4AE183438}"/>
              </a:ext>
            </a:extLst>
          </p:cNvPr>
          <p:cNvSpPr>
            <a:spLocks noGrp="1"/>
          </p:cNvSpPr>
          <p:nvPr>
            <p:ph type="dt" sz="half" idx="10"/>
          </p:nvPr>
        </p:nvSpPr>
        <p:spPr/>
        <p:txBody>
          <a:bodyPr/>
          <a:lstStyle/>
          <a:p>
            <a:fld id="{AEB061BF-D357-40B9-BC85-0F359D688ABD}" type="datetimeFigureOut">
              <a:rPr lang="en-US" smtClean="0"/>
              <a:t>22-Sep-26</a:t>
            </a:fld>
            <a:endParaRPr lang="en-US"/>
          </a:p>
        </p:txBody>
      </p:sp>
      <p:sp>
        <p:nvSpPr>
          <p:cNvPr id="6" name="Footer Placeholder 5">
            <a:extLst>
              <a:ext uri="{FF2B5EF4-FFF2-40B4-BE49-F238E27FC236}">
                <a16:creationId xmlns:a16="http://schemas.microsoft.com/office/drawing/2014/main" id="{99C21288-4F93-22B3-0E16-65CA14B85B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69E9C1-D19F-7BCB-6234-AAA0F7C7249C}"/>
              </a:ext>
            </a:extLst>
          </p:cNvPr>
          <p:cNvSpPr>
            <a:spLocks noGrp="1"/>
          </p:cNvSpPr>
          <p:nvPr>
            <p:ph type="sldNum" sz="quarter" idx="12"/>
          </p:nvPr>
        </p:nvSpPr>
        <p:spPr/>
        <p:txBody>
          <a:bodyPr/>
          <a:lstStyle/>
          <a:p>
            <a:fld id="{1A3C4098-DB86-4C4C-B686-A0AE1C1AFFB9}" type="slidenum">
              <a:rPr lang="en-US" smtClean="0"/>
              <a:t>‹#›</a:t>
            </a:fld>
            <a:endParaRPr lang="en-US"/>
          </a:p>
        </p:txBody>
      </p:sp>
    </p:spTree>
    <p:extLst>
      <p:ext uri="{BB962C8B-B14F-4D97-AF65-F5344CB8AC3E}">
        <p14:creationId xmlns:p14="http://schemas.microsoft.com/office/powerpoint/2010/main" val="37365473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41093-06D7-DDA7-350D-DB31949D038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034F85D-930F-3E27-AA5D-EDF059CCDF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9A4B766-2FA9-4BED-A36E-B3C2A859D3F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3A0E73-1539-0601-F368-5F7BF7BB8D7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B924B5-0BB6-2538-4FA0-286B0366E3D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26F286B-C820-511A-1EB4-77C9E2225826}"/>
              </a:ext>
            </a:extLst>
          </p:cNvPr>
          <p:cNvSpPr>
            <a:spLocks noGrp="1"/>
          </p:cNvSpPr>
          <p:nvPr>
            <p:ph type="dt" sz="half" idx="10"/>
          </p:nvPr>
        </p:nvSpPr>
        <p:spPr/>
        <p:txBody>
          <a:bodyPr/>
          <a:lstStyle/>
          <a:p>
            <a:fld id="{AEB061BF-D357-40B9-BC85-0F359D688ABD}" type="datetimeFigureOut">
              <a:rPr lang="en-US" smtClean="0"/>
              <a:t>22-Sep-26</a:t>
            </a:fld>
            <a:endParaRPr lang="en-US"/>
          </a:p>
        </p:txBody>
      </p:sp>
      <p:sp>
        <p:nvSpPr>
          <p:cNvPr id="8" name="Footer Placeholder 7">
            <a:extLst>
              <a:ext uri="{FF2B5EF4-FFF2-40B4-BE49-F238E27FC236}">
                <a16:creationId xmlns:a16="http://schemas.microsoft.com/office/drawing/2014/main" id="{E6465547-7D60-E830-3CEC-EA0E2E0C2FD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AD568AE-0A17-15E2-2D94-80A0D03DC62E}"/>
              </a:ext>
            </a:extLst>
          </p:cNvPr>
          <p:cNvSpPr>
            <a:spLocks noGrp="1"/>
          </p:cNvSpPr>
          <p:nvPr>
            <p:ph type="sldNum" sz="quarter" idx="12"/>
          </p:nvPr>
        </p:nvSpPr>
        <p:spPr/>
        <p:txBody>
          <a:bodyPr/>
          <a:lstStyle/>
          <a:p>
            <a:fld id="{1A3C4098-DB86-4C4C-B686-A0AE1C1AFFB9}" type="slidenum">
              <a:rPr lang="en-US" smtClean="0"/>
              <a:t>‹#›</a:t>
            </a:fld>
            <a:endParaRPr lang="en-US"/>
          </a:p>
        </p:txBody>
      </p:sp>
    </p:spTree>
    <p:extLst>
      <p:ext uri="{BB962C8B-B14F-4D97-AF65-F5344CB8AC3E}">
        <p14:creationId xmlns:p14="http://schemas.microsoft.com/office/powerpoint/2010/main" val="209928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BA619-BFAA-919F-BBE0-A239684951B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6844C7-78AC-3BE0-EACF-103EFD558ACE}"/>
              </a:ext>
            </a:extLst>
          </p:cNvPr>
          <p:cNvSpPr>
            <a:spLocks noGrp="1"/>
          </p:cNvSpPr>
          <p:nvPr>
            <p:ph type="dt" sz="half" idx="10"/>
          </p:nvPr>
        </p:nvSpPr>
        <p:spPr/>
        <p:txBody>
          <a:bodyPr/>
          <a:lstStyle/>
          <a:p>
            <a:fld id="{AEB061BF-D357-40B9-BC85-0F359D688ABD}" type="datetimeFigureOut">
              <a:rPr lang="en-US" smtClean="0"/>
              <a:t>22-Sep-26</a:t>
            </a:fld>
            <a:endParaRPr lang="en-US"/>
          </a:p>
        </p:txBody>
      </p:sp>
      <p:sp>
        <p:nvSpPr>
          <p:cNvPr id="4" name="Footer Placeholder 3">
            <a:extLst>
              <a:ext uri="{FF2B5EF4-FFF2-40B4-BE49-F238E27FC236}">
                <a16:creationId xmlns:a16="http://schemas.microsoft.com/office/drawing/2014/main" id="{76AC3FFA-4510-041E-10DC-9A1F31A9BF9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EE6F606-45C2-29A7-1655-058F81081E8E}"/>
              </a:ext>
            </a:extLst>
          </p:cNvPr>
          <p:cNvSpPr>
            <a:spLocks noGrp="1"/>
          </p:cNvSpPr>
          <p:nvPr>
            <p:ph type="sldNum" sz="quarter" idx="12"/>
          </p:nvPr>
        </p:nvSpPr>
        <p:spPr/>
        <p:txBody>
          <a:bodyPr/>
          <a:lstStyle/>
          <a:p>
            <a:fld id="{1A3C4098-DB86-4C4C-B686-A0AE1C1AFFB9}" type="slidenum">
              <a:rPr lang="en-US" smtClean="0"/>
              <a:t>‹#›</a:t>
            </a:fld>
            <a:endParaRPr lang="en-US"/>
          </a:p>
        </p:txBody>
      </p:sp>
    </p:spTree>
    <p:extLst>
      <p:ext uri="{BB962C8B-B14F-4D97-AF65-F5344CB8AC3E}">
        <p14:creationId xmlns:p14="http://schemas.microsoft.com/office/powerpoint/2010/main" val="27762456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4CB2E8-A5FB-534D-0FC3-C9F98C3012C6}"/>
              </a:ext>
            </a:extLst>
          </p:cNvPr>
          <p:cNvSpPr>
            <a:spLocks noGrp="1"/>
          </p:cNvSpPr>
          <p:nvPr>
            <p:ph type="dt" sz="half" idx="10"/>
          </p:nvPr>
        </p:nvSpPr>
        <p:spPr/>
        <p:txBody>
          <a:bodyPr/>
          <a:lstStyle/>
          <a:p>
            <a:fld id="{AEB061BF-D357-40B9-BC85-0F359D688ABD}" type="datetimeFigureOut">
              <a:rPr lang="en-US" smtClean="0"/>
              <a:t>22-Sep-26</a:t>
            </a:fld>
            <a:endParaRPr lang="en-US"/>
          </a:p>
        </p:txBody>
      </p:sp>
      <p:sp>
        <p:nvSpPr>
          <p:cNvPr id="3" name="Footer Placeholder 2">
            <a:extLst>
              <a:ext uri="{FF2B5EF4-FFF2-40B4-BE49-F238E27FC236}">
                <a16:creationId xmlns:a16="http://schemas.microsoft.com/office/drawing/2014/main" id="{10BE2DA4-03E7-CAB9-7B48-00603A9BCA4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6250931-DCD8-6A65-F193-122BF5C49528}"/>
              </a:ext>
            </a:extLst>
          </p:cNvPr>
          <p:cNvSpPr>
            <a:spLocks noGrp="1"/>
          </p:cNvSpPr>
          <p:nvPr>
            <p:ph type="sldNum" sz="quarter" idx="12"/>
          </p:nvPr>
        </p:nvSpPr>
        <p:spPr/>
        <p:txBody>
          <a:bodyPr/>
          <a:lstStyle/>
          <a:p>
            <a:fld id="{1A3C4098-DB86-4C4C-B686-A0AE1C1AFFB9}" type="slidenum">
              <a:rPr lang="en-US" smtClean="0"/>
              <a:t>‹#›</a:t>
            </a:fld>
            <a:endParaRPr lang="en-US"/>
          </a:p>
        </p:txBody>
      </p:sp>
    </p:spTree>
    <p:extLst>
      <p:ext uri="{BB962C8B-B14F-4D97-AF65-F5344CB8AC3E}">
        <p14:creationId xmlns:p14="http://schemas.microsoft.com/office/powerpoint/2010/main" val="8745934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FD834-8017-041F-AFDE-2E1146C87C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8E6464F-4C57-C821-C31A-859E59BC7B6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2113C80-B079-C835-F932-9B3B842DCE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7F67F3F-7A7F-18EB-B73A-50EF7EFF7886}"/>
              </a:ext>
            </a:extLst>
          </p:cNvPr>
          <p:cNvSpPr>
            <a:spLocks noGrp="1"/>
          </p:cNvSpPr>
          <p:nvPr>
            <p:ph type="dt" sz="half" idx="10"/>
          </p:nvPr>
        </p:nvSpPr>
        <p:spPr/>
        <p:txBody>
          <a:bodyPr/>
          <a:lstStyle/>
          <a:p>
            <a:fld id="{AEB061BF-D357-40B9-BC85-0F359D688ABD}" type="datetimeFigureOut">
              <a:rPr lang="en-US" smtClean="0"/>
              <a:t>22-Sep-26</a:t>
            </a:fld>
            <a:endParaRPr lang="en-US"/>
          </a:p>
        </p:txBody>
      </p:sp>
      <p:sp>
        <p:nvSpPr>
          <p:cNvPr id="6" name="Footer Placeholder 5">
            <a:extLst>
              <a:ext uri="{FF2B5EF4-FFF2-40B4-BE49-F238E27FC236}">
                <a16:creationId xmlns:a16="http://schemas.microsoft.com/office/drawing/2014/main" id="{336DE000-37C4-602F-7EA4-1F9F2466CA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97B4B6-E0AA-C489-1CA4-88C5E2A2E29B}"/>
              </a:ext>
            </a:extLst>
          </p:cNvPr>
          <p:cNvSpPr>
            <a:spLocks noGrp="1"/>
          </p:cNvSpPr>
          <p:nvPr>
            <p:ph type="sldNum" sz="quarter" idx="12"/>
          </p:nvPr>
        </p:nvSpPr>
        <p:spPr/>
        <p:txBody>
          <a:bodyPr/>
          <a:lstStyle/>
          <a:p>
            <a:fld id="{1A3C4098-DB86-4C4C-B686-A0AE1C1AFFB9}" type="slidenum">
              <a:rPr lang="en-US" smtClean="0"/>
              <a:t>‹#›</a:t>
            </a:fld>
            <a:endParaRPr lang="en-US"/>
          </a:p>
        </p:txBody>
      </p:sp>
    </p:spTree>
    <p:extLst>
      <p:ext uri="{BB962C8B-B14F-4D97-AF65-F5344CB8AC3E}">
        <p14:creationId xmlns:p14="http://schemas.microsoft.com/office/powerpoint/2010/main" val="9263320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EDF05-6153-20EB-89E2-3DE9F52DCAE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E60358D-BC6A-BA61-14E2-93CDE2C561D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DFCD302-D9F9-EC2F-C817-AEB2E84443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9E2FCD-EEAF-E91A-186E-7B10C518997F}"/>
              </a:ext>
            </a:extLst>
          </p:cNvPr>
          <p:cNvSpPr>
            <a:spLocks noGrp="1"/>
          </p:cNvSpPr>
          <p:nvPr>
            <p:ph type="dt" sz="half" idx="10"/>
          </p:nvPr>
        </p:nvSpPr>
        <p:spPr/>
        <p:txBody>
          <a:bodyPr/>
          <a:lstStyle/>
          <a:p>
            <a:fld id="{AEB061BF-D357-40B9-BC85-0F359D688ABD}" type="datetimeFigureOut">
              <a:rPr lang="en-US" smtClean="0"/>
              <a:t>22-Sep-26</a:t>
            </a:fld>
            <a:endParaRPr lang="en-US"/>
          </a:p>
        </p:txBody>
      </p:sp>
      <p:sp>
        <p:nvSpPr>
          <p:cNvPr id="6" name="Footer Placeholder 5">
            <a:extLst>
              <a:ext uri="{FF2B5EF4-FFF2-40B4-BE49-F238E27FC236}">
                <a16:creationId xmlns:a16="http://schemas.microsoft.com/office/drawing/2014/main" id="{D2EC1B2F-BAED-D955-F460-365795BCEE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A912FC-09A6-2CB0-A9D1-7CC6E6A018C5}"/>
              </a:ext>
            </a:extLst>
          </p:cNvPr>
          <p:cNvSpPr>
            <a:spLocks noGrp="1"/>
          </p:cNvSpPr>
          <p:nvPr>
            <p:ph type="sldNum" sz="quarter" idx="12"/>
          </p:nvPr>
        </p:nvSpPr>
        <p:spPr/>
        <p:txBody>
          <a:bodyPr/>
          <a:lstStyle/>
          <a:p>
            <a:fld id="{1A3C4098-DB86-4C4C-B686-A0AE1C1AFFB9}" type="slidenum">
              <a:rPr lang="en-US" smtClean="0"/>
              <a:t>‹#›</a:t>
            </a:fld>
            <a:endParaRPr lang="en-US"/>
          </a:p>
        </p:txBody>
      </p:sp>
    </p:spTree>
    <p:extLst>
      <p:ext uri="{BB962C8B-B14F-4D97-AF65-F5344CB8AC3E}">
        <p14:creationId xmlns:p14="http://schemas.microsoft.com/office/powerpoint/2010/main" val="2060728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E4B68-303A-E94E-91B9-95672BA28D0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FFE74A5-36C7-4406-E03B-0F33AD239E8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77B76F-66A4-03D4-C225-56F88D73978D}"/>
              </a:ext>
            </a:extLst>
          </p:cNvPr>
          <p:cNvSpPr>
            <a:spLocks noGrp="1"/>
          </p:cNvSpPr>
          <p:nvPr>
            <p:ph type="dt" sz="half" idx="10"/>
          </p:nvPr>
        </p:nvSpPr>
        <p:spPr/>
        <p:txBody>
          <a:bodyPr/>
          <a:lstStyle/>
          <a:p>
            <a:fld id="{AEB061BF-D357-40B9-BC85-0F359D688ABD}" type="datetimeFigureOut">
              <a:rPr lang="en-US" smtClean="0"/>
              <a:t>22-Sep-26</a:t>
            </a:fld>
            <a:endParaRPr lang="en-US"/>
          </a:p>
        </p:txBody>
      </p:sp>
      <p:sp>
        <p:nvSpPr>
          <p:cNvPr id="5" name="Footer Placeholder 4">
            <a:extLst>
              <a:ext uri="{FF2B5EF4-FFF2-40B4-BE49-F238E27FC236}">
                <a16:creationId xmlns:a16="http://schemas.microsoft.com/office/drawing/2014/main" id="{4AEC9A7A-B2E4-C5F6-2A57-93F30D5B94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1BE7F9-1A9F-880D-3CFB-88C880C6D576}"/>
              </a:ext>
            </a:extLst>
          </p:cNvPr>
          <p:cNvSpPr>
            <a:spLocks noGrp="1"/>
          </p:cNvSpPr>
          <p:nvPr>
            <p:ph type="sldNum" sz="quarter" idx="12"/>
          </p:nvPr>
        </p:nvSpPr>
        <p:spPr/>
        <p:txBody>
          <a:bodyPr/>
          <a:lstStyle/>
          <a:p>
            <a:fld id="{1A3C4098-DB86-4C4C-B686-A0AE1C1AFFB9}" type="slidenum">
              <a:rPr lang="en-US" smtClean="0"/>
              <a:t>‹#›</a:t>
            </a:fld>
            <a:endParaRPr lang="en-US"/>
          </a:p>
        </p:txBody>
      </p:sp>
    </p:spTree>
    <p:extLst>
      <p:ext uri="{BB962C8B-B14F-4D97-AF65-F5344CB8AC3E}">
        <p14:creationId xmlns:p14="http://schemas.microsoft.com/office/powerpoint/2010/main" val="1994064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AF42229-1A57-A5FA-EE36-02608437EE0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08B601F-61A6-326E-5256-42C611372BB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4879A6-25D1-6A16-3042-C446C907540C}"/>
              </a:ext>
            </a:extLst>
          </p:cNvPr>
          <p:cNvSpPr>
            <a:spLocks noGrp="1"/>
          </p:cNvSpPr>
          <p:nvPr>
            <p:ph type="dt" sz="half" idx="10"/>
          </p:nvPr>
        </p:nvSpPr>
        <p:spPr/>
        <p:txBody>
          <a:bodyPr/>
          <a:lstStyle/>
          <a:p>
            <a:fld id="{AEB061BF-D357-40B9-BC85-0F359D688ABD}" type="datetimeFigureOut">
              <a:rPr lang="en-US" smtClean="0"/>
              <a:t>22-Sep-26</a:t>
            </a:fld>
            <a:endParaRPr lang="en-US"/>
          </a:p>
        </p:txBody>
      </p:sp>
      <p:sp>
        <p:nvSpPr>
          <p:cNvPr id="5" name="Footer Placeholder 4">
            <a:extLst>
              <a:ext uri="{FF2B5EF4-FFF2-40B4-BE49-F238E27FC236}">
                <a16:creationId xmlns:a16="http://schemas.microsoft.com/office/drawing/2014/main" id="{DD321E9F-B8CE-416C-ABFB-73067E2310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C42465-4D30-9542-AF06-24B363BC3B09}"/>
              </a:ext>
            </a:extLst>
          </p:cNvPr>
          <p:cNvSpPr>
            <a:spLocks noGrp="1"/>
          </p:cNvSpPr>
          <p:nvPr>
            <p:ph type="sldNum" sz="quarter" idx="12"/>
          </p:nvPr>
        </p:nvSpPr>
        <p:spPr/>
        <p:txBody>
          <a:bodyPr/>
          <a:lstStyle/>
          <a:p>
            <a:fld id="{1A3C4098-DB86-4C4C-B686-A0AE1C1AFFB9}" type="slidenum">
              <a:rPr lang="en-US" smtClean="0"/>
              <a:t>‹#›</a:t>
            </a:fld>
            <a:endParaRPr lang="en-US"/>
          </a:p>
        </p:txBody>
      </p:sp>
    </p:spTree>
    <p:extLst>
      <p:ext uri="{BB962C8B-B14F-4D97-AF65-F5344CB8AC3E}">
        <p14:creationId xmlns:p14="http://schemas.microsoft.com/office/powerpoint/2010/main" val="9510295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A81EA29-1516-77E3-9455-76F5734C96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9856B9C-937A-6249-E0BA-58B59E871E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7B16F5-F410-35A0-CD1E-CD72A43E49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EB061BF-D357-40B9-BC85-0F359D688ABD}" type="datetimeFigureOut">
              <a:rPr lang="en-US" smtClean="0"/>
              <a:t>22-Sep-26</a:t>
            </a:fld>
            <a:endParaRPr lang="en-US"/>
          </a:p>
        </p:txBody>
      </p:sp>
      <p:sp>
        <p:nvSpPr>
          <p:cNvPr id="5" name="Footer Placeholder 4">
            <a:extLst>
              <a:ext uri="{FF2B5EF4-FFF2-40B4-BE49-F238E27FC236}">
                <a16:creationId xmlns:a16="http://schemas.microsoft.com/office/drawing/2014/main" id="{3B33F678-518D-B5CA-D169-CED0540780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25FDAB1-96A0-33C3-E50D-954FC97EA69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A3C4098-DB86-4C4C-B686-A0AE1C1AFFB9}" type="slidenum">
              <a:rPr lang="en-US" smtClean="0"/>
              <a:t>‹#›</a:t>
            </a:fld>
            <a:endParaRPr lang="en-US"/>
          </a:p>
        </p:txBody>
      </p:sp>
    </p:spTree>
    <p:extLst>
      <p:ext uri="{BB962C8B-B14F-4D97-AF65-F5344CB8AC3E}">
        <p14:creationId xmlns:p14="http://schemas.microsoft.com/office/powerpoint/2010/main" val="23146989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C0A1ED06-4733-4020-9C60-81D4D801408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0CA3509-3AF9-45FE-93ED-57BB5D5E8E0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3862E5E2-B2CC-50E4-FAF1-AC6A8C0FE9D0}"/>
              </a:ext>
            </a:extLst>
          </p:cNvPr>
          <p:cNvPicPr>
            <a:picLocks noChangeAspect="1"/>
          </p:cNvPicPr>
          <p:nvPr/>
        </p:nvPicPr>
        <p:blipFill>
          <a:blip r:embed="rId3">
            <a:alphaModFix amt="60000"/>
            <a:extLst>
              <a:ext uri="{28A0092B-C50C-407E-A947-70E740481C1C}">
                <a14:useLocalDpi xmlns:a14="http://schemas.microsoft.com/office/drawing/2010/main" val="0"/>
              </a:ext>
            </a:extLst>
          </a:blip>
          <a:srcRect b="1394"/>
          <a:stretch>
            <a:fillRect/>
          </a:stretch>
        </p:blipFill>
        <p:spPr>
          <a:xfrm>
            <a:off x="-1" y="0"/>
            <a:ext cx="12192001" cy="6858000"/>
          </a:xfrm>
          <a:prstGeom prst="rect">
            <a:avLst/>
          </a:prstGeom>
        </p:spPr>
      </p:pic>
      <p:sp>
        <p:nvSpPr>
          <p:cNvPr id="9" name="Content Placeholder 8">
            <a:extLst>
              <a:ext uri="{FF2B5EF4-FFF2-40B4-BE49-F238E27FC236}">
                <a16:creationId xmlns:a16="http://schemas.microsoft.com/office/drawing/2014/main" id="{FC8BAAF5-7414-59B7-2C71-3860A55930C4}"/>
              </a:ext>
            </a:extLst>
          </p:cNvPr>
          <p:cNvSpPr>
            <a:spLocks noGrp="1"/>
          </p:cNvSpPr>
          <p:nvPr>
            <p:ph idx="1"/>
          </p:nvPr>
        </p:nvSpPr>
        <p:spPr>
          <a:xfrm>
            <a:off x="838200" y="3526300"/>
            <a:ext cx="10165218" cy="2588458"/>
          </a:xfrm>
        </p:spPr>
        <p:txBody>
          <a:bodyPr>
            <a:normAutofit/>
          </a:bodyPr>
          <a:lstStyle/>
          <a:p>
            <a:endParaRPr lang="en-US" sz="2000" dirty="0">
              <a:solidFill>
                <a:srgbClr val="FFFFFF"/>
              </a:solidFill>
            </a:endParaRPr>
          </a:p>
        </p:txBody>
      </p:sp>
    </p:spTree>
    <p:extLst>
      <p:ext uri="{BB962C8B-B14F-4D97-AF65-F5344CB8AC3E}">
        <p14:creationId xmlns:p14="http://schemas.microsoft.com/office/powerpoint/2010/main" val="39374674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4500">
        <p15:prstTrans prst="curtains"/>
        <p:sndAc>
          <p:stSnd>
            <p:snd r:embed="rId2" name="applause.wav"/>
          </p:stSnd>
        </p:sndAc>
      </p:transition>
    </mc:Choice>
    <mc:Fallback xmlns="">
      <p:transition spd="slow">
        <p:fade/>
        <p:sndAc>
          <p:stSnd>
            <p:snd r:embed="rId4" name="applause.wav"/>
          </p:stSnd>
        </p:sndAc>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6569" y="222793"/>
            <a:ext cx="10515600" cy="1325563"/>
          </a:xfrm>
        </p:spPr>
        <p:txBody>
          <a:bodyPr>
            <a:normAutofit/>
            <a:scene3d>
              <a:camera prst="orthographicFront"/>
              <a:lightRig rig="threePt" dir="t"/>
            </a:scene3d>
            <a:sp3d extrusionH="57150">
              <a:bevelT w="38100" h="38100" prst="angle"/>
            </a:sp3d>
          </a:bodyPr>
          <a:lstStyle/>
          <a:p>
            <a:pPr algn="ctr"/>
            <a:r>
              <a:rPr lang="en-US" sz="4800" b="1" u="sng" dirty="0" err="1" smtClean="0">
                <a:solidFill>
                  <a:srgbClr val="00B0F0"/>
                </a:solidFill>
              </a:rPr>
              <a:t>পরিচিতি</a:t>
            </a:r>
            <a:r>
              <a:rPr lang="en-US" sz="4800" b="1" dirty="0" smtClean="0">
                <a:solidFill>
                  <a:srgbClr val="00B0F0"/>
                </a:solidFill>
              </a:rPr>
              <a:t> </a:t>
            </a:r>
            <a:endParaRPr lang="en-US" sz="4800" b="1" dirty="0">
              <a:solidFill>
                <a:srgbClr val="00B0F0"/>
              </a:solidFill>
            </a:endParaRPr>
          </a:p>
        </p:txBody>
      </p:sp>
      <p:sp>
        <p:nvSpPr>
          <p:cNvPr id="7" name="Rounded Rectangle 6"/>
          <p:cNvSpPr/>
          <p:nvPr/>
        </p:nvSpPr>
        <p:spPr>
          <a:xfrm>
            <a:off x="1928722" y="1673461"/>
            <a:ext cx="2553419" cy="612475"/>
          </a:xfrm>
          <a:prstGeom prst="roundRect">
            <a:avLst>
              <a:gd name="adj" fmla="val 50000"/>
            </a:avLst>
          </a:prstGeom>
          <a:solidFill>
            <a:schemeClr val="tx2">
              <a:lumMod val="25000"/>
              <a:lumOff val="75000"/>
            </a:schemeClr>
          </a:solidFill>
          <a:effectLst>
            <a:glow rad="635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err="1" smtClean="0">
                <a:solidFill>
                  <a:srgbClr val="00B050"/>
                </a:solidFill>
                <a:latin typeface="NikoshLight" panose="02000000000000000000" pitchFamily="2" charset="0"/>
                <a:cs typeface="NikoshLight" panose="02000000000000000000" pitchFamily="2" charset="0"/>
              </a:rPr>
              <a:t>শিক্ষক</a:t>
            </a:r>
            <a:r>
              <a:rPr lang="en-US" sz="3200" b="1" dirty="0" smtClean="0">
                <a:solidFill>
                  <a:srgbClr val="00B050"/>
                </a:solidFill>
                <a:latin typeface="NikoshLight" panose="02000000000000000000" pitchFamily="2" charset="0"/>
                <a:cs typeface="NikoshLight" panose="02000000000000000000" pitchFamily="2" charset="0"/>
              </a:rPr>
              <a:t> </a:t>
            </a:r>
            <a:r>
              <a:rPr lang="en-US" sz="3200" b="1" dirty="0" err="1" smtClean="0">
                <a:solidFill>
                  <a:srgbClr val="00B050"/>
                </a:solidFill>
                <a:latin typeface="NikoshLight" panose="02000000000000000000" pitchFamily="2" charset="0"/>
                <a:cs typeface="NikoshLight" panose="02000000000000000000" pitchFamily="2" charset="0"/>
              </a:rPr>
              <a:t>পরিচিতি</a:t>
            </a:r>
            <a:endParaRPr lang="en-US" sz="3200" b="1" dirty="0">
              <a:solidFill>
                <a:srgbClr val="00B050"/>
              </a:solidFill>
              <a:latin typeface="NikoshLight" panose="02000000000000000000" pitchFamily="2" charset="0"/>
              <a:cs typeface="NikoshLight" panose="02000000000000000000" pitchFamily="2" charset="0"/>
            </a:endParaRPr>
          </a:p>
        </p:txBody>
      </p:sp>
      <p:sp>
        <p:nvSpPr>
          <p:cNvPr id="9" name="Rounded Rectangle 8"/>
          <p:cNvSpPr/>
          <p:nvPr/>
        </p:nvSpPr>
        <p:spPr>
          <a:xfrm>
            <a:off x="7815527" y="1673461"/>
            <a:ext cx="2553419" cy="612475"/>
          </a:xfrm>
          <a:prstGeom prst="roundRect">
            <a:avLst>
              <a:gd name="adj" fmla="val 50000"/>
            </a:avLst>
          </a:prstGeom>
          <a:solidFill>
            <a:schemeClr val="tx2">
              <a:lumMod val="25000"/>
              <a:lumOff val="75000"/>
            </a:schemeClr>
          </a:solidFill>
          <a:effectLst>
            <a:glow rad="635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err="1" smtClean="0">
                <a:solidFill>
                  <a:srgbClr val="00B050"/>
                </a:solidFill>
                <a:latin typeface="NikoshLight" panose="02000000000000000000" pitchFamily="2" charset="0"/>
                <a:cs typeface="NikoshLight" panose="02000000000000000000" pitchFamily="2" charset="0"/>
              </a:rPr>
              <a:t>শ্রেণি</a:t>
            </a:r>
            <a:r>
              <a:rPr lang="en-US" sz="3200" b="1" dirty="0" smtClean="0">
                <a:solidFill>
                  <a:srgbClr val="00B050"/>
                </a:solidFill>
                <a:latin typeface="NikoshLight" panose="02000000000000000000" pitchFamily="2" charset="0"/>
                <a:cs typeface="NikoshLight" panose="02000000000000000000" pitchFamily="2" charset="0"/>
              </a:rPr>
              <a:t> </a:t>
            </a:r>
            <a:r>
              <a:rPr lang="en-US" sz="3200" b="1" dirty="0" err="1" smtClean="0">
                <a:solidFill>
                  <a:srgbClr val="00B050"/>
                </a:solidFill>
                <a:latin typeface="NikoshLight" panose="02000000000000000000" pitchFamily="2" charset="0"/>
                <a:cs typeface="NikoshLight" panose="02000000000000000000" pitchFamily="2" charset="0"/>
              </a:rPr>
              <a:t>পরিচিতি</a:t>
            </a:r>
            <a:endParaRPr lang="en-US" sz="3200" b="1" dirty="0">
              <a:solidFill>
                <a:srgbClr val="00B050"/>
              </a:solidFill>
              <a:latin typeface="NikoshLight" panose="02000000000000000000" pitchFamily="2" charset="0"/>
              <a:cs typeface="NikoshLight" panose="02000000000000000000" pitchFamily="2" charset="0"/>
            </a:endParaRPr>
          </a:p>
        </p:txBody>
      </p:sp>
      <p:sp>
        <p:nvSpPr>
          <p:cNvPr id="4" name="Rounded Rectangle 3"/>
          <p:cNvSpPr/>
          <p:nvPr/>
        </p:nvSpPr>
        <p:spPr>
          <a:xfrm>
            <a:off x="613913" y="2656936"/>
            <a:ext cx="5183038" cy="3234906"/>
          </a:xfrm>
          <a:prstGeom prst="roundRect">
            <a:avLst/>
          </a:prstGeom>
          <a:solidFill>
            <a:schemeClr val="tx2">
              <a:lumMod val="25000"/>
              <a:lumOff val="75000"/>
            </a:schemeClr>
          </a:solidFill>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p:txBody>
      </p:sp>
      <p:sp>
        <p:nvSpPr>
          <p:cNvPr id="10" name="TextBox 9"/>
          <p:cNvSpPr txBox="1"/>
          <p:nvPr/>
        </p:nvSpPr>
        <p:spPr>
          <a:xfrm>
            <a:off x="1226705" y="3708297"/>
            <a:ext cx="5006916" cy="2554545"/>
          </a:xfrm>
          <a:prstGeom prst="rect">
            <a:avLst/>
          </a:prstGeom>
          <a:noFill/>
        </p:spPr>
        <p:txBody>
          <a:bodyPr wrap="square" rtlCol="0">
            <a:spAutoFit/>
          </a:bodyPr>
          <a:lstStyle/>
          <a:p>
            <a:r>
              <a:rPr lang="en-US" sz="2800" b="1" dirty="0" err="1"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নাম</a:t>
            </a:r>
            <a:r>
              <a:rPr lang="en-US" sz="2800" b="1" dirty="0"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 	     : </a:t>
            </a:r>
            <a:r>
              <a:rPr lang="en-US" sz="2800" b="1" dirty="0" err="1"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রায়হান</a:t>
            </a:r>
            <a:r>
              <a:rPr lang="en-US" sz="2800" b="1" dirty="0"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 </a:t>
            </a:r>
            <a:r>
              <a:rPr lang="en-US" sz="2800" b="1" dirty="0" err="1"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উদ্দিন</a:t>
            </a:r>
            <a:r>
              <a:rPr lang="en-US" sz="2800" b="1" dirty="0"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 </a:t>
            </a:r>
          </a:p>
          <a:p>
            <a:r>
              <a:rPr lang="en-US" sz="2800" b="1" dirty="0" err="1"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পদবী</a:t>
            </a:r>
            <a:r>
              <a:rPr lang="en-US" sz="2800" b="1" dirty="0"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 	     : </a:t>
            </a:r>
            <a:r>
              <a:rPr lang="en-US" sz="2800" b="1" dirty="0" err="1"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সহকারী</a:t>
            </a:r>
            <a:r>
              <a:rPr lang="en-US" sz="2800" b="1" dirty="0"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 </a:t>
            </a:r>
            <a:r>
              <a:rPr lang="en-US" sz="2800" b="1" dirty="0" err="1"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শিক্ষক</a:t>
            </a:r>
            <a:r>
              <a:rPr lang="en-US" sz="2800" b="1" dirty="0"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 (</a:t>
            </a:r>
            <a:r>
              <a:rPr lang="en-US" sz="2800" b="1" dirty="0" err="1"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বাংলা</a:t>
            </a:r>
            <a:r>
              <a:rPr lang="en-US" sz="2800" b="1" dirty="0"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a:t>
            </a:r>
          </a:p>
          <a:p>
            <a:r>
              <a:rPr lang="en-US" sz="2800" b="1" dirty="0" err="1"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প্রতিষ্ঠান</a:t>
            </a:r>
            <a:r>
              <a:rPr lang="en-US" sz="2800" b="1" dirty="0"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      : </a:t>
            </a:r>
            <a:r>
              <a:rPr lang="en-US" sz="2800" b="1" dirty="0" err="1"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পশ্চিম</a:t>
            </a:r>
            <a:r>
              <a:rPr lang="en-US" sz="2800" b="1" dirty="0"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 </a:t>
            </a:r>
            <a:r>
              <a:rPr lang="en-US" sz="2800" b="1" dirty="0" err="1"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বীরগাঁও</a:t>
            </a:r>
            <a:r>
              <a:rPr lang="en-US" sz="2800" b="1" dirty="0"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 </a:t>
            </a:r>
            <a:r>
              <a:rPr lang="en-US" sz="2800" b="1" dirty="0" err="1"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বালিকা</a:t>
            </a:r>
            <a:r>
              <a:rPr lang="en-US" sz="2800" b="1" dirty="0"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 	</a:t>
            </a:r>
            <a:r>
              <a:rPr lang="en-US" sz="2800" b="1" dirty="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 </a:t>
            </a:r>
            <a:r>
              <a:rPr lang="en-US" sz="2800" b="1" dirty="0"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      	        </a:t>
            </a:r>
            <a:r>
              <a:rPr lang="en-US" sz="2800" b="1" dirty="0" err="1"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দাখিল</a:t>
            </a:r>
            <a:r>
              <a:rPr lang="en-US" sz="2800" b="1" dirty="0"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 </a:t>
            </a:r>
            <a:r>
              <a:rPr lang="en-US" sz="2800" b="1" dirty="0" err="1"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মাদ্রাসা</a:t>
            </a:r>
            <a:r>
              <a:rPr lang="en-US" sz="2800" b="1" dirty="0"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 </a:t>
            </a:r>
            <a:r>
              <a:rPr lang="en-US" sz="2800" b="1" dirty="0" err="1"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কৃষ্ণপুর</a:t>
            </a:r>
            <a:r>
              <a:rPr lang="en-US" sz="2800" b="1" dirty="0"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 	    	        </a:t>
            </a:r>
            <a:r>
              <a:rPr lang="en-US" sz="2800" b="1" dirty="0" err="1"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মনোহরদী</a:t>
            </a:r>
            <a:r>
              <a:rPr lang="en-US" sz="2800" b="1" dirty="0"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 </a:t>
            </a:r>
            <a:r>
              <a:rPr lang="en-US" sz="2800" b="1" dirty="0" err="1"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নরসিংদী</a:t>
            </a:r>
            <a:r>
              <a:rPr lang="en-US" sz="2800" b="1" dirty="0"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a:t>
            </a:r>
            <a:r>
              <a:rPr lang="en-US" b="1" dirty="0"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 </a:t>
            </a:r>
          </a:p>
          <a:p>
            <a:endParaRPr lang="en-US" b="1" dirty="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endParaRPr>
          </a:p>
        </p:txBody>
      </p:sp>
      <p:sp>
        <p:nvSpPr>
          <p:cNvPr id="16" name="Rounded Rectangle 15"/>
          <p:cNvSpPr/>
          <p:nvPr/>
        </p:nvSpPr>
        <p:spPr>
          <a:xfrm rot="10800000">
            <a:off x="6357285" y="2647218"/>
            <a:ext cx="5183038" cy="3234906"/>
          </a:xfrm>
          <a:prstGeom prst="roundRect">
            <a:avLst/>
          </a:prstGeom>
          <a:solidFill>
            <a:schemeClr val="tx2">
              <a:lumMod val="25000"/>
              <a:lumOff val="75000"/>
            </a:schemeClr>
          </a:solidFill>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p:txBody>
      </p:sp>
      <p:sp>
        <p:nvSpPr>
          <p:cNvPr id="17" name="TextBox 16"/>
          <p:cNvSpPr txBox="1"/>
          <p:nvPr/>
        </p:nvSpPr>
        <p:spPr>
          <a:xfrm>
            <a:off x="6800825" y="2725805"/>
            <a:ext cx="5006916" cy="2523768"/>
          </a:xfrm>
          <a:prstGeom prst="rect">
            <a:avLst/>
          </a:prstGeom>
          <a:noFill/>
        </p:spPr>
        <p:txBody>
          <a:bodyPr wrap="square" rtlCol="0">
            <a:spAutoFit/>
          </a:bodyPr>
          <a:lstStyle/>
          <a:p>
            <a:r>
              <a:rPr lang="en-US" sz="2800" b="1" dirty="0" err="1"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নাম</a:t>
            </a:r>
            <a:r>
              <a:rPr lang="en-US" sz="2800" b="1" dirty="0"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 </a:t>
            </a:r>
            <a:r>
              <a:rPr lang="en-US" sz="2800" b="1" dirty="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		</a:t>
            </a:r>
            <a:r>
              <a:rPr lang="en-US" sz="2800" b="1" dirty="0"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  : </a:t>
            </a:r>
            <a:r>
              <a:rPr lang="en-US" sz="2800" b="1" dirty="0" err="1"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দাখিল</a:t>
            </a:r>
            <a:r>
              <a:rPr lang="en-US" sz="2800" b="1" dirty="0"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 </a:t>
            </a:r>
            <a:r>
              <a:rPr lang="en-US" sz="2800" b="1" dirty="0" err="1"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নমব</a:t>
            </a:r>
            <a:r>
              <a:rPr lang="en-US" sz="2800" b="1" dirty="0"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 </a:t>
            </a:r>
          </a:p>
          <a:p>
            <a:r>
              <a:rPr lang="en-US" sz="2800" b="1" dirty="0" err="1"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বিষয়</a:t>
            </a:r>
            <a:r>
              <a:rPr lang="en-US" sz="2800" b="1" dirty="0"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 	    	  : </a:t>
            </a:r>
            <a:r>
              <a:rPr lang="en-US" sz="2800" b="1" dirty="0" err="1"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বাংলা</a:t>
            </a:r>
            <a:r>
              <a:rPr lang="en-US" sz="2800" b="1" dirty="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 </a:t>
            </a:r>
            <a:r>
              <a:rPr lang="en-US" sz="2800" b="1" dirty="0"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২য় </a:t>
            </a:r>
            <a:r>
              <a:rPr lang="en-US" sz="2800" b="1" dirty="0" err="1"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অত্র</a:t>
            </a:r>
            <a:r>
              <a:rPr lang="en-US" sz="2800" b="1" dirty="0"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 </a:t>
            </a:r>
          </a:p>
          <a:p>
            <a:r>
              <a:rPr lang="en-US" sz="2800" b="1" dirty="0" err="1"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আজকের</a:t>
            </a:r>
            <a:r>
              <a:rPr lang="en-US" sz="2800" b="1" dirty="0"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 </a:t>
            </a:r>
            <a:r>
              <a:rPr lang="en-US" sz="2800" b="1" dirty="0" err="1"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পাঠ</a:t>
            </a:r>
            <a:r>
              <a:rPr lang="en-US" sz="2800" b="1" dirty="0"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       : </a:t>
            </a:r>
            <a:r>
              <a:rPr lang="en-US" sz="2800" b="1" dirty="0" err="1"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নিমগাছ</a:t>
            </a:r>
            <a:endParaRPr lang="en-US" sz="2800" b="1" dirty="0"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endParaRPr>
          </a:p>
          <a:p>
            <a:r>
              <a:rPr lang="en-US" sz="2800" b="1" dirty="0" err="1"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সময়</a:t>
            </a:r>
            <a:r>
              <a:rPr lang="en-US" sz="2800" b="1" dirty="0"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 		  : ৫ </a:t>
            </a:r>
            <a:r>
              <a:rPr lang="en-US" sz="2800" b="1" dirty="0" err="1"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মিনিট</a:t>
            </a:r>
            <a:endParaRPr lang="en-US" sz="2800" b="1" dirty="0"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endParaRPr>
          </a:p>
          <a:p>
            <a:r>
              <a:rPr lang="en-US" sz="2800" b="1" dirty="0" err="1"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তারিখ</a:t>
            </a:r>
            <a:r>
              <a:rPr lang="en-US" sz="2800" b="1" dirty="0"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 		  : ২২/০৬/২০২৬ </a:t>
            </a:r>
            <a:r>
              <a:rPr lang="en-US" sz="2800" b="1" dirty="0" err="1"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খ্রি</a:t>
            </a:r>
            <a:r>
              <a:rPr lang="en-US" sz="2800" b="1" dirty="0"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rPr>
              <a:t>. </a:t>
            </a:r>
            <a:endParaRPr lang="en-US" b="1" dirty="0" smtClean="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endParaRPr>
          </a:p>
          <a:p>
            <a:endParaRPr lang="en-US" b="1" dirty="0">
              <a:ln w="0"/>
              <a:solidFill>
                <a:srgbClr val="0070C0"/>
              </a:solidFill>
              <a:effectLst>
                <a:outerShdw blurRad="38100" dist="19050" dir="2700000" algn="tl" rotWithShape="0">
                  <a:schemeClr val="dk1">
                    <a:alpha val="40000"/>
                  </a:schemeClr>
                </a:outerShdw>
              </a:effectLst>
              <a:latin typeface="NikoshLight" panose="02000000000000000000" pitchFamily="2" charset="0"/>
              <a:cs typeface="NikoshLight" panose="02000000000000000000" pitchFamily="2" charset="0"/>
            </a:endParaRPr>
          </a:p>
        </p:txBody>
      </p:sp>
      <p:sp>
        <p:nvSpPr>
          <p:cNvPr id="3" name="Oval 2"/>
          <p:cNvSpPr/>
          <p:nvPr/>
        </p:nvSpPr>
        <p:spPr>
          <a:xfrm>
            <a:off x="2616736" y="2411041"/>
            <a:ext cx="1439694" cy="1410090"/>
          </a:xfrm>
          <a:prstGeom prst="ellipse">
            <a:avLst/>
          </a:prstGeom>
          <a:blipFill dpi="0" rotWithShape="1">
            <a:blip r:embed="rId2" cstate="hq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60421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F13C74B1-5B17-4795-BED0-7140497B445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E617D49-9624-99F4-10B8-988F6E273DE2}"/>
              </a:ext>
            </a:extLst>
          </p:cNvPr>
          <p:cNvSpPr>
            <a:spLocks noGrp="1"/>
          </p:cNvSpPr>
          <p:nvPr>
            <p:ph type="title"/>
          </p:nvPr>
        </p:nvSpPr>
        <p:spPr>
          <a:xfrm>
            <a:off x="472124" y="316611"/>
            <a:ext cx="5602100" cy="1600181"/>
          </a:xfrm>
        </p:spPr>
        <p:txBody>
          <a:bodyPr vert="horz" lIns="91440" tIns="45720" rIns="91440" bIns="45720" rtlCol="0" anchor="b">
            <a:normAutofit/>
          </a:bodyPr>
          <a:lstStyle/>
          <a:p>
            <a:r>
              <a:rPr lang="en-US" sz="4900" dirty="0" err="1"/>
              <a:t>পাশের</a:t>
            </a:r>
            <a:r>
              <a:rPr lang="en-US" sz="4900" dirty="0"/>
              <a:t> </a:t>
            </a:r>
            <a:r>
              <a:rPr lang="en-US" sz="4900" dirty="0" err="1"/>
              <a:t>চিত্রে</a:t>
            </a:r>
            <a:r>
              <a:rPr lang="en-US" sz="4900" dirty="0"/>
              <a:t> </a:t>
            </a:r>
            <a:r>
              <a:rPr lang="en-US" sz="4900" dirty="0" err="1"/>
              <a:t>আমরা</a:t>
            </a:r>
            <a:r>
              <a:rPr lang="en-US" sz="4900" dirty="0"/>
              <a:t> </a:t>
            </a:r>
            <a:r>
              <a:rPr lang="en-US" sz="4900" dirty="0" err="1"/>
              <a:t>কি</a:t>
            </a:r>
            <a:r>
              <a:rPr lang="en-US" sz="4900" dirty="0"/>
              <a:t> </a:t>
            </a:r>
            <a:r>
              <a:rPr lang="en-US" sz="4900" dirty="0" err="1"/>
              <a:t>দেখতে</a:t>
            </a:r>
            <a:r>
              <a:rPr lang="en-US" sz="4900" dirty="0"/>
              <a:t> </a:t>
            </a:r>
            <a:r>
              <a:rPr lang="en-US" sz="4900" dirty="0" err="1"/>
              <a:t>পারছি</a:t>
            </a:r>
            <a:r>
              <a:rPr lang="en-US" sz="5400" dirty="0"/>
              <a:t>? </a:t>
            </a:r>
          </a:p>
        </p:txBody>
      </p:sp>
      <p:sp>
        <p:nvSpPr>
          <p:cNvPr id="16"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xmln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4B647EDC-194F-5428-992C-AD6D3B808C9B}"/>
              </a:ext>
            </a:extLst>
          </p:cNvPr>
          <p:cNvSpPr>
            <a:spLocks noGrp="1"/>
          </p:cNvSpPr>
          <p:nvPr>
            <p:ph type="body" sz="half" idx="2"/>
          </p:nvPr>
        </p:nvSpPr>
        <p:spPr>
          <a:xfrm>
            <a:off x="1329017" y="2071186"/>
            <a:ext cx="4243589" cy="658062"/>
          </a:xfrm>
        </p:spPr>
        <p:txBody>
          <a:bodyPr vert="horz" lIns="91440" tIns="45720" rIns="91440" bIns="45720" rtlCol="0">
            <a:normAutofit fontScale="62500" lnSpcReduction="20000"/>
          </a:bodyPr>
          <a:lstStyle/>
          <a:p>
            <a:pPr marL="571500" indent="-571500">
              <a:buFont typeface="Wingdings" panose="05000000000000000000" pitchFamily="2" charset="2"/>
              <a:buChar char="v"/>
            </a:pPr>
            <a:r>
              <a:rPr lang="en-US" sz="4600" dirty="0" err="1">
                <a:solidFill>
                  <a:srgbClr val="FF0000"/>
                </a:solidFill>
              </a:rPr>
              <a:t>চুলকানি</a:t>
            </a:r>
            <a:r>
              <a:rPr lang="en-US" sz="4600" dirty="0">
                <a:solidFill>
                  <a:srgbClr val="FF0000"/>
                </a:solidFill>
              </a:rPr>
              <a:t>, </a:t>
            </a:r>
            <a:r>
              <a:rPr lang="en-US" sz="4600" dirty="0" err="1" smtClean="0">
                <a:solidFill>
                  <a:srgbClr val="FF0000"/>
                </a:solidFill>
              </a:rPr>
              <a:t>খোসপাঁচড়া</a:t>
            </a:r>
            <a:r>
              <a:rPr lang="en-US" sz="3600" b="1" dirty="0">
                <a:solidFill>
                  <a:srgbClr val="FF0000"/>
                </a:solidFill>
              </a:rPr>
              <a:t>।</a:t>
            </a:r>
            <a:r>
              <a:rPr lang="en-US" sz="3600" dirty="0" smtClean="0"/>
              <a:t> </a:t>
            </a:r>
            <a:endParaRPr lang="en-US" sz="3600" dirty="0"/>
          </a:p>
          <a:p>
            <a:endParaRPr lang="en-US" sz="3600" dirty="0"/>
          </a:p>
        </p:txBody>
      </p:sp>
      <p:pic>
        <p:nvPicPr>
          <p:cNvPr id="6" name="Picture Placeholder 5">
            <a:extLst>
              <a:ext uri="{FF2B5EF4-FFF2-40B4-BE49-F238E27FC236}">
                <a16:creationId xmlns:a16="http://schemas.microsoft.com/office/drawing/2014/main" id="{B91BFFEE-4230-EAF0-1652-C2447C7C9D4D}"/>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16022" r="16022"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7" name="TextBox 6">
            <a:extLst>
              <a:ext uri="{FF2B5EF4-FFF2-40B4-BE49-F238E27FC236}">
                <a16:creationId xmlns:a16="http://schemas.microsoft.com/office/drawing/2014/main" id="{EBAD2F6C-D966-AB70-7163-BEE9D354577F}"/>
              </a:ext>
            </a:extLst>
          </p:cNvPr>
          <p:cNvSpPr txBox="1"/>
          <p:nvPr/>
        </p:nvSpPr>
        <p:spPr>
          <a:xfrm>
            <a:off x="552858" y="3299306"/>
            <a:ext cx="4543046" cy="2862322"/>
          </a:xfrm>
          <a:prstGeom prst="rect">
            <a:avLst/>
          </a:prstGeom>
          <a:noFill/>
        </p:spPr>
        <p:txBody>
          <a:bodyPr wrap="square" rtlCol="0">
            <a:spAutoFit/>
          </a:bodyPr>
          <a:lstStyle/>
          <a:p>
            <a:r>
              <a:rPr lang="en-US" sz="3600" b="1" dirty="0" err="1"/>
              <a:t>এটা</a:t>
            </a:r>
            <a:r>
              <a:rPr lang="en-US" sz="3600" b="1" dirty="0"/>
              <a:t> </a:t>
            </a:r>
            <a:r>
              <a:rPr lang="en-US" sz="3600" b="1" dirty="0" err="1"/>
              <a:t>থেকে</a:t>
            </a:r>
            <a:r>
              <a:rPr lang="en-US" sz="3600" b="1" dirty="0"/>
              <a:t> </a:t>
            </a:r>
            <a:r>
              <a:rPr lang="en-US" sz="3600" b="1" dirty="0" err="1"/>
              <a:t>মুক্তির</a:t>
            </a:r>
            <a:r>
              <a:rPr lang="en-US" sz="3600" b="1" dirty="0"/>
              <a:t> </a:t>
            </a:r>
            <a:r>
              <a:rPr lang="en-US" sz="3600" b="1" dirty="0" err="1"/>
              <a:t>জন্য</a:t>
            </a:r>
            <a:r>
              <a:rPr lang="en-US" sz="3600" b="1" dirty="0"/>
              <a:t> </a:t>
            </a:r>
            <a:r>
              <a:rPr lang="en-US" sz="3600" b="1" dirty="0" err="1"/>
              <a:t>প্রকৃতি</a:t>
            </a:r>
            <a:r>
              <a:rPr lang="en-US" sz="3600" b="1" dirty="0"/>
              <a:t> </a:t>
            </a:r>
            <a:r>
              <a:rPr lang="en-US" sz="3600" b="1" dirty="0" err="1"/>
              <a:t>থেকে</a:t>
            </a:r>
            <a:r>
              <a:rPr lang="en-US" sz="3600" b="1" dirty="0"/>
              <a:t> </a:t>
            </a:r>
            <a:r>
              <a:rPr lang="en-US" sz="3600" b="1" dirty="0" err="1"/>
              <a:t>আমরা</a:t>
            </a:r>
            <a:r>
              <a:rPr lang="en-US" sz="3600" b="1" dirty="0"/>
              <a:t> </a:t>
            </a:r>
            <a:r>
              <a:rPr lang="en-US" sz="3600" b="1" dirty="0" err="1"/>
              <a:t>কী</a:t>
            </a:r>
            <a:r>
              <a:rPr lang="en-US" sz="3600" b="1" dirty="0"/>
              <a:t> </a:t>
            </a:r>
            <a:r>
              <a:rPr lang="en-US" sz="3600" b="1" dirty="0" err="1" smtClean="0"/>
              <a:t>উপাদান</a:t>
            </a:r>
            <a:r>
              <a:rPr lang="en-US" sz="3600" b="1" dirty="0" smtClean="0"/>
              <a:t> </a:t>
            </a:r>
            <a:r>
              <a:rPr lang="en-US" sz="3600" b="1" dirty="0" err="1"/>
              <a:t>ব্যবহার</a:t>
            </a:r>
            <a:r>
              <a:rPr lang="en-US" sz="3600" b="1" dirty="0"/>
              <a:t> </a:t>
            </a:r>
            <a:r>
              <a:rPr lang="en-US" sz="3600" b="1" dirty="0" err="1"/>
              <a:t>করতে</a:t>
            </a:r>
            <a:r>
              <a:rPr lang="en-US" sz="3600" b="1" dirty="0"/>
              <a:t> </a:t>
            </a:r>
            <a:r>
              <a:rPr lang="en-US" sz="3600" b="1" dirty="0" err="1"/>
              <a:t>পারি</a:t>
            </a:r>
            <a:r>
              <a:rPr lang="en-US" sz="3600" b="1" dirty="0"/>
              <a:t>? </a:t>
            </a:r>
          </a:p>
        </p:txBody>
      </p:sp>
      <p:sp>
        <p:nvSpPr>
          <p:cNvPr id="8" name="TextBox 7">
            <a:extLst>
              <a:ext uri="{FF2B5EF4-FFF2-40B4-BE49-F238E27FC236}">
                <a16:creationId xmlns:a16="http://schemas.microsoft.com/office/drawing/2014/main" id="{EA27A7E9-BBFE-103C-BBCC-98E194A90D40}"/>
              </a:ext>
            </a:extLst>
          </p:cNvPr>
          <p:cNvSpPr txBox="1"/>
          <p:nvPr/>
        </p:nvSpPr>
        <p:spPr>
          <a:xfrm>
            <a:off x="1459643" y="6098118"/>
            <a:ext cx="3953111" cy="923330"/>
          </a:xfrm>
          <a:prstGeom prst="rect">
            <a:avLst/>
          </a:prstGeom>
          <a:noFill/>
        </p:spPr>
        <p:txBody>
          <a:bodyPr wrap="square" rtlCol="0">
            <a:spAutoFit/>
          </a:bodyPr>
          <a:lstStyle/>
          <a:p>
            <a:pPr marL="285750" indent="-285750">
              <a:buFont typeface="Wingdings" panose="05000000000000000000" pitchFamily="2" charset="2"/>
              <a:buChar char="v"/>
            </a:pPr>
            <a:r>
              <a:rPr lang="en-US" sz="3600" dirty="0" err="1" smtClean="0">
                <a:solidFill>
                  <a:srgbClr val="FF0000"/>
                </a:solidFill>
              </a:rPr>
              <a:t>নিমপাতা</a:t>
            </a:r>
            <a:r>
              <a:rPr lang="en-US" sz="3600" dirty="0" smtClean="0">
                <a:solidFill>
                  <a:srgbClr val="FF0000"/>
                </a:solidFill>
              </a:rPr>
              <a:t> </a:t>
            </a:r>
          </a:p>
          <a:p>
            <a:endParaRPr lang="en-US" dirty="0"/>
          </a:p>
        </p:txBody>
      </p:sp>
    </p:spTree>
    <p:extLst>
      <p:ext uri="{BB962C8B-B14F-4D97-AF65-F5344CB8AC3E}">
        <p14:creationId xmlns:p14="http://schemas.microsoft.com/office/powerpoint/2010/main" val="3268478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4">
                                            <p:txEl>
                                              <p:pRg st="0" end="0"/>
                                            </p:txEl>
                                          </p:spTgt>
                                        </p:tgtEl>
                                        <p:attrNameLst>
                                          <p:attrName>style.visibility</p:attrName>
                                        </p:attrNameLst>
                                      </p:cBhvr>
                                      <p:to>
                                        <p:strVal val="visible"/>
                                      </p:to>
                                    </p:set>
                                    <p:animEffect transition="in" filter="fade">
                                      <p:cBhvr>
                                        <p:cTn id="20" dur="1000"/>
                                        <p:tgtEl>
                                          <p:spTgt spid="4">
                                            <p:txEl>
                                              <p:pRg st="0" end="0"/>
                                            </p:txEl>
                                          </p:spTgt>
                                        </p:tgtEl>
                                      </p:cBhvr>
                                    </p:animEffect>
                                    <p:anim calcmode="lin" valueType="num">
                                      <p:cBhvr>
                                        <p:cTn id="21"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2"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14429" y="0"/>
            <a:ext cx="5105724" cy="6858000"/>
          </a:xfrm>
          <a:prstGeom prst="rect">
            <a:avLst/>
          </a:prstGeom>
        </p:spPr>
      </p:pic>
      <p:sp>
        <p:nvSpPr>
          <p:cNvPr id="16" name="TextBox 15"/>
          <p:cNvSpPr txBox="1"/>
          <p:nvPr/>
        </p:nvSpPr>
        <p:spPr>
          <a:xfrm>
            <a:off x="593386" y="223737"/>
            <a:ext cx="10885251" cy="769441"/>
          </a:xfrm>
          <a:prstGeom prst="rect">
            <a:avLst/>
          </a:prstGeom>
          <a:noFill/>
        </p:spPr>
        <p:txBody>
          <a:bodyPr wrap="square" rtlCol="0">
            <a:spAutoFit/>
          </a:bodyPr>
          <a:lstStyle/>
          <a:p>
            <a:r>
              <a:rPr lang="en-US" sz="4400" b="1" dirty="0" err="1">
                <a:solidFill>
                  <a:schemeClr val="tx2">
                    <a:lumMod val="50000"/>
                    <a:lumOff val="50000"/>
                  </a:schemeClr>
                </a:solidFill>
              </a:rPr>
              <a:t>তাহলে</a:t>
            </a:r>
            <a:r>
              <a:rPr lang="en-US" sz="4400" b="1" dirty="0">
                <a:solidFill>
                  <a:schemeClr val="tx2">
                    <a:lumMod val="50000"/>
                    <a:lumOff val="50000"/>
                  </a:schemeClr>
                </a:solidFill>
              </a:rPr>
              <a:t> </a:t>
            </a:r>
            <a:r>
              <a:rPr lang="en-US" sz="4400" b="1" dirty="0" err="1">
                <a:solidFill>
                  <a:schemeClr val="tx2">
                    <a:lumMod val="50000"/>
                    <a:lumOff val="50000"/>
                  </a:schemeClr>
                </a:solidFill>
              </a:rPr>
              <a:t>আমরা</a:t>
            </a:r>
            <a:r>
              <a:rPr lang="en-US" sz="4400" b="1" dirty="0">
                <a:solidFill>
                  <a:schemeClr val="tx2">
                    <a:lumMod val="50000"/>
                    <a:lumOff val="50000"/>
                  </a:schemeClr>
                </a:solidFill>
              </a:rPr>
              <a:t> </a:t>
            </a:r>
            <a:r>
              <a:rPr lang="en-US" sz="4400" b="1" dirty="0" err="1">
                <a:solidFill>
                  <a:schemeClr val="tx2">
                    <a:lumMod val="50000"/>
                    <a:lumOff val="50000"/>
                  </a:schemeClr>
                </a:solidFill>
              </a:rPr>
              <a:t>আজ</a:t>
            </a:r>
            <a:r>
              <a:rPr lang="en-US" sz="4400" b="1" dirty="0">
                <a:solidFill>
                  <a:schemeClr val="tx2">
                    <a:lumMod val="50000"/>
                    <a:lumOff val="50000"/>
                  </a:schemeClr>
                </a:solidFill>
              </a:rPr>
              <a:t> </a:t>
            </a:r>
            <a:r>
              <a:rPr lang="en-US" sz="4400" b="1" dirty="0" err="1">
                <a:solidFill>
                  <a:schemeClr val="tx2">
                    <a:lumMod val="50000"/>
                    <a:lumOff val="50000"/>
                  </a:schemeClr>
                </a:solidFill>
              </a:rPr>
              <a:t>কোন</a:t>
            </a:r>
            <a:r>
              <a:rPr lang="en-US" sz="4400" b="1" dirty="0">
                <a:solidFill>
                  <a:schemeClr val="tx2">
                    <a:lumMod val="50000"/>
                    <a:lumOff val="50000"/>
                  </a:schemeClr>
                </a:solidFill>
              </a:rPr>
              <a:t> </a:t>
            </a:r>
            <a:r>
              <a:rPr lang="en-US" sz="4400" b="1" dirty="0" err="1">
                <a:solidFill>
                  <a:schemeClr val="tx2">
                    <a:lumMod val="50000"/>
                    <a:lumOff val="50000"/>
                  </a:schemeClr>
                </a:solidFill>
              </a:rPr>
              <a:t>পাঠ</a:t>
            </a:r>
            <a:r>
              <a:rPr lang="en-US" sz="4400" b="1" dirty="0">
                <a:solidFill>
                  <a:schemeClr val="tx2">
                    <a:lumMod val="50000"/>
                    <a:lumOff val="50000"/>
                  </a:schemeClr>
                </a:solidFill>
              </a:rPr>
              <a:t> </a:t>
            </a:r>
            <a:r>
              <a:rPr lang="en-US" sz="4400" b="1" dirty="0" err="1">
                <a:solidFill>
                  <a:schemeClr val="tx2">
                    <a:lumMod val="50000"/>
                    <a:lumOff val="50000"/>
                  </a:schemeClr>
                </a:solidFill>
              </a:rPr>
              <a:t>পড়বো</a:t>
            </a:r>
            <a:r>
              <a:rPr lang="en-US" sz="4400" b="1" dirty="0">
                <a:solidFill>
                  <a:schemeClr val="tx2">
                    <a:lumMod val="50000"/>
                    <a:lumOff val="50000"/>
                  </a:schemeClr>
                </a:solidFill>
              </a:rPr>
              <a:t>? </a:t>
            </a:r>
            <a:endParaRPr lang="en-US" sz="4400" b="1" dirty="0"/>
          </a:p>
        </p:txBody>
      </p:sp>
      <p:sp>
        <p:nvSpPr>
          <p:cNvPr id="17" name="TextBox 16"/>
          <p:cNvSpPr txBox="1"/>
          <p:nvPr/>
        </p:nvSpPr>
        <p:spPr>
          <a:xfrm>
            <a:off x="1911482" y="1663429"/>
            <a:ext cx="4557412" cy="1077218"/>
          </a:xfrm>
          <a:prstGeom prst="rect">
            <a:avLst/>
          </a:prstGeom>
          <a:noFill/>
        </p:spPr>
        <p:txBody>
          <a:bodyPr wrap="square" rtlCol="0">
            <a:spAutoFit/>
          </a:bodyPr>
          <a:lstStyle/>
          <a:p>
            <a:pPr algn="ctr"/>
            <a:r>
              <a:rPr lang="en-US" sz="4000" dirty="0" err="1" smtClean="0"/>
              <a:t>নিমগাছ</a:t>
            </a:r>
            <a:endParaRPr lang="en-US" dirty="0" smtClean="0"/>
          </a:p>
          <a:p>
            <a:pPr algn="r"/>
            <a:r>
              <a:rPr lang="en-US" sz="2400" dirty="0" err="1" smtClean="0"/>
              <a:t>বনফুল</a:t>
            </a:r>
            <a:r>
              <a:rPr lang="en-US" sz="1400" dirty="0" smtClean="0"/>
              <a:t>(১৮৯৯-১৯৭৯)</a:t>
            </a:r>
            <a:endParaRPr lang="en-US" sz="1100" dirty="0"/>
          </a:p>
        </p:txBody>
      </p:sp>
      <p:cxnSp>
        <p:nvCxnSpPr>
          <p:cNvPr id="19" name="Straight Connector 18"/>
          <p:cNvCxnSpPr/>
          <p:nvPr/>
        </p:nvCxnSpPr>
        <p:spPr>
          <a:xfrm flipV="1">
            <a:off x="2801566" y="2847571"/>
            <a:ext cx="3764604" cy="9728"/>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59437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fltVal val="0"/>
                                          </p:val>
                                        </p:tav>
                                        <p:tav tm="100000">
                                          <p:val>
                                            <p:strVal val="#ppt_w"/>
                                          </p:val>
                                        </p:tav>
                                      </p:tavLst>
                                    </p:anim>
                                    <p:anim calcmode="lin" valueType="num">
                                      <p:cBhvr>
                                        <p:cTn id="8" dur="1000" fill="hold"/>
                                        <p:tgtEl>
                                          <p:spTgt spid="16"/>
                                        </p:tgtEl>
                                        <p:attrNameLst>
                                          <p:attrName>ppt_h</p:attrName>
                                        </p:attrNameLst>
                                      </p:cBhvr>
                                      <p:tavLst>
                                        <p:tav tm="0">
                                          <p:val>
                                            <p:fltVal val="0"/>
                                          </p:val>
                                        </p:tav>
                                        <p:tav tm="100000">
                                          <p:val>
                                            <p:strVal val="#ppt_h"/>
                                          </p:val>
                                        </p:tav>
                                      </p:tavLst>
                                    </p:anim>
                                    <p:anim calcmode="lin" valueType="num">
                                      <p:cBhvr>
                                        <p:cTn id="9" dur="1000" fill="hold"/>
                                        <p:tgtEl>
                                          <p:spTgt spid="16"/>
                                        </p:tgtEl>
                                        <p:attrNameLst>
                                          <p:attrName>style.rotation</p:attrName>
                                        </p:attrNameLst>
                                      </p:cBhvr>
                                      <p:tavLst>
                                        <p:tav tm="0">
                                          <p:val>
                                            <p:fltVal val="90"/>
                                          </p:val>
                                        </p:tav>
                                        <p:tav tm="100000">
                                          <p:val>
                                            <p:fltVal val="0"/>
                                          </p:val>
                                        </p:tav>
                                      </p:tavLst>
                                    </p:anim>
                                    <p:animEffect transition="in" filter="fade">
                                      <p:cBhvr>
                                        <p:cTn id="10" dur="10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p:cTn id="15" dur="1000" fill="hold"/>
                                        <p:tgtEl>
                                          <p:spTgt spid="17"/>
                                        </p:tgtEl>
                                        <p:attrNameLst>
                                          <p:attrName>ppt_w</p:attrName>
                                        </p:attrNameLst>
                                      </p:cBhvr>
                                      <p:tavLst>
                                        <p:tav tm="0">
                                          <p:val>
                                            <p:fltVal val="0"/>
                                          </p:val>
                                        </p:tav>
                                        <p:tav tm="100000">
                                          <p:val>
                                            <p:strVal val="#ppt_w"/>
                                          </p:val>
                                        </p:tav>
                                      </p:tavLst>
                                    </p:anim>
                                    <p:anim calcmode="lin" valueType="num">
                                      <p:cBhvr>
                                        <p:cTn id="16" dur="1000" fill="hold"/>
                                        <p:tgtEl>
                                          <p:spTgt spid="17"/>
                                        </p:tgtEl>
                                        <p:attrNameLst>
                                          <p:attrName>ppt_h</p:attrName>
                                        </p:attrNameLst>
                                      </p:cBhvr>
                                      <p:tavLst>
                                        <p:tav tm="0">
                                          <p:val>
                                            <p:fltVal val="0"/>
                                          </p:val>
                                        </p:tav>
                                        <p:tav tm="100000">
                                          <p:val>
                                            <p:strVal val="#ppt_h"/>
                                          </p:val>
                                        </p:tav>
                                      </p:tavLst>
                                    </p:anim>
                                    <p:anim calcmode="lin" valueType="num">
                                      <p:cBhvr>
                                        <p:cTn id="17" dur="1000" fill="hold"/>
                                        <p:tgtEl>
                                          <p:spTgt spid="17"/>
                                        </p:tgtEl>
                                        <p:attrNameLst>
                                          <p:attrName>style.rotation</p:attrName>
                                        </p:attrNameLst>
                                      </p:cBhvr>
                                      <p:tavLst>
                                        <p:tav tm="0">
                                          <p:val>
                                            <p:fltVal val="90"/>
                                          </p:val>
                                        </p:tav>
                                        <p:tav tm="100000">
                                          <p:val>
                                            <p:fltVal val="0"/>
                                          </p:val>
                                        </p:tav>
                                      </p:tavLst>
                                    </p:anim>
                                    <p:animEffect transition="in" filter="fade">
                                      <p:cBhvr>
                                        <p:cTn id="18" dur="10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p:cTn id="23" dur="1000" fill="hold"/>
                                        <p:tgtEl>
                                          <p:spTgt spid="19"/>
                                        </p:tgtEl>
                                        <p:attrNameLst>
                                          <p:attrName>ppt_w</p:attrName>
                                        </p:attrNameLst>
                                      </p:cBhvr>
                                      <p:tavLst>
                                        <p:tav tm="0">
                                          <p:val>
                                            <p:fltVal val="0"/>
                                          </p:val>
                                        </p:tav>
                                        <p:tav tm="100000">
                                          <p:val>
                                            <p:strVal val="#ppt_w"/>
                                          </p:val>
                                        </p:tav>
                                      </p:tavLst>
                                    </p:anim>
                                    <p:anim calcmode="lin" valueType="num">
                                      <p:cBhvr>
                                        <p:cTn id="24" dur="1000" fill="hold"/>
                                        <p:tgtEl>
                                          <p:spTgt spid="19"/>
                                        </p:tgtEl>
                                        <p:attrNameLst>
                                          <p:attrName>ppt_h</p:attrName>
                                        </p:attrNameLst>
                                      </p:cBhvr>
                                      <p:tavLst>
                                        <p:tav tm="0">
                                          <p:val>
                                            <p:fltVal val="0"/>
                                          </p:val>
                                        </p:tav>
                                        <p:tav tm="100000">
                                          <p:val>
                                            <p:strVal val="#ppt_h"/>
                                          </p:val>
                                        </p:tav>
                                      </p:tavLst>
                                    </p:anim>
                                    <p:anim calcmode="lin" valueType="num">
                                      <p:cBhvr>
                                        <p:cTn id="25" dur="1000" fill="hold"/>
                                        <p:tgtEl>
                                          <p:spTgt spid="19"/>
                                        </p:tgtEl>
                                        <p:attrNameLst>
                                          <p:attrName>style.rotation</p:attrName>
                                        </p:attrNameLst>
                                      </p:cBhvr>
                                      <p:tavLst>
                                        <p:tav tm="0">
                                          <p:val>
                                            <p:fltVal val="90"/>
                                          </p:val>
                                        </p:tav>
                                        <p:tav tm="100000">
                                          <p:val>
                                            <p:fltVal val="0"/>
                                          </p:val>
                                        </p:tav>
                                      </p:tavLst>
                                    </p:anim>
                                    <p:animEffect transition="in" filter="fade">
                                      <p:cBhvr>
                                        <p:cTn id="26" dur="1000"/>
                                        <p:tgtEl>
                                          <p:spTgt spid="19"/>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p:cTn id="31" dur="1000" fill="hold"/>
                                        <p:tgtEl>
                                          <p:spTgt spid="23"/>
                                        </p:tgtEl>
                                        <p:attrNameLst>
                                          <p:attrName>ppt_w</p:attrName>
                                        </p:attrNameLst>
                                      </p:cBhvr>
                                      <p:tavLst>
                                        <p:tav tm="0">
                                          <p:val>
                                            <p:fltVal val="0"/>
                                          </p:val>
                                        </p:tav>
                                        <p:tav tm="100000">
                                          <p:val>
                                            <p:strVal val="#ppt_w"/>
                                          </p:val>
                                        </p:tav>
                                      </p:tavLst>
                                    </p:anim>
                                    <p:anim calcmode="lin" valueType="num">
                                      <p:cBhvr>
                                        <p:cTn id="32" dur="1000" fill="hold"/>
                                        <p:tgtEl>
                                          <p:spTgt spid="23"/>
                                        </p:tgtEl>
                                        <p:attrNameLst>
                                          <p:attrName>ppt_h</p:attrName>
                                        </p:attrNameLst>
                                      </p:cBhvr>
                                      <p:tavLst>
                                        <p:tav tm="0">
                                          <p:val>
                                            <p:fltVal val="0"/>
                                          </p:val>
                                        </p:tav>
                                        <p:tav tm="100000">
                                          <p:val>
                                            <p:strVal val="#ppt_h"/>
                                          </p:val>
                                        </p:tav>
                                      </p:tavLst>
                                    </p:anim>
                                    <p:anim calcmode="lin" valueType="num">
                                      <p:cBhvr>
                                        <p:cTn id="33" dur="1000" fill="hold"/>
                                        <p:tgtEl>
                                          <p:spTgt spid="23"/>
                                        </p:tgtEl>
                                        <p:attrNameLst>
                                          <p:attrName>style.rotation</p:attrName>
                                        </p:attrNameLst>
                                      </p:cBhvr>
                                      <p:tavLst>
                                        <p:tav tm="0">
                                          <p:val>
                                            <p:fltVal val="90"/>
                                          </p:val>
                                        </p:tav>
                                        <p:tav tm="100000">
                                          <p:val>
                                            <p:fltVal val="0"/>
                                          </p:val>
                                        </p:tav>
                                      </p:tavLst>
                                    </p:anim>
                                    <p:animEffect transition="in" filter="fade">
                                      <p:cBhvr>
                                        <p:cTn id="34"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222422"/>
            <a:ext cx="10515600" cy="889686"/>
          </a:xfrm>
        </p:spPr>
        <p:txBody>
          <a:bodyPr/>
          <a:lstStyle/>
          <a:p>
            <a:pPr algn="ctr"/>
            <a:r>
              <a:rPr lang="en-US" b="1" u="sng" dirty="0" err="1" smtClean="0">
                <a:solidFill>
                  <a:srgbClr val="00B0F0"/>
                </a:solidFill>
              </a:rPr>
              <a:t>এই</a:t>
            </a:r>
            <a:r>
              <a:rPr lang="en-US" b="1" u="sng" dirty="0" smtClean="0">
                <a:solidFill>
                  <a:srgbClr val="00B0F0"/>
                </a:solidFill>
              </a:rPr>
              <a:t> </a:t>
            </a:r>
            <a:r>
              <a:rPr lang="en-US" b="1" u="sng" dirty="0" err="1" smtClean="0">
                <a:solidFill>
                  <a:srgbClr val="00B0F0"/>
                </a:solidFill>
              </a:rPr>
              <a:t>পাঠ</a:t>
            </a:r>
            <a:r>
              <a:rPr lang="en-US" b="1" u="sng" dirty="0" smtClean="0">
                <a:solidFill>
                  <a:srgbClr val="00B0F0"/>
                </a:solidFill>
              </a:rPr>
              <a:t> </a:t>
            </a:r>
            <a:r>
              <a:rPr lang="en-US" b="1" u="sng" dirty="0" err="1" smtClean="0">
                <a:solidFill>
                  <a:srgbClr val="00B0F0"/>
                </a:solidFill>
              </a:rPr>
              <a:t>শেষে</a:t>
            </a:r>
            <a:r>
              <a:rPr lang="en-US" b="1" u="sng" dirty="0" smtClean="0">
                <a:solidFill>
                  <a:srgbClr val="00B0F0"/>
                </a:solidFill>
              </a:rPr>
              <a:t> </a:t>
            </a:r>
            <a:r>
              <a:rPr lang="en-US" b="1" u="sng" dirty="0" err="1" smtClean="0">
                <a:solidFill>
                  <a:srgbClr val="00B0F0"/>
                </a:solidFill>
              </a:rPr>
              <a:t>শিক্ষার্থীরা</a:t>
            </a:r>
            <a:r>
              <a:rPr lang="en-US" b="1" u="sng" dirty="0" smtClean="0">
                <a:solidFill>
                  <a:srgbClr val="00B0F0"/>
                </a:solidFill>
              </a:rPr>
              <a:t> </a:t>
            </a:r>
            <a:r>
              <a:rPr lang="en-US" b="1" u="sng" dirty="0" err="1" smtClean="0">
                <a:solidFill>
                  <a:srgbClr val="00B0F0"/>
                </a:solidFill>
              </a:rPr>
              <a:t>যা</a:t>
            </a:r>
            <a:r>
              <a:rPr lang="en-US" b="1" u="sng" dirty="0" smtClean="0">
                <a:solidFill>
                  <a:srgbClr val="00B0F0"/>
                </a:solidFill>
              </a:rPr>
              <a:t> </a:t>
            </a:r>
            <a:r>
              <a:rPr lang="en-US" b="1" u="sng" dirty="0" err="1" smtClean="0">
                <a:solidFill>
                  <a:srgbClr val="00B0F0"/>
                </a:solidFill>
              </a:rPr>
              <a:t>শিখবে</a:t>
            </a:r>
            <a:r>
              <a:rPr lang="en-US" b="1" u="sng" dirty="0" smtClean="0">
                <a:solidFill>
                  <a:srgbClr val="00B0F0"/>
                </a:solidFill>
              </a:rPr>
              <a:t>- </a:t>
            </a:r>
            <a:endParaRPr lang="en-US" b="1" u="sng" dirty="0">
              <a:solidFill>
                <a:srgbClr val="00B0F0"/>
              </a:solidFill>
            </a:endParaRPr>
          </a:p>
        </p:txBody>
      </p:sp>
      <p:sp>
        <p:nvSpPr>
          <p:cNvPr id="3" name="Content Placeholder 2"/>
          <p:cNvSpPr>
            <a:spLocks noGrp="1"/>
          </p:cNvSpPr>
          <p:nvPr>
            <p:ph idx="1"/>
          </p:nvPr>
        </p:nvSpPr>
        <p:spPr>
          <a:xfrm>
            <a:off x="1712068" y="1848253"/>
            <a:ext cx="8715983" cy="3249038"/>
          </a:xfrm>
        </p:spPr>
        <p:txBody>
          <a:bodyPr/>
          <a:lstStyle/>
          <a:p>
            <a:pPr>
              <a:buFont typeface="Wingdings" panose="05000000000000000000" pitchFamily="2" charset="2"/>
              <a:buChar char="v"/>
            </a:pPr>
            <a:r>
              <a:rPr lang="en-US" dirty="0" err="1" smtClean="0"/>
              <a:t>লেখকের</a:t>
            </a:r>
            <a:r>
              <a:rPr lang="en-US" dirty="0" smtClean="0"/>
              <a:t> </a:t>
            </a:r>
            <a:r>
              <a:rPr lang="en-US" dirty="0" err="1" smtClean="0"/>
              <a:t>পরিচয়</a:t>
            </a:r>
            <a:r>
              <a:rPr lang="en-US" dirty="0" smtClean="0"/>
              <a:t> </a:t>
            </a:r>
            <a:r>
              <a:rPr lang="en-US" dirty="0" err="1" smtClean="0"/>
              <a:t>সম্পর্কে</a:t>
            </a:r>
            <a:r>
              <a:rPr lang="en-US" dirty="0" smtClean="0"/>
              <a:t> </a:t>
            </a:r>
            <a:r>
              <a:rPr lang="en-US" dirty="0" err="1" smtClean="0"/>
              <a:t>লিখতে</a:t>
            </a:r>
            <a:r>
              <a:rPr lang="en-US" dirty="0" smtClean="0"/>
              <a:t> ও </a:t>
            </a:r>
            <a:r>
              <a:rPr lang="en-US" dirty="0" err="1" smtClean="0"/>
              <a:t>বলতে</a:t>
            </a:r>
            <a:r>
              <a:rPr lang="en-US" dirty="0" smtClean="0"/>
              <a:t> </a:t>
            </a:r>
            <a:r>
              <a:rPr lang="en-US" dirty="0" err="1" smtClean="0"/>
              <a:t>পারবে</a:t>
            </a:r>
            <a:r>
              <a:rPr lang="en-US" dirty="0" smtClean="0"/>
              <a:t>। </a:t>
            </a:r>
          </a:p>
          <a:p>
            <a:pPr>
              <a:buFont typeface="Wingdings" panose="05000000000000000000" pitchFamily="2" charset="2"/>
              <a:buChar char="v"/>
            </a:pPr>
            <a:r>
              <a:rPr lang="en-US" dirty="0" err="1" smtClean="0"/>
              <a:t>গল্পের</a:t>
            </a:r>
            <a:r>
              <a:rPr lang="en-US" dirty="0" smtClean="0"/>
              <a:t> </a:t>
            </a:r>
            <a:r>
              <a:rPr lang="en-US" dirty="0" err="1" smtClean="0"/>
              <a:t>মূল্ভাব</a:t>
            </a:r>
            <a:r>
              <a:rPr lang="en-US" dirty="0" smtClean="0"/>
              <a:t> </a:t>
            </a:r>
            <a:r>
              <a:rPr lang="en-US" dirty="0" err="1" smtClean="0"/>
              <a:t>নিজের</a:t>
            </a:r>
            <a:r>
              <a:rPr lang="en-US" dirty="0" smtClean="0"/>
              <a:t> </a:t>
            </a:r>
            <a:r>
              <a:rPr lang="en-US" dirty="0" err="1" smtClean="0"/>
              <a:t>ভাষায়</a:t>
            </a:r>
            <a:r>
              <a:rPr lang="en-US" dirty="0" smtClean="0"/>
              <a:t> </a:t>
            </a:r>
            <a:r>
              <a:rPr lang="en-US" dirty="0" err="1" smtClean="0"/>
              <a:t>ব্যাখ্যা</a:t>
            </a:r>
            <a:r>
              <a:rPr lang="en-US" dirty="0" smtClean="0"/>
              <a:t> </a:t>
            </a:r>
            <a:r>
              <a:rPr lang="en-US" dirty="0" err="1" smtClean="0"/>
              <a:t>করতে</a:t>
            </a:r>
            <a:r>
              <a:rPr lang="en-US" dirty="0" smtClean="0"/>
              <a:t> </a:t>
            </a:r>
            <a:r>
              <a:rPr lang="en-US" dirty="0" err="1" smtClean="0"/>
              <a:t>পারবে</a:t>
            </a:r>
            <a:r>
              <a:rPr lang="en-US" dirty="0" smtClean="0"/>
              <a:t>। </a:t>
            </a:r>
          </a:p>
          <a:p>
            <a:pPr>
              <a:buFont typeface="Wingdings" panose="05000000000000000000" pitchFamily="2" charset="2"/>
              <a:buChar char="v"/>
            </a:pPr>
            <a:r>
              <a:rPr lang="en-US" dirty="0" err="1" smtClean="0"/>
              <a:t>গল্পের</a:t>
            </a:r>
            <a:r>
              <a:rPr lang="en-US" dirty="0" smtClean="0"/>
              <a:t> </a:t>
            </a:r>
            <a:r>
              <a:rPr lang="en-US" dirty="0" err="1" smtClean="0"/>
              <a:t>গুরুত্বপূর্ণ</a:t>
            </a:r>
            <a:r>
              <a:rPr lang="en-US" dirty="0" smtClean="0"/>
              <a:t> </a:t>
            </a:r>
            <a:r>
              <a:rPr lang="en-US" dirty="0" err="1" smtClean="0"/>
              <a:t>শব্দ</a:t>
            </a:r>
            <a:r>
              <a:rPr lang="en-US" dirty="0" smtClean="0"/>
              <a:t> ও </a:t>
            </a:r>
            <a:r>
              <a:rPr lang="en-US" dirty="0" err="1" smtClean="0"/>
              <a:t>বাক্যে</a:t>
            </a:r>
            <a:r>
              <a:rPr lang="en-US" dirty="0" smtClean="0"/>
              <a:t> </a:t>
            </a:r>
            <a:r>
              <a:rPr lang="en-US" dirty="0" err="1" smtClean="0"/>
              <a:t>অর্থ</a:t>
            </a:r>
            <a:r>
              <a:rPr lang="en-US" dirty="0" smtClean="0"/>
              <a:t> </a:t>
            </a:r>
            <a:r>
              <a:rPr lang="en-US" dirty="0" err="1" smtClean="0"/>
              <a:t>বলতে</a:t>
            </a:r>
            <a:r>
              <a:rPr lang="en-US" dirty="0" smtClean="0"/>
              <a:t> </a:t>
            </a:r>
            <a:r>
              <a:rPr lang="en-US" dirty="0" err="1" smtClean="0"/>
              <a:t>পারবে</a:t>
            </a:r>
            <a:r>
              <a:rPr lang="en-US" dirty="0" smtClean="0"/>
              <a:t>। </a:t>
            </a:r>
          </a:p>
          <a:p>
            <a:pPr>
              <a:buFont typeface="Wingdings" panose="05000000000000000000" pitchFamily="2" charset="2"/>
              <a:buChar char="v"/>
            </a:pPr>
            <a:r>
              <a:rPr lang="en-US" dirty="0" err="1" smtClean="0"/>
              <a:t>নিমগাছের</a:t>
            </a:r>
            <a:r>
              <a:rPr lang="en-US" dirty="0" smtClean="0"/>
              <a:t> </a:t>
            </a:r>
            <a:r>
              <a:rPr lang="en-US" dirty="0" err="1" smtClean="0"/>
              <a:t>উপকারিতা</a:t>
            </a:r>
            <a:r>
              <a:rPr lang="en-US" dirty="0" smtClean="0"/>
              <a:t> </a:t>
            </a:r>
            <a:r>
              <a:rPr lang="en-US" dirty="0" err="1" smtClean="0"/>
              <a:t>বর্ণনা</a:t>
            </a:r>
            <a:r>
              <a:rPr lang="en-US" dirty="0" smtClean="0"/>
              <a:t> </a:t>
            </a:r>
            <a:r>
              <a:rPr lang="en-US" dirty="0" err="1" smtClean="0"/>
              <a:t>করতে</a:t>
            </a:r>
            <a:r>
              <a:rPr lang="en-US" dirty="0" smtClean="0"/>
              <a:t> </a:t>
            </a:r>
            <a:r>
              <a:rPr lang="en-US" dirty="0" err="1" smtClean="0"/>
              <a:t>পারবে</a:t>
            </a:r>
            <a:r>
              <a:rPr lang="en-US" dirty="0" smtClean="0"/>
              <a:t>।</a:t>
            </a:r>
          </a:p>
          <a:p>
            <a:pPr>
              <a:buFont typeface="Wingdings" panose="05000000000000000000" pitchFamily="2" charset="2"/>
              <a:buChar char="v"/>
            </a:pPr>
            <a:r>
              <a:rPr lang="en-US" dirty="0" err="1" smtClean="0"/>
              <a:t>গল্পের</a:t>
            </a:r>
            <a:r>
              <a:rPr lang="en-US" dirty="0" smtClean="0"/>
              <a:t> </a:t>
            </a:r>
            <a:r>
              <a:rPr lang="en-US" dirty="0" err="1" smtClean="0"/>
              <a:t>বিষয়বস্তু</a:t>
            </a:r>
            <a:r>
              <a:rPr lang="en-US" dirty="0" smtClean="0"/>
              <a:t> </a:t>
            </a:r>
            <a:r>
              <a:rPr lang="en-US" dirty="0" err="1" smtClean="0"/>
              <a:t>থেকে</a:t>
            </a:r>
            <a:r>
              <a:rPr lang="en-US" dirty="0" smtClean="0"/>
              <a:t> </a:t>
            </a:r>
            <a:r>
              <a:rPr lang="en-US" dirty="0" err="1" smtClean="0"/>
              <a:t>সৃজনশীল</a:t>
            </a:r>
            <a:r>
              <a:rPr lang="en-US" dirty="0" smtClean="0"/>
              <a:t> ও </a:t>
            </a:r>
            <a:r>
              <a:rPr lang="en-US" dirty="0" err="1" smtClean="0"/>
              <a:t>বিশ্লেষণধর্মী</a:t>
            </a:r>
            <a:r>
              <a:rPr lang="en-US" dirty="0" smtClean="0"/>
              <a:t> </a:t>
            </a:r>
            <a:r>
              <a:rPr lang="en-US" dirty="0" err="1" smtClean="0"/>
              <a:t>প্রশ্নের</a:t>
            </a:r>
            <a:r>
              <a:rPr lang="en-US" dirty="0" smtClean="0"/>
              <a:t> </a:t>
            </a:r>
            <a:r>
              <a:rPr lang="en-US" dirty="0" err="1" smtClean="0"/>
              <a:t>উত্তর</a:t>
            </a:r>
            <a:r>
              <a:rPr lang="en-US" dirty="0" smtClean="0"/>
              <a:t> </a:t>
            </a:r>
            <a:r>
              <a:rPr lang="en-US" dirty="0" err="1" smtClean="0"/>
              <a:t>দিতে</a:t>
            </a:r>
            <a:r>
              <a:rPr lang="en-US" dirty="0" smtClean="0"/>
              <a:t> </a:t>
            </a:r>
            <a:r>
              <a:rPr lang="en-US" dirty="0" err="1" smtClean="0"/>
              <a:t>পারবে</a:t>
            </a:r>
            <a:r>
              <a:rPr lang="en-US" dirty="0" smtClean="0"/>
              <a:t>। </a:t>
            </a:r>
          </a:p>
          <a:p>
            <a:pPr>
              <a:buFont typeface="Wingdings" panose="05000000000000000000" pitchFamily="2" charset="2"/>
              <a:buChar char="v"/>
            </a:pPr>
            <a:endParaRPr lang="en-US" dirty="0"/>
          </a:p>
        </p:txBody>
      </p:sp>
    </p:spTree>
    <p:extLst>
      <p:ext uri="{BB962C8B-B14F-4D97-AF65-F5344CB8AC3E}">
        <p14:creationId xmlns:p14="http://schemas.microsoft.com/office/powerpoint/2010/main" val="13483525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ardrop 11"/>
          <p:cNvSpPr/>
          <p:nvPr/>
        </p:nvSpPr>
        <p:spPr>
          <a:xfrm rot="16660001">
            <a:off x="6982101" y="4997345"/>
            <a:ext cx="1716280" cy="1945059"/>
          </a:xfrm>
          <a:prstGeom prst="teardrop">
            <a:avLst>
              <a:gd name="adj" fmla="val 185611"/>
            </a:avLst>
          </a:prstGeom>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dirty="0" err="1" smtClean="0"/>
              <a:t>পেশা</a:t>
            </a:r>
            <a:r>
              <a:rPr lang="en-US" dirty="0" smtClean="0"/>
              <a:t> </a:t>
            </a:r>
            <a:r>
              <a:rPr lang="en-US" dirty="0" err="1" smtClean="0"/>
              <a:t>জীবনে</a:t>
            </a:r>
            <a:r>
              <a:rPr lang="en-US" dirty="0" smtClean="0"/>
              <a:t> </a:t>
            </a:r>
            <a:r>
              <a:rPr lang="en-US" dirty="0" err="1" smtClean="0"/>
              <a:t>তিনি</a:t>
            </a:r>
            <a:r>
              <a:rPr lang="en-US" dirty="0" smtClean="0"/>
              <a:t> </a:t>
            </a:r>
            <a:r>
              <a:rPr lang="en-US" dirty="0" err="1" smtClean="0"/>
              <a:t>ডাক্তার</a:t>
            </a:r>
            <a:r>
              <a:rPr lang="en-US" dirty="0" smtClean="0"/>
              <a:t> </a:t>
            </a:r>
            <a:r>
              <a:rPr lang="en-US" dirty="0" err="1" smtClean="0"/>
              <a:t>ছিলেন</a:t>
            </a:r>
            <a:r>
              <a:rPr lang="en-US" dirty="0" smtClean="0"/>
              <a:t>। </a:t>
            </a:r>
            <a:endParaRPr lang="en-US" dirty="0"/>
          </a:p>
        </p:txBody>
      </p:sp>
      <p:sp>
        <p:nvSpPr>
          <p:cNvPr id="13" name="Teardrop 12"/>
          <p:cNvSpPr/>
          <p:nvPr/>
        </p:nvSpPr>
        <p:spPr>
          <a:xfrm rot="2658228">
            <a:off x="2572635" y="2773198"/>
            <a:ext cx="1716280" cy="1945059"/>
          </a:xfrm>
          <a:prstGeom prst="teardrop">
            <a:avLst>
              <a:gd name="adj" fmla="val 185611"/>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err="1" smtClean="0"/>
              <a:t>সাহিত্য</a:t>
            </a:r>
            <a:r>
              <a:rPr lang="en-US" dirty="0" smtClean="0"/>
              <a:t> </a:t>
            </a:r>
            <a:r>
              <a:rPr lang="en-US" dirty="0" err="1" smtClean="0"/>
              <a:t>কর্মঃ</a:t>
            </a:r>
            <a:endParaRPr lang="en-US" dirty="0" smtClean="0"/>
          </a:p>
          <a:p>
            <a:pPr algn="ctr"/>
            <a:r>
              <a:rPr lang="en-US" dirty="0" err="1" smtClean="0"/>
              <a:t>বনফুলের</a:t>
            </a:r>
            <a:r>
              <a:rPr lang="en-US" dirty="0" smtClean="0"/>
              <a:t> </a:t>
            </a:r>
            <a:r>
              <a:rPr lang="en-US" dirty="0" err="1" smtClean="0"/>
              <a:t>কবিতা</a:t>
            </a:r>
            <a:r>
              <a:rPr lang="en-US" dirty="0" smtClean="0"/>
              <a:t>, - </a:t>
            </a:r>
            <a:r>
              <a:rPr lang="en-US" dirty="0" err="1" smtClean="0"/>
              <a:t>গল্প</a:t>
            </a:r>
            <a:r>
              <a:rPr lang="en-US" dirty="0" smtClean="0"/>
              <a:t>, - </a:t>
            </a:r>
            <a:r>
              <a:rPr lang="en-US" dirty="0" err="1" smtClean="0"/>
              <a:t>আরও</a:t>
            </a:r>
            <a:r>
              <a:rPr lang="en-US" dirty="0" smtClean="0"/>
              <a:t> </a:t>
            </a:r>
            <a:r>
              <a:rPr lang="en-US" dirty="0" err="1" smtClean="0"/>
              <a:t>গল্প</a:t>
            </a:r>
            <a:endParaRPr lang="en-US" dirty="0" smtClean="0"/>
          </a:p>
        </p:txBody>
      </p:sp>
      <p:sp>
        <p:nvSpPr>
          <p:cNvPr id="18" name="Teardrop 17"/>
          <p:cNvSpPr/>
          <p:nvPr/>
        </p:nvSpPr>
        <p:spPr>
          <a:xfrm rot="20923984">
            <a:off x="3748031" y="4888240"/>
            <a:ext cx="1716280" cy="1945059"/>
          </a:xfrm>
          <a:prstGeom prst="teardrop">
            <a:avLst>
              <a:gd name="adj" fmla="val 18561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নিজেকে</a:t>
            </a:r>
            <a:endParaRPr lang="en-US" dirty="0" smtClean="0"/>
          </a:p>
          <a:p>
            <a:pPr algn="ctr"/>
            <a:r>
              <a:rPr lang="en-US" dirty="0" err="1" smtClean="0"/>
              <a:t>লোকাতে</a:t>
            </a:r>
            <a:endParaRPr lang="en-US" dirty="0" smtClean="0"/>
          </a:p>
          <a:p>
            <a:pPr algn="ctr"/>
            <a:r>
              <a:rPr lang="en-US" dirty="0" err="1" smtClean="0"/>
              <a:t>বনফুল</a:t>
            </a:r>
            <a:r>
              <a:rPr lang="en-US" dirty="0" smtClean="0"/>
              <a:t> </a:t>
            </a:r>
            <a:r>
              <a:rPr lang="en-US" dirty="0" err="1" smtClean="0"/>
              <a:t>ছদ্মনামে</a:t>
            </a:r>
            <a:r>
              <a:rPr lang="en-US" dirty="0" smtClean="0"/>
              <a:t> </a:t>
            </a:r>
            <a:r>
              <a:rPr lang="en-US" dirty="0" err="1" smtClean="0"/>
              <a:t>লিখতেন</a:t>
            </a:r>
            <a:r>
              <a:rPr lang="en-US" dirty="0" smtClean="0"/>
              <a:t>।</a:t>
            </a:r>
          </a:p>
        </p:txBody>
      </p:sp>
      <p:sp>
        <p:nvSpPr>
          <p:cNvPr id="19" name="Teardrop 18"/>
          <p:cNvSpPr/>
          <p:nvPr/>
        </p:nvSpPr>
        <p:spPr>
          <a:xfrm rot="5881384">
            <a:off x="3564575" y="522184"/>
            <a:ext cx="1716280" cy="1945059"/>
          </a:xfrm>
          <a:prstGeom prst="teardrop">
            <a:avLst>
              <a:gd name="adj" fmla="val 185611"/>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smtClean="0"/>
              <a:t>৯ </a:t>
            </a:r>
            <a:r>
              <a:rPr lang="en-US" dirty="0" err="1" smtClean="0"/>
              <a:t>ফেব্রু</a:t>
            </a:r>
            <a:r>
              <a:rPr lang="en-US" dirty="0" smtClean="0"/>
              <a:t>. ১৯৭৯ </a:t>
            </a:r>
            <a:r>
              <a:rPr lang="en-US" dirty="0" err="1" smtClean="0"/>
              <a:t>খ্রিষ্টাব্দে</a:t>
            </a:r>
            <a:r>
              <a:rPr lang="en-US" dirty="0" smtClean="0"/>
              <a:t> </a:t>
            </a:r>
            <a:r>
              <a:rPr lang="en-US" dirty="0" err="1" smtClean="0"/>
              <a:t>কলকাতায়</a:t>
            </a:r>
            <a:r>
              <a:rPr lang="en-US" dirty="0" smtClean="0"/>
              <a:t> </a:t>
            </a:r>
            <a:r>
              <a:rPr lang="en-US" dirty="0" err="1" smtClean="0"/>
              <a:t>মৃত্যু</a:t>
            </a:r>
            <a:r>
              <a:rPr lang="en-US" dirty="0" smtClean="0"/>
              <a:t> </a:t>
            </a:r>
            <a:r>
              <a:rPr lang="en-US" dirty="0" err="1" smtClean="0"/>
              <a:t>বরণ</a:t>
            </a:r>
            <a:r>
              <a:rPr lang="en-US" dirty="0" smtClean="0"/>
              <a:t> </a:t>
            </a:r>
            <a:r>
              <a:rPr lang="en-US" dirty="0" err="1" smtClean="0"/>
              <a:t>করেন</a:t>
            </a:r>
            <a:r>
              <a:rPr lang="en-US" dirty="0" smtClean="0"/>
              <a:t> </a:t>
            </a:r>
            <a:endParaRPr lang="en-US" dirty="0"/>
          </a:p>
        </p:txBody>
      </p:sp>
      <p:sp>
        <p:nvSpPr>
          <p:cNvPr id="20" name="Teardrop 19"/>
          <p:cNvSpPr/>
          <p:nvPr/>
        </p:nvSpPr>
        <p:spPr>
          <a:xfrm rot="11984877">
            <a:off x="7796744" y="479235"/>
            <a:ext cx="1716280" cy="1945059"/>
          </a:xfrm>
          <a:prstGeom prst="teardrop">
            <a:avLst>
              <a:gd name="adj" fmla="val 200000"/>
            </a:avLst>
          </a:prstGeom>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dirty="0" err="1" smtClean="0"/>
              <a:t>নামঃ</a:t>
            </a:r>
            <a:r>
              <a:rPr lang="en-US" dirty="0" smtClean="0"/>
              <a:t> </a:t>
            </a:r>
            <a:r>
              <a:rPr lang="en-US" dirty="0" err="1"/>
              <a:t>বলাই</a:t>
            </a:r>
            <a:r>
              <a:rPr lang="en-US" dirty="0"/>
              <a:t> </a:t>
            </a:r>
            <a:r>
              <a:rPr lang="en-US" dirty="0" err="1"/>
              <a:t>চাঁদ</a:t>
            </a:r>
            <a:r>
              <a:rPr lang="en-US" dirty="0"/>
              <a:t> </a:t>
            </a:r>
            <a:r>
              <a:rPr lang="en-US" dirty="0" err="1"/>
              <a:t>মুখপাধ্যায়</a:t>
            </a:r>
            <a:r>
              <a:rPr lang="en-US" dirty="0"/>
              <a:t> </a:t>
            </a:r>
          </a:p>
        </p:txBody>
      </p:sp>
      <p:sp>
        <p:nvSpPr>
          <p:cNvPr id="21" name="Teardrop 20"/>
          <p:cNvSpPr/>
          <p:nvPr/>
        </p:nvSpPr>
        <p:spPr>
          <a:xfrm rot="13533331">
            <a:off x="8277304" y="2616830"/>
            <a:ext cx="1716280" cy="1945059"/>
          </a:xfrm>
          <a:prstGeom prst="teardrop">
            <a:avLst>
              <a:gd name="adj" fmla="val 185611"/>
            </a:avLst>
          </a:prstGeom>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dirty="0" err="1" smtClean="0"/>
              <a:t>জন্ম</a:t>
            </a:r>
            <a:r>
              <a:rPr lang="en-US" dirty="0" smtClean="0"/>
              <a:t>. ১৯ </a:t>
            </a:r>
            <a:r>
              <a:rPr lang="en-US" dirty="0" err="1" smtClean="0"/>
              <a:t>জুলাই</a:t>
            </a:r>
            <a:r>
              <a:rPr lang="en-US" dirty="0" smtClean="0"/>
              <a:t> ১৮৯৯ </a:t>
            </a:r>
            <a:r>
              <a:rPr lang="en-US" dirty="0" err="1" smtClean="0"/>
              <a:t>ভারিতের</a:t>
            </a:r>
            <a:r>
              <a:rPr lang="en-US" dirty="0" smtClean="0"/>
              <a:t> </a:t>
            </a:r>
            <a:r>
              <a:rPr lang="en-US" dirty="0" err="1" smtClean="0"/>
              <a:t>বিহার</a:t>
            </a:r>
            <a:r>
              <a:rPr lang="en-US" dirty="0" smtClean="0"/>
              <a:t> </a:t>
            </a:r>
            <a:r>
              <a:rPr lang="en-US" dirty="0" err="1" smtClean="0"/>
              <a:t>রাজ্যে</a:t>
            </a:r>
            <a:r>
              <a:rPr lang="en-US" dirty="0" smtClean="0"/>
              <a:t> </a:t>
            </a:r>
            <a:endParaRPr lang="en-US" dirty="0"/>
          </a:p>
        </p:txBody>
      </p:sp>
      <p:sp>
        <p:nvSpPr>
          <p:cNvPr id="2" name="Title 1">
            <a:extLst>
              <a:ext uri="{FF2B5EF4-FFF2-40B4-BE49-F238E27FC236}">
                <a16:creationId xmlns:a16="http://schemas.microsoft.com/office/drawing/2014/main" id="{A92DFBC0-BE5A-10B7-EEC2-CEF3776879B5}"/>
              </a:ext>
            </a:extLst>
          </p:cNvPr>
          <p:cNvSpPr>
            <a:spLocks noGrp="1"/>
          </p:cNvSpPr>
          <p:nvPr>
            <p:ph type="title"/>
          </p:nvPr>
        </p:nvSpPr>
        <p:spPr>
          <a:xfrm>
            <a:off x="838200" y="-37998"/>
            <a:ext cx="10515600" cy="903237"/>
          </a:xfrm>
        </p:spPr>
        <p:txBody>
          <a:bodyPr/>
          <a:lstStyle/>
          <a:p>
            <a:pPr algn="ctr"/>
            <a:r>
              <a:rPr lang="en-US" b="1" dirty="0" err="1">
                <a:solidFill>
                  <a:srgbClr val="FF0000"/>
                </a:solidFill>
              </a:rPr>
              <a:t>লেখক</a:t>
            </a:r>
            <a:r>
              <a:rPr lang="en-US" b="1" dirty="0">
                <a:solidFill>
                  <a:srgbClr val="FF0000"/>
                </a:solidFill>
              </a:rPr>
              <a:t> </a:t>
            </a:r>
            <a:r>
              <a:rPr lang="en-US" b="1" dirty="0" err="1">
                <a:solidFill>
                  <a:srgbClr val="FF0000"/>
                </a:solidFill>
              </a:rPr>
              <a:t>পরিচিতি</a:t>
            </a:r>
            <a:r>
              <a:rPr lang="en-US" b="1" dirty="0">
                <a:solidFill>
                  <a:srgbClr val="FF0000"/>
                </a:solidFill>
              </a:rPr>
              <a:t> </a:t>
            </a:r>
          </a:p>
        </p:txBody>
      </p:sp>
      <p:sp>
        <p:nvSpPr>
          <p:cNvPr id="5" name="Hexagon 4"/>
          <p:cNvSpPr/>
          <p:nvPr/>
        </p:nvSpPr>
        <p:spPr>
          <a:xfrm>
            <a:off x="4708187" y="2295728"/>
            <a:ext cx="2928025" cy="2587557"/>
          </a:xfrm>
          <a:prstGeom prst="hexagon">
            <a:avLst>
              <a:gd name="adj" fmla="val 23872"/>
              <a:gd name="vf" fmla="val 115470"/>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Down Arrow Callout 25"/>
          <p:cNvSpPr/>
          <p:nvPr/>
        </p:nvSpPr>
        <p:spPr>
          <a:xfrm>
            <a:off x="10000034" y="1235413"/>
            <a:ext cx="2191966" cy="1421636"/>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smtClean="0"/>
              <a:t>জীবনী</a:t>
            </a:r>
            <a:r>
              <a:rPr lang="en-US" sz="2400" dirty="0" smtClean="0"/>
              <a:t> </a:t>
            </a:r>
            <a:r>
              <a:rPr lang="en-US" sz="2400" dirty="0" err="1" smtClean="0"/>
              <a:t>নাটকের</a:t>
            </a:r>
            <a:r>
              <a:rPr lang="en-US" sz="2400" dirty="0" smtClean="0"/>
              <a:t> </a:t>
            </a:r>
            <a:r>
              <a:rPr lang="en-US" sz="2400" dirty="0" err="1" smtClean="0"/>
              <a:t>প্রবক্তা</a:t>
            </a:r>
            <a:r>
              <a:rPr lang="en-US" sz="2400" dirty="0" smtClean="0"/>
              <a:t> </a:t>
            </a:r>
            <a:endParaRPr lang="en-US" sz="2400" dirty="0"/>
          </a:p>
        </p:txBody>
      </p:sp>
      <p:sp>
        <p:nvSpPr>
          <p:cNvPr id="27" name="Flowchart: Punched Tape 26"/>
          <p:cNvSpPr/>
          <p:nvPr/>
        </p:nvSpPr>
        <p:spPr>
          <a:xfrm>
            <a:off x="10311320" y="2996119"/>
            <a:ext cx="1682884" cy="72124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smtClean="0"/>
              <a:t>শ্রীমধুসূধন</a:t>
            </a:r>
            <a:r>
              <a:rPr lang="en-US" dirty="0" smtClean="0"/>
              <a:t> </a:t>
            </a:r>
            <a:endParaRPr lang="en-US" dirty="0"/>
          </a:p>
        </p:txBody>
      </p:sp>
      <p:sp>
        <p:nvSpPr>
          <p:cNvPr id="29" name="Flowchart: Punched Tape 28"/>
          <p:cNvSpPr/>
          <p:nvPr/>
        </p:nvSpPr>
        <p:spPr>
          <a:xfrm>
            <a:off x="10311320" y="3854464"/>
            <a:ext cx="1682884" cy="72124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smtClean="0"/>
              <a:t>বিদ্যাসাগর</a:t>
            </a:r>
            <a:r>
              <a:rPr lang="en-US" sz="2400" b="1" dirty="0" smtClean="0"/>
              <a:t> </a:t>
            </a:r>
            <a:r>
              <a:rPr lang="en-US" dirty="0" smtClean="0"/>
              <a:t> </a:t>
            </a:r>
            <a:endParaRPr lang="en-US" dirty="0"/>
          </a:p>
        </p:txBody>
      </p:sp>
    </p:spTree>
    <p:extLst>
      <p:ext uri="{BB962C8B-B14F-4D97-AF65-F5344CB8AC3E}">
        <p14:creationId xmlns:p14="http://schemas.microsoft.com/office/powerpoint/2010/main" val="3363705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p:cTn id="15" dur="1000" fill="hold"/>
                                        <p:tgtEl>
                                          <p:spTgt spid="20"/>
                                        </p:tgtEl>
                                        <p:attrNameLst>
                                          <p:attrName>ppt_w</p:attrName>
                                        </p:attrNameLst>
                                      </p:cBhvr>
                                      <p:tavLst>
                                        <p:tav tm="0">
                                          <p:val>
                                            <p:fltVal val="0"/>
                                          </p:val>
                                        </p:tav>
                                        <p:tav tm="100000">
                                          <p:val>
                                            <p:strVal val="#ppt_w"/>
                                          </p:val>
                                        </p:tav>
                                      </p:tavLst>
                                    </p:anim>
                                    <p:anim calcmode="lin" valueType="num">
                                      <p:cBhvr>
                                        <p:cTn id="16" dur="1000" fill="hold"/>
                                        <p:tgtEl>
                                          <p:spTgt spid="20"/>
                                        </p:tgtEl>
                                        <p:attrNameLst>
                                          <p:attrName>ppt_h</p:attrName>
                                        </p:attrNameLst>
                                      </p:cBhvr>
                                      <p:tavLst>
                                        <p:tav tm="0">
                                          <p:val>
                                            <p:fltVal val="0"/>
                                          </p:val>
                                        </p:tav>
                                        <p:tav tm="100000">
                                          <p:val>
                                            <p:strVal val="#ppt_h"/>
                                          </p:val>
                                        </p:tav>
                                      </p:tavLst>
                                    </p:anim>
                                    <p:anim calcmode="lin" valueType="num">
                                      <p:cBhvr>
                                        <p:cTn id="17" dur="1000" fill="hold"/>
                                        <p:tgtEl>
                                          <p:spTgt spid="20"/>
                                        </p:tgtEl>
                                        <p:attrNameLst>
                                          <p:attrName>style.rotation</p:attrName>
                                        </p:attrNameLst>
                                      </p:cBhvr>
                                      <p:tavLst>
                                        <p:tav tm="0">
                                          <p:val>
                                            <p:fltVal val="90"/>
                                          </p:val>
                                        </p:tav>
                                        <p:tav tm="100000">
                                          <p:val>
                                            <p:fltVal val="0"/>
                                          </p:val>
                                        </p:tav>
                                      </p:tavLst>
                                    </p:anim>
                                    <p:animEffect transition="in" filter="fade">
                                      <p:cBhvr>
                                        <p:cTn id="18" dur="1000"/>
                                        <p:tgtEl>
                                          <p:spTgt spid="20"/>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p:cTn id="23" dur="1000" fill="hold"/>
                                        <p:tgtEl>
                                          <p:spTgt spid="21"/>
                                        </p:tgtEl>
                                        <p:attrNameLst>
                                          <p:attrName>ppt_w</p:attrName>
                                        </p:attrNameLst>
                                      </p:cBhvr>
                                      <p:tavLst>
                                        <p:tav tm="0">
                                          <p:val>
                                            <p:fltVal val="0"/>
                                          </p:val>
                                        </p:tav>
                                        <p:tav tm="100000">
                                          <p:val>
                                            <p:strVal val="#ppt_w"/>
                                          </p:val>
                                        </p:tav>
                                      </p:tavLst>
                                    </p:anim>
                                    <p:anim calcmode="lin" valueType="num">
                                      <p:cBhvr>
                                        <p:cTn id="24" dur="1000" fill="hold"/>
                                        <p:tgtEl>
                                          <p:spTgt spid="21"/>
                                        </p:tgtEl>
                                        <p:attrNameLst>
                                          <p:attrName>ppt_h</p:attrName>
                                        </p:attrNameLst>
                                      </p:cBhvr>
                                      <p:tavLst>
                                        <p:tav tm="0">
                                          <p:val>
                                            <p:fltVal val="0"/>
                                          </p:val>
                                        </p:tav>
                                        <p:tav tm="100000">
                                          <p:val>
                                            <p:strVal val="#ppt_h"/>
                                          </p:val>
                                        </p:tav>
                                      </p:tavLst>
                                    </p:anim>
                                    <p:anim calcmode="lin" valueType="num">
                                      <p:cBhvr>
                                        <p:cTn id="25" dur="1000" fill="hold"/>
                                        <p:tgtEl>
                                          <p:spTgt spid="21"/>
                                        </p:tgtEl>
                                        <p:attrNameLst>
                                          <p:attrName>style.rotation</p:attrName>
                                        </p:attrNameLst>
                                      </p:cBhvr>
                                      <p:tavLst>
                                        <p:tav tm="0">
                                          <p:val>
                                            <p:fltVal val="90"/>
                                          </p:val>
                                        </p:tav>
                                        <p:tav tm="100000">
                                          <p:val>
                                            <p:fltVal val="0"/>
                                          </p:val>
                                        </p:tav>
                                      </p:tavLst>
                                    </p:anim>
                                    <p:animEffect transition="in" filter="fade">
                                      <p:cBhvr>
                                        <p:cTn id="26" dur="1000"/>
                                        <p:tgtEl>
                                          <p:spTgt spid="21"/>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1000" fill="hold"/>
                                        <p:tgtEl>
                                          <p:spTgt spid="12"/>
                                        </p:tgtEl>
                                        <p:attrNameLst>
                                          <p:attrName>ppt_w</p:attrName>
                                        </p:attrNameLst>
                                      </p:cBhvr>
                                      <p:tavLst>
                                        <p:tav tm="0">
                                          <p:val>
                                            <p:fltVal val="0"/>
                                          </p:val>
                                        </p:tav>
                                        <p:tav tm="100000">
                                          <p:val>
                                            <p:strVal val="#ppt_w"/>
                                          </p:val>
                                        </p:tav>
                                      </p:tavLst>
                                    </p:anim>
                                    <p:anim calcmode="lin" valueType="num">
                                      <p:cBhvr>
                                        <p:cTn id="32" dur="1000" fill="hold"/>
                                        <p:tgtEl>
                                          <p:spTgt spid="12"/>
                                        </p:tgtEl>
                                        <p:attrNameLst>
                                          <p:attrName>ppt_h</p:attrName>
                                        </p:attrNameLst>
                                      </p:cBhvr>
                                      <p:tavLst>
                                        <p:tav tm="0">
                                          <p:val>
                                            <p:fltVal val="0"/>
                                          </p:val>
                                        </p:tav>
                                        <p:tav tm="100000">
                                          <p:val>
                                            <p:strVal val="#ppt_h"/>
                                          </p:val>
                                        </p:tav>
                                      </p:tavLst>
                                    </p:anim>
                                    <p:anim calcmode="lin" valueType="num">
                                      <p:cBhvr>
                                        <p:cTn id="33" dur="1000" fill="hold"/>
                                        <p:tgtEl>
                                          <p:spTgt spid="12"/>
                                        </p:tgtEl>
                                        <p:attrNameLst>
                                          <p:attrName>style.rotation</p:attrName>
                                        </p:attrNameLst>
                                      </p:cBhvr>
                                      <p:tavLst>
                                        <p:tav tm="0">
                                          <p:val>
                                            <p:fltVal val="90"/>
                                          </p:val>
                                        </p:tav>
                                        <p:tav tm="100000">
                                          <p:val>
                                            <p:fltVal val="0"/>
                                          </p:val>
                                        </p:tav>
                                      </p:tavLst>
                                    </p:anim>
                                    <p:animEffect transition="in" filter="fade">
                                      <p:cBhvr>
                                        <p:cTn id="34" dur="10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p:cTn id="39" dur="1000" fill="hold"/>
                                        <p:tgtEl>
                                          <p:spTgt spid="18"/>
                                        </p:tgtEl>
                                        <p:attrNameLst>
                                          <p:attrName>ppt_w</p:attrName>
                                        </p:attrNameLst>
                                      </p:cBhvr>
                                      <p:tavLst>
                                        <p:tav tm="0">
                                          <p:val>
                                            <p:fltVal val="0"/>
                                          </p:val>
                                        </p:tav>
                                        <p:tav tm="100000">
                                          <p:val>
                                            <p:strVal val="#ppt_w"/>
                                          </p:val>
                                        </p:tav>
                                      </p:tavLst>
                                    </p:anim>
                                    <p:anim calcmode="lin" valueType="num">
                                      <p:cBhvr>
                                        <p:cTn id="40" dur="1000" fill="hold"/>
                                        <p:tgtEl>
                                          <p:spTgt spid="18"/>
                                        </p:tgtEl>
                                        <p:attrNameLst>
                                          <p:attrName>ppt_h</p:attrName>
                                        </p:attrNameLst>
                                      </p:cBhvr>
                                      <p:tavLst>
                                        <p:tav tm="0">
                                          <p:val>
                                            <p:fltVal val="0"/>
                                          </p:val>
                                        </p:tav>
                                        <p:tav tm="100000">
                                          <p:val>
                                            <p:strVal val="#ppt_h"/>
                                          </p:val>
                                        </p:tav>
                                      </p:tavLst>
                                    </p:anim>
                                    <p:anim calcmode="lin" valueType="num">
                                      <p:cBhvr>
                                        <p:cTn id="41" dur="1000" fill="hold"/>
                                        <p:tgtEl>
                                          <p:spTgt spid="18"/>
                                        </p:tgtEl>
                                        <p:attrNameLst>
                                          <p:attrName>style.rotation</p:attrName>
                                        </p:attrNameLst>
                                      </p:cBhvr>
                                      <p:tavLst>
                                        <p:tav tm="0">
                                          <p:val>
                                            <p:fltVal val="90"/>
                                          </p:val>
                                        </p:tav>
                                        <p:tav tm="100000">
                                          <p:val>
                                            <p:fltVal val="0"/>
                                          </p:val>
                                        </p:tav>
                                      </p:tavLst>
                                    </p:anim>
                                    <p:animEffect transition="in" filter="fade">
                                      <p:cBhvr>
                                        <p:cTn id="42" dur="1000"/>
                                        <p:tgtEl>
                                          <p:spTgt spid="18"/>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p:cTn id="47" dur="1000" fill="hold"/>
                                        <p:tgtEl>
                                          <p:spTgt spid="13"/>
                                        </p:tgtEl>
                                        <p:attrNameLst>
                                          <p:attrName>ppt_w</p:attrName>
                                        </p:attrNameLst>
                                      </p:cBhvr>
                                      <p:tavLst>
                                        <p:tav tm="0">
                                          <p:val>
                                            <p:fltVal val="0"/>
                                          </p:val>
                                        </p:tav>
                                        <p:tav tm="100000">
                                          <p:val>
                                            <p:strVal val="#ppt_w"/>
                                          </p:val>
                                        </p:tav>
                                      </p:tavLst>
                                    </p:anim>
                                    <p:anim calcmode="lin" valueType="num">
                                      <p:cBhvr>
                                        <p:cTn id="48" dur="1000" fill="hold"/>
                                        <p:tgtEl>
                                          <p:spTgt spid="13"/>
                                        </p:tgtEl>
                                        <p:attrNameLst>
                                          <p:attrName>ppt_h</p:attrName>
                                        </p:attrNameLst>
                                      </p:cBhvr>
                                      <p:tavLst>
                                        <p:tav tm="0">
                                          <p:val>
                                            <p:fltVal val="0"/>
                                          </p:val>
                                        </p:tav>
                                        <p:tav tm="100000">
                                          <p:val>
                                            <p:strVal val="#ppt_h"/>
                                          </p:val>
                                        </p:tav>
                                      </p:tavLst>
                                    </p:anim>
                                    <p:anim calcmode="lin" valueType="num">
                                      <p:cBhvr>
                                        <p:cTn id="49" dur="1000" fill="hold"/>
                                        <p:tgtEl>
                                          <p:spTgt spid="13"/>
                                        </p:tgtEl>
                                        <p:attrNameLst>
                                          <p:attrName>style.rotation</p:attrName>
                                        </p:attrNameLst>
                                      </p:cBhvr>
                                      <p:tavLst>
                                        <p:tav tm="0">
                                          <p:val>
                                            <p:fltVal val="90"/>
                                          </p:val>
                                        </p:tav>
                                        <p:tav tm="100000">
                                          <p:val>
                                            <p:fltVal val="0"/>
                                          </p:val>
                                        </p:tav>
                                      </p:tavLst>
                                    </p:anim>
                                    <p:animEffect transition="in" filter="fade">
                                      <p:cBhvr>
                                        <p:cTn id="50" dur="1000"/>
                                        <p:tgtEl>
                                          <p:spTgt spid="13"/>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p:cTn id="55" dur="1000" fill="hold"/>
                                        <p:tgtEl>
                                          <p:spTgt spid="19"/>
                                        </p:tgtEl>
                                        <p:attrNameLst>
                                          <p:attrName>ppt_w</p:attrName>
                                        </p:attrNameLst>
                                      </p:cBhvr>
                                      <p:tavLst>
                                        <p:tav tm="0">
                                          <p:val>
                                            <p:fltVal val="0"/>
                                          </p:val>
                                        </p:tav>
                                        <p:tav tm="100000">
                                          <p:val>
                                            <p:strVal val="#ppt_w"/>
                                          </p:val>
                                        </p:tav>
                                      </p:tavLst>
                                    </p:anim>
                                    <p:anim calcmode="lin" valueType="num">
                                      <p:cBhvr>
                                        <p:cTn id="56" dur="1000" fill="hold"/>
                                        <p:tgtEl>
                                          <p:spTgt spid="19"/>
                                        </p:tgtEl>
                                        <p:attrNameLst>
                                          <p:attrName>ppt_h</p:attrName>
                                        </p:attrNameLst>
                                      </p:cBhvr>
                                      <p:tavLst>
                                        <p:tav tm="0">
                                          <p:val>
                                            <p:fltVal val="0"/>
                                          </p:val>
                                        </p:tav>
                                        <p:tav tm="100000">
                                          <p:val>
                                            <p:strVal val="#ppt_h"/>
                                          </p:val>
                                        </p:tav>
                                      </p:tavLst>
                                    </p:anim>
                                    <p:anim calcmode="lin" valueType="num">
                                      <p:cBhvr>
                                        <p:cTn id="57" dur="1000" fill="hold"/>
                                        <p:tgtEl>
                                          <p:spTgt spid="19"/>
                                        </p:tgtEl>
                                        <p:attrNameLst>
                                          <p:attrName>style.rotation</p:attrName>
                                        </p:attrNameLst>
                                      </p:cBhvr>
                                      <p:tavLst>
                                        <p:tav tm="0">
                                          <p:val>
                                            <p:fltVal val="90"/>
                                          </p:val>
                                        </p:tav>
                                        <p:tav tm="100000">
                                          <p:val>
                                            <p:fltVal val="0"/>
                                          </p:val>
                                        </p:tav>
                                      </p:tavLst>
                                    </p:anim>
                                    <p:animEffect transition="in" filter="fade">
                                      <p:cBhvr>
                                        <p:cTn id="58" dur="1000"/>
                                        <p:tgtEl>
                                          <p:spTgt spid="19"/>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p:cTn id="63" dur="1000" fill="hold"/>
                                        <p:tgtEl>
                                          <p:spTgt spid="26"/>
                                        </p:tgtEl>
                                        <p:attrNameLst>
                                          <p:attrName>ppt_w</p:attrName>
                                        </p:attrNameLst>
                                      </p:cBhvr>
                                      <p:tavLst>
                                        <p:tav tm="0">
                                          <p:val>
                                            <p:fltVal val="0"/>
                                          </p:val>
                                        </p:tav>
                                        <p:tav tm="100000">
                                          <p:val>
                                            <p:strVal val="#ppt_w"/>
                                          </p:val>
                                        </p:tav>
                                      </p:tavLst>
                                    </p:anim>
                                    <p:anim calcmode="lin" valueType="num">
                                      <p:cBhvr>
                                        <p:cTn id="64" dur="1000" fill="hold"/>
                                        <p:tgtEl>
                                          <p:spTgt spid="26"/>
                                        </p:tgtEl>
                                        <p:attrNameLst>
                                          <p:attrName>ppt_h</p:attrName>
                                        </p:attrNameLst>
                                      </p:cBhvr>
                                      <p:tavLst>
                                        <p:tav tm="0">
                                          <p:val>
                                            <p:fltVal val="0"/>
                                          </p:val>
                                        </p:tav>
                                        <p:tav tm="100000">
                                          <p:val>
                                            <p:strVal val="#ppt_h"/>
                                          </p:val>
                                        </p:tav>
                                      </p:tavLst>
                                    </p:anim>
                                    <p:anim calcmode="lin" valueType="num">
                                      <p:cBhvr>
                                        <p:cTn id="65" dur="1000" fill="hold"/>
                                        <p:tgtEl>
                                          <p:spTgt spid="26"/>
                                        </p:tgtEl>
                                        <p:attrNameLst>
                                          <p:attrName>style.rotation</p:attrName>
                                        </p:attrNameLst>
                                      </p:cBhvr>
                                      <p:tavLst>
                                        <p:tav tm="0">
                                          <p:val>
                                            <p:fltVal val="90"/>
                                          </p:val>
                                        </p:tav>
                                        <p:tav tm="100000">
                                          <p:val>
                                            <p:fltVal val="0"/>
                                          </p:val>
                                        </p:tav>
                                      </p:tavLst>
                                    </p:anim>
                                    <p:animEffect transition="in" filter="fade">
                                      <p:cBhvr>
                                        <p:cTn id="66" dur="1000"/>
                                        <p:tgtEl>
                                          <p:spTgt spid="26"/>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27"/>
                                        </p:tgtEl>
                                        <p:attrNameLst>
                                          <p:attrName>style.visibility</p:attrName>
                                        </p:attrNameLst>
                                      </p:cBhvr>
                                      <p:to>
                                        <p:strVal val="visible"/>
                                      </p:to>
                                    </p:set>
                                    <p:anim calcmode="lin" valueType="num">
                                      <p:cBhvr>
                                        <p:cTn id="71" dur="1000" fill="hold"/>
                                        <p:tgtEl>
                                          <p:spTgt spid="27"/>
                                        </p:tgtEl>
                                        <p:attrNameLst>
                                          <p:attrName>ppt_w</p:attrName>
                                        </p:attrNameLst>
                                      </p:cBhvr>
                                      <p:tavLst>
                                        <p:tav tm="0">
                                          <p:val>
                                            <p:fltVal val="0"/>
                                          </p:val>
                                        </p:tav>
                                        <p:tav tm="100000">
                                          <p:val>
                                            <p:strVal val="#ppt_w"/>
                                          </p:val>
                                        </p:tav>
                                      </p:tavLst>
                                    </p:anim>
                                    <p:anim calcmode="lin" valueType="num">
                                      <p:cBhvr>
                                        <p:cTn id="72" dur="1000" fill="hold"/>
                                        <p:tgtEl>
                                          <p:spTgt spid="27"/>
                                        </p:tgtEl>
                                        <p:attrNameLst>
                                          <p:attrName>ppt_h</p:attrName>
                                        </p:attrNameLst>
                                      </p:cBhvr>
                                      <p:tavLst>
                                        <p:tav tm="0">
                                          <p:val>
                                            <p:fltVal val="0"/>
                                          </p:val>
                                        </p:tav>
                                        <p:tav tm="100000">
                                          <p:val>
                                            <p:strVal val="#ppt_h"/>
                                          </p:val>
                                        </p:tav>
                                      </p:tavLst>
                                    </p:anim>
                                    <p:anim calcmode="lin" valueType="num">
                                      <p:cBhvr>
                                        <p:cTn id="73" dur="1000" fill="hold"/>
                                        <p:tgtEl>
                                          <p:spTgt spid="27"/>
                                        </p:tgtEl>
                                        <p:attrNameLst>
                                          <p:attrName>style.rotation</p:attrName>
                                        </p:attrNameLst>
                                      </p:cBhvr>
                                      <p:tavLst>
                                        <p:tav tm="0">
                                          <p:val>
                                            <p:fltVal val="90"/>
                                          </p:val>
                                        </p:tav>
                                        <p:tav tm="100000">
                                          <p:val>
                                            <p:fltVal val="0"/>
                                          </p:val>
                                        </p:tav>
                                      </p:tavLst>
                                    </p:anim>
                                    <p:animEffect transition="in" filter="fade">
                                      <p:cBhvr>
                                        <p:cTn id="74" dur="1000"/>
                                        <p:tgtEl>
                                          <p:spTgt spid="27"/>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grpId="0" nodeType="clickEffect">
                                  <p:stCondLst>
                                    <p:cond delay="0"/>
                                  </p:stCondLst>
                                  <p:childTnLst>
                                    <p:set>
                                      <p:cBhvr>
                                        <p:cTn id="78" dur="1" fill="hold">
                                          <p:stCondLst>
                                            <p:cond delay="0"/>
                                          </p:stCondLst>
                                        </p:cTn>
                                        <p:tgtEl>
                                          <p:spTgt spid="29"/>
                                        </p:tgtEl>
                                        <p:attrNameLst>
                                          <p:attrName>style.visibility</p:attrName>
                                        </p:attrNameLst>
                                      </p:cBhvr>
                                      <p:to>
                                        <p:strVal val="visible"/>
                                      </p:to>
                                    </p:set>
                                    <p:anim calcmode="lin" valueType="num">
                                      <p:cBhvr>
                                        <p:cTn id="79" dur="1000" fill="hold"/>
                                        <p:tgtEl>
                                          <p:spTgt spid="29"/>
                                        </p:tgtEl>
                                        <p:attrNameLst>
                                          <p:attrName>ppt_w</p:attrName>
                                        </p:attrNameLst>
                                      </p:cBhvr>
                                      <p:tavLst>
                                        <p:tav tm="0">
                                          <p:val>
                                            <p:fltVal val="0"/>
                                          </p:val>
                                        </p:tav>
                                        <p:tav tm="100000">
                                          <p:val>
                                            <p:strVal val="#ppt_w"/>
                                          </p:val>
                                        </p:tav>
                                      </p:tavLst>
                                    </p:anim>
                                    <p:anim calcmode="lin" valueType="num">
                                      <p:cBhvr>
                                        <p:cTn id="80" dur="1000" fill="hold"/>
                                        <p:tgtEl>
                                          <p:spTgt spid="29"/>
                                        </p:tgtEl>
                                        <p:attrNameLst>
                                          <p:attrName>ppt_h</p:attrName>
                                        </p:attrNameLst>
                                      </p:cBhvr>
                                      <p:tavLst>
                                        <p:tav tm="0">
                                          <p:val>
                                            <p:fltVal val="0"/>
                                          </p:val>
                                        </p:tav>
                                        <p:tav tm="100000">
                                          <p:val>
                                            <p:strVal val="#ppt_h"/>
                                          </p:val>
                                        </p:tav>
                                      </p:tavLst>
                                    </p:anim>
                                    <p:anim calcmode="lin" valueType="num">
                                      <p:cBhvr>
                                        <p:cTn id="81" dur="1000" fill="hold"/>
                                        <p:tgtEl>
                                          <p:spTgt spid="29"/>
                                        </p:tgtEl>
                                        <p:attrNameLst>
                                          <p:attrName>style.rotation</p:attrName>
                                        </p:attrNameLst>
                                      </p:cBhvr>
                                      <p:tavLst>
                                        <p:tav tm="0">
                                          <p:val>
                                            <p:fltVal val="90"/>
                                          </p:val>
                                        </p:tav>
                                        <p:tav tm="100000">
                                          <p:val>
                                            <p:fltVal val="0"/>
                                          </p:val>
                                        </p:tav>
                                      </p:tavLst>
                                    </p:anim>
                                    <p:animEffect transition="in" filter="fade">
                                      <p:cBhvr>
                                        <p:cTn id="82"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8" grpId="0" animBg="1"/>
      <p:bldP spid="19" grpId="0" animBg="1"/>
      <p:bldP spid="20" grpId="0" animBg="1"/>
      <p:bldP spid="21" grpId="0" animBg="1"/>
      <p:bldP spid="5" grpId="0" animBg="1"/>
      <p:bldP spid="26" grpId="0" animBg="1"/>
      <p:bldP spid="27" grpId="0" animBg="1"/>
      <p:bldP spid="2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3843"/>
            <a:ext cx="10515600" cy="1364827"/>
          </a:xfrm>
        </p:spPr>
        <p:txBody>
          <a:bodyPr/>
          <a:lstStyle/>
          <a:p>
            <a:pPr algn="ctr"/>
            <a:r>
              <a:rPr lang="en-US" b="1" u="sng" dirty="0" err="1" smtClean="0">
                <a:solidFill>
                  <a:schemeClr val="accent1">
                    <a:lumMod val="60000"/>
                    <a:lumOff val="40000"/>
                  </a:schemeClr>
                </a:solidFill>
              </a:rPr>
              <a:t>পাঠ</a:t>
            </a:r>
            <a:r>
              <a:rPr lang="en-US" b="1" u="sng" dirty="0" smtClean="0">
                <a:solidFill>
                  <a:schemeClr val="accent1">
                    <a:lumMod val="60000"/>
                    <a:lumOff val="40000"/>
                  </a:schemeClr>
                </a:solidFill>
              </a:rPr>
              <a:t> </a:t>
            </a:r>
            <a:r>
              <a:rPr lang="en-US" b="1" u="sng" dirty="0" err="1" smtClean="0">
                <a:solidFill>
                  <a:schemeClr val="accent1">
                    <a:lumMod val="60000"/>
                    <a:lumOff val="40000"/>
                  </a:schemeClr>
                </a:solidFill>
              </a:rPr>
              <a:t>পরিচিতি</a:t>
            </a:r>
            <a:r>
              <a:rPr lang="en-US" b="1" u="sng" dirty="0" smtClean="0">
                <a:solidFill>
                  <a:schemeClr val="accent1">
                    <a:lumMod val="60000"/>
                    <a:lumOff val="40000"/>
                  </a:schemeClr>
                </a:solidFill>
              </a:rPr>
              <a:t> </a:t>
            </a:r>
            <a:endParaRPr lang="en-US" b="1" u="sng" dirty="0">
              <a:solidFill>
                <a:schemeClr val="accent1">
                  <a:lumMod val="60000"/>
                  <a:lumOff val="40000"/>
                </a:schemeClr>
              </a:solidFill>
            </a:endParaRPr>
          </a:p>
        </p:txBody>
      </p:sp>
      <p:sp>
        <p:nvSpPr>
          <p:cNvPr id="5" name="TextBox 4"/>
          <p:cNvSpPr txBox="1"/>
          <p:nvPr/>
        </p:nvSpPr>
        <p:spPr>
          <a:xfrm>
            <a:off x="0" y="1579475"/>
            <a:ext cx="12192000" cy="5262979"/>
          </a:xfrm>
          <a:prstGeom prst="rect">
            <a:avLst/>
          </a:prstGeom>
          <a:noFill/>
        </p:spPr>
        <p:txBody>
          <a:bodyPr wrap="square" rtlCol="0">
            <a:spAutoFit/>
          </a:bodyPr>
          <a:lstStyle/>
          <a:p>
            <a:pPr algn="just"/>
            <a:r>
              <a:rPr lang="as-IN" sz="2800" dirty="0"/>
              <a:t>বলাইচাঁদ মুখোপাধ্যায়ের (বনফুল) অদৃশ্যলোক গ্রন্থের অন্তর্ভুক্ত ‘নিমগাছ’ গল্প। এই গল্পের সংক্ষিপ্ত অবয়বের মধ্যে লেখক বিপুল বক্তব্য উপস্থাপনে যে দক্ষতার পরিচয় দিয়েছেন তা বাংলা সাহিত্যে বিরল। নিমগাছের বর্ণনা, এর পাতা, বাকল, ছায়া ইত্যাদির বাহ্যিক উপকারিতা কবিতার মতো বর্ণনা করা হয়েছে এই গল্পে। কবিরাজ তার চিকিৎসার কাজে, সাধারণ মানুষ প্রাত্যহিক প্রয়োজনে নিমগাছকে অনবরত ব্যবহার করে থাকে। কিন্তু কেউ এই গাছের সামান্যও যত্ন নেয় না। একজন কবি একদিন নিমগাছের গুণ ও রূপের প্রশংসা করে। নিমগাছের ভালো লাগে ঐ লোককে এবং সে তার সঙ্গে চলে যেতে চায়। কিন্তু মাটির গভীরে তার শিকড়। গাছটি যেতে পারে না। আসলে গাছ তো চলতে পারে না। এটি একটি প্রতীকী গল্প। প্রকৃতপক্ষে, ‘নিমগাছ’ গল্পটির নিমগাছ প্রতীকের সূত্রে বনফুল দেখিয়েছেন নারীর অপরিসীম আত্মত্যাগ। নারীর মানবিক মর্যাদা, পারিবারিক ও সামাজিক গুরুত্ব উপলব্ধি করার ইঙ্গিত দেয় গল্পটি।</a:t>
            </a:r>
          </a:p>
        </p:txBody>
      </p:sp>
    </p:spTree>
    <p:extLst>
      <p:ext uri="{BB962C8B-B14F-4D97-AF65-F5344CB8AC3E}">
        <p14:creationId xmlns:p14="http://schemas.microsoft.com/office/powerpoint/2010/main" val="41802720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7004"/>
            <a:ext cx="10515600" cy="554477"/>
          </a:xfrm>
        </p:spPr>
        <p:txBody>
          <a:bodyPr>
            <a:normAutofit fontScale="90000"/>
          </a:bodyPr>
          <a:lstStyle/>
          <a:p>
            <a:pPr algn="ctr"/>
            <a:r>
              <a:rPr lang="en-US" dirty="0" err="1" smtClean="0">
                <a:solidFill>
                  <a:srgbClr val="00B050"/>
                </a:solidFill>
              </a:rPr>
              <a:t>মূল</a:t>
            </a:r>
            <a:r>
              <a:rPr lang="en-US" dirty="0" smtClean="0">
                <a:solidFill>
                  <a:srgbClr val="00B050"/>
                </a:solidFill>
              </a:rPr>
              <a:t> </a:t>
            </a:r>
            <a:r>
              <a:rPr lang="en-US" dirty="0" err="1" smtClean="0">
                <a:solidFill>
                  <a:srgbClr val="00B050"/>
                </a:solidFill>
              </a:rPr>
              <a:t>পাঠ</a:t>
            </a:r>
            <a:endParaRPr lang="en-US" dirty="0">
              <a:solidFill>
                <a:srgbClr val="00B050"/>
              </a:solidFill>
            </a:endParaRPr>
          </a:p>
        </p:txBody>
      </p:sp>
      <p:sp>
        <p:nvSpPr>
          <p:cNvPr id="3" name="Content Placeholder 2"/>
          <p:cNvSpPr>
            <a:spLocks noGrp="1"/>
          </p:cNvSpPr>
          <p:nvPr>
            <p:ph idx="1"/>
          </p:nvPr>
        </p:nvSpPr>
        <p:spPr>
          <a:xfrm>
            <a:off x="838200" y="544749"/>
            <a:ext cx="10515600" cy="6215974"/>
          </a:xfrm>
        </p:spPr>
        <p:txBody>
          <a:bodyPr>
            <a:noAutofit/>
          </a:bodyPr>
          <a:lstStyle/>
          <a:p>
            <a:pPr marL="0" indent="0" algn="just">
              <a:lnSpc>
                <a:spcPct val="100000"/>
              </a:lnSpc>
              <a:buNone/>
            </a:pPr>
            <a:r>
              <a:rPr lang="as-IN" dirty="0" smtClean="0">
                <a:latin typeface="NikoshLight" panose="02000000000000000000" pitchFamily="2" charset="0"/>
                <a:cs typeface="NikoshLight" panose="02000000000000000000" pitchFamily="2" charset="0"/>
              </a:rPr>
              <a:t>কেউ </a:t>
            </a:r>
            <a:r>
              <a:rPr lang="as-IN" dirty="0">
                <a:latin typeface="NikoshLight" panose="02000000000000000000" pitchFamily="2" charset="0"/>
                <a:cs typeface="NikoshLight" panose="02000000000000000000" pitchFamily="2" charset="0"/>
              </a:rPr>
              <a:t>ছালটা ছাড়িয়ে নিয়ে সিদ্ধ করছে। পাতাগুলো ছিঁড়ে শিলে পিষছে কেউ। কেউ বা ভাজছে গরম তেলে। </a:t>
            </a:r>
            <a:r>
              <a:rPr lang="as-IN" dirty="0" smtClean="0">
                <a:latin typeface="NikoshLight" panose="02000000000000000000" pitchFamily="2" charset="0"/>
                <a:cs typeface="NikoshLight" panose="02000000000000000000" pitchFamily="2" charset="0"/>
              </a:rPr>
              <a:t>খোস</a:t>
            </a:r>
            <a:r>
              <a:rPr lang="en-US" dirty="0" smtClean="0">
                <a:latin typeface="NikoshLight" panose="02000000000000000000" pitchFamily="2" charset="0"/>
                <a:cs typeface="NikoshLight" panose="02000000000000000000" pitchFamily="2" charset="0"/>
              </a:rPr>
              <a:t>, </a:t>
            </a:r>
            <a:r>
              <a:rPr lang="as-IN" dirty="0" smtClean="0">
                <a:latin typeface="NikoshLight" panose="02000000000000000000" pitchFamily="2" charset="0"/>
                <a:cs typeface="NikoshLight" panose="02000000000000000000" pitchFamily="2" charset="0"/>
              </a:rPr>
              <a:t>দাদ</a:t>
            </a:r>
            <a:r>
              <a:rPr lang="en-US" dirty="0" smtClean="0">
                <a:latin typeface="NikoshLight" panose="02000000000000000000" pitchFamily="2" charset="0"/>
                <a:cs typeface="NikoshLight" panose="02000000000000000000" pitchFamily="2" charset="0"/>
              </a:rPr>
              <a:t>,</a:t>
            </a:r>
            <a:r>
              <a:rPr lang="as-IN" dirty="0" smtClean="0">
                <a:latin typeface="NikoshLight" panose="02000000000000000000" pitchFamily="2" charset="0"/>
                <a:cs typeface="NikoshLight" panose="02000000000000000000" pitchFamily="2" charset="0"/>
              </a:rPr>
              <a:t> হাজা</a:t>
            </a:r>
            <a:r>
              <a:rPr lang="en-US" dirty="0" smtClean="0">
                <a:latin typeface="NikoshLight" panose="02000000000000000000" pitchFamily="2" charset="0"/>
                <a:cs typeface="NikoshLight" panose="02000000000000000000" pitchFamily="2" charset="0"/>
              </a:rPr>
              <a:t>,</a:t>
            </a:r>
            <a:r>
              <a:rPr lang="as-IN" dirty="0" smtClean="0">
                <a:latin typeface="NikoshLight" panose="02000000000000000000" pitchFamily="2" charset="0"/>
                <a:cs typeface="NikoshLight" panose="02000000000000000000" pitchFamily="2" charset="0"/>
              </a:rPr>
              <a:t> </a:t>
            </a:r>
            <a:r>
              <a:rPr lang="as-IN" dirty="0">
                <a:latin typeface="NikoshLight" panose="02000000000000000000" pitchFamily="2" charset="0"/>
                <a:cs typeface="NikoshLight" panose="02000000000000000000" pitchFamily="2" charset="0"/>
              </a:rPr>
              <a:t>চুলকুনিতে লাগাবে। চর্মরোগের অব্যর্থ মহৌষধ। কচি পাতাগুলো খায়ও অনেকে</a:t>
            </a:r>
            <a:r>
              <a:rPr lang="as-IN" dirty="0" smtClean="0">
                <a:latin typeface="NikoshLight" panose="02000000000000000000" pitchFamily="2" charset="0"/>
                <a:cs typeface="NikoshLight" panose="02000000000000000000" pitchFamily="2" charset="0"/>
              </a:rPr>
              <a:t>।</a:t>
            </a:r>
            <a:r>
              <a:rPr lang="en-US" dirty="0" smtClean="0">
                <a:latin typeface="NikoshLight" panose="02000000000000000000" pitchFamily="2" charset="0"/>
                <a:cs typeface="NikoshLight" panose="02000000000000000000" pitchFamily="2" charset="0"/>
              </a:rPr>
              <a:t> </a:t>
            </a:r>
            <a:r>
              <a:rPr lang="as-IN" dirty="0" smtClean="0">
                <a:latin typeface="NikoshLight" panose="02000000000000000000" pitchFamily="2" charset="0"/>
                <a:cs typeface="NikoshLight" panose="02000000000000000000" pitchFamily="2" charset="0"/>
              </a:rPr>
              <a:t>এমনি</a:t>
            </a:r>
            <a:r>
              <a:rPr lang="en-US" dirty="0" smtClean="0">
                <a:latin typeface="NikoshLight" panose="02000000000000000000" pitchFamily="2" charset="0"/>
                <a:cs typeface="NikoshLight" panose="02000000000000000000" pitchFamily="2" charset="0"/>
              </a:rPr>
              <a:t> </a:t>
            </a:r>
            <a:r>
              <a:rPr lang="as-IN" dirty="0" smtClean="0">
                <a:latin typeface="NikoshLight" panose="02000000000000000000" pitchFamily="2" charset="0"/>
                <a:cs typeface="NikoshLight" panose="02000000000000000000" pitchFamily="2" charset="0"/>
              </a:rPr>
              <a:t>কাঁচাই…..</a:t>
            </a:r>
            <a:r>
              <a:rPr lang="en-US" dirty="0" smtClean="0">
                <a:latin typeface="NikoshLight" panose="02000000000000000000" pitchFamily="2" charset="0"/>
                <a:cs typeface="NikoshLight" panose="02000000000000000000" pitchFamily="2" charset="0"/>
              </a:rPr>
              <a:t>								 </a:t>
            </a:r>
            <a:r>
              <a:rPr lang="as-IN" dirty="0">
                <a:latin typeface="NikoshLight" panose="02000000000000000000" pitchFamily="2" charset="0"/>
                <a:cs typeface="NikoshLight" panose="02000000000000000000" pitchFamily="2" charset="0"/>
              </a:rPr>
              <a:t/>
            </a:r>
            <a:br>
              <a:rPr lang="as-IN" dirty="0">
                <a:latin typeface="NikoshLight" panose="02000000000000000000" pitchFamily="2" charset="0"/>
                <a:cs typeface="NikoshLight" panose="02000000000000000000" pitchFamily="2" charset="0"/>
              </a:rPr>
            </a:br>
            <a:r>
              <a:rPr lang="as-IN" b="1" dirty="0">
                <a:solidFill>
                  <a:srgbClr val="00B050"/>
                </a:solidFill>
                <a:latin typeface="NikoshLight" panose="02000000000000000000" pitchFamily="2" charset="0"/>
                <a:cs typeface="NikoshLight" panose="02000000000000000000" pitchFamily="2" charset="0"/>
              </a:rPr>
              <a:t>কিংবা ভেজে বেগুন- সহযোগে। যকৃতের পক্ষে ভারী উপকার</a:t>
            </a:r>
            <a:r>
              <a:rPr lang="as-IN" b="1" dirty="0">
                <a:latin typeface="NikoshLight" panose="02000000000000000000" pitchFamily="2" charset="0"/>
                <a:cs typeface="NikoshLight" panose="02000000000000000000" pitchFamily="2" charset="0"/>
              </a:rPr>
              <a:t>। </a:t>
            </a:r>
            <a:r>
              <a:rPr lang="as-IN" b="1" dirty="0">
                <a:solidFill>
                  <a:schemeClr val="accent2">
                    <a:lumMod val="75000"/>
                  </a:schemeClr>
                </a:solidFill>
                <a:latin typeface="NikoshLight" panose="02000000000000000000" pitchFamily="2" charset="0"/>
                <a:cs typeface="NikoshLight" panose="02000000000000000000" pitchFamily="2" charset="0"/>
              </a:rPr>
              <a:t>কচি ডালগুলো ভেঙে চিবোয় কত লোক…। দাঁত ভালো থাকে। </a:t>
            </a:r>
            <a:r>
              <a:rPr lang="as-IN" dirty="0">
                <a:latin typeface="NikoshLight" panose="02000000000000000000" pitchFamily="2" charset="0"/>
                <a:cs typeface="NikoshLight" panose="02000000000000000000" pitchFamily="2" charset="0"/>
              </a:rPr>
              <a:t>কবিরাজরা প্রশংসায় পঞ্চমুখ। বাড়ির পাশে গজালে বিজ্ঞরা </a:t>
            </a:r>
            <a:r>
              <a:rPr lang="as-IN" dirty="0" smtClean="0">
                <a:latin typeface="NikoshLight" panose="02000000000000000000" pitchFamily="2" charset="0"/>
                <a:cs typeface="NikoshLight" panose="02000000000000000000" pitchFamily="2" charset="0"/>
              </a:rPr>
              <a:t>খু</a:t>
            </a:r>
            <a:r>
              <a:rPr lang="en-US" smtClean="0">
                <a:latin typeface="NikoshLight" panose="02000000000000000000" pitchFamily="2" charset="0"/>
                <a:cs typeface="NikoshLight" panose="02000000000000000000" pitchFamily="2" charset="0"/>
              </a:rPr>
              <a:t>সি</a:t>
            </a:r>
            <a:r>
              <a:rPr lang="as-IN" smtClean="0">
                <a:latin typeface="NikoshLight" panose="02000000000000000000" pitchFamily="2" charset="0"/>
                <a:cs typeface="NikoshLight" panose="02000000000000000000" pitchFamily="2" charset="0"/>
              </a:rPr>
              <a:t> </a:t>
            </a:r>
            <a:r>
              <a:rPr lang="as-IN" dirty="0">
                <a:latin typeface="NikoshLight" panose="02000000000000000000" pitchFamily="2" charset="0"/>
                <a:cs typeface="NikoshLight" panose="02000000000000000000" pitchFamily="2" charset="0"/>
              </a:rPr>
              <a:t>হন। </a:t>
            </a:r>
            <a:r>
              <a:rPr lang="as-IN" dirty="0" smtClean="0">
                <a:latin typeface="NikoshLight" panose="02000000000000000000" pitchFamily="2" charset="0"/>
                <a:cs typeface="NikoshLight" panose="02000000000000000000" pitchFamily="2" charset="0"/>
              </a:rPr>
              <a:t>বলেন-</a:t>
            </a:r>
            <a:r>
              <a:rPr lang="en-US" dirty="0">
                <a:latin typeface="NikoshLight" panose="02000000000000000000" pitchFamily="2" charset="0"/>
                <a:cs typeface="NikoshLight" panose="02000000000000000000" pitchFamily="2" charset="0"/>
              </a:rPr>
              <a:t> </a:t>
            </a:r>
            <a:r>
              <a:rPr lang="en-US" dirty="0" smtClean="0">
                <a:latin typeface="NikoshLight" panose="02000000000000000000" pitchFamily="2" charset="0"/>
                <a:cs typeface="NikoshLight" panose="02000000000000000000" pitchFamily="2" charset="0"/>
              </a:rPr>
              <a:t>‘</a:t>
            </a:r>
            <a:r>
              <a:rPr lang="as-IN" b="1" dirty="0" smtClean="0">
                <a:solidFill>
                  <a:srgbClr val="00B0F0"/>
                </a:solidFill>
                <a:latin typeface="NikoshLight" panose="02000000000000000000" pitchFamily="2" charset="0"/>
                <a:cs typeface="NikoshLight" panose="02000000000000000000" pitchFamily="2" charset="0"/>
              </a:rPr>
              <a:t>নিমের </a:t>
            </a:r>
            <a:r>
              <a:rPr lang="en-US" b="1" dirty="0" err="1" smtClean="0">
                <a:solidFill>
                  <a:srgbClr val="00B0F0"/>
                </a:solidFill>
                <a:latin typeface="NikoshLight" panose="02000000000000000000" pitchFamily="2" charset="0"/>
                <a:cs typeface="NikoshLight" panose="02000000000000000000" pitchFamily="2" charset="0"/>
              </a:rPr>
              <a:t>হা</a:t>
            </a:r>
            <a:r>
              <a:rPr lang="as-IN" b="1" dirty="0" smtClean="0">
                <a:solidFill>
                  <a:srgbClr val="00B0F0"/>
                </a:solidFill>
                <a:latin typeface="NikoshLight" panose="02000000000000000000" pitchFamily="2" charset="0"/>
                <a:cs typeface="NikoshLight" panose="02000000000000000000" pitchFamily="2" charset="0"/>
              </a:rPr>
              <a:t>ওয়া </a:t>
            </a:r>
            <a:r>
              <a:rPr lang="as-IN" b="1" dirty="0">
                <a:solidFill>
                  <a:srgbClr val="00B0F0"/>
                </a:solidFill>
                <a:latin typeface="NikoshLight" panose="02000000000000000000" pitchFamily="2" charset="0"/>
                <a:cs typeface="NikoshLight" panose="02000000000000000000" pitchFamily="2" charset="0"/>
              </a:rPr>
              <a:t>ভাল, থাক, কেটো না</a:t>
            </a:r>
            <a:r>
              <a:rPr lang="as-IN" b="1" dirty="0" smtClean="0">
                <a:solidFill>
                  <a:srgbClr val="00B0F0"/>
                </a:solidFill>
                <a:latin typeface="NikoshLight" panose="02000000000000000000" pitchFamily="2" charset="0"/>
                <a:cs typeface="NikoshLight" panose="02000000000000000000" pitchFamily="2" charset="0"/>
              </a:rPr>
              <a:t>।</a:t>
            </a:r>
            <a:r>
              <a:rPr lang="en-US" b="1" dirty="0" smtClean="0">
                <a:solidFill>
                  <a:srgbClr val="00B0F0"/>
                </a:solidFill>
                <a:latin typeface="NikoshLight" panose="02000000000000000000" pitchFamily="2" charset="0"/>
                <a:cs typeface="NikoshLight" panose="02000000000000000000" pitchFamily="2" charset="0"/>
              </a:rPr>
              <a:t>’</a:t>
            </a:r>
            <a:r>
              <a:rPr lang="as-IN" dirty="0" smtClean="0">
                <a:latin typeface="NikoshLight" panose="02000000000000000000" pitchFamily="2" charset="0"/>
                <a:cs typeface="NikoshLight" panose="02000000000000000000" pitchFamily="2" charset="0"/>
              </a:rPr>
              <a:t> </a:t>
            </a:r>
            <a:r>
              <a:rPr lang="as-IN" dirty="0">
                <a:latin typeface="NikoshLight" panose="02000000000000000000" pitchFamily="2" charset="0"/>
                <a:cs typeface="NikoshLight" panose="02000000000000000000" pitchFamily="2" charset="0"/>
              </a:rPr>
              <a:t>কাটে না, কিন্তু যত্নও করে না। আবর্জনা জমে এসে চারিদিকে। শান দিয়ে বাধিয়েও দেয় কেউ- </a:t>
            </a:r>
            <a:r>
              <a:rPr lang="as-IN" b="1" dirty="0">
                <a:solidFill>
                  <a:srgbClr val="FF0000"/>
                </a:solidFill>
                <a:latin typeface="NikoshLight" panose="02000000000000000000" pitchFamily="2" charset="0"/>
                <a:cs typeface="NikoshLight" panose="02000000000000000000" pitchFamily="2" charset="0"/>
              </a:rPr>
              <a:t>সে আর এক </a:t>
            </a:r>
            <a:r>
              <a:rPr lang="as-IN" b="1" dirty="0" smtClean="0">
                <a:solidFill>
                  <a:srgbClr val="FF0000"/>
                </a:solidFill>
                <a:latin typeface="NikoshLight" panose="02000000000000000000" pitchFamily="2" charset="0"/>
                <a:cs typeface="NikoshLight" panose="02000000000000000000" pitchFamily="2" charset="0"/>
              </a:rPr>
              <a:t>আবর্জনা।</a:t>
            </a:r>
            <a:endParaRPr lang="en-US" b="1" dirty="0" smtClean="0">
              <a:solidFill>
                <a:srgbClr val="FF0000"/>
              </a:solidFill>
              <a:latin typeface="NikoshLight" panose="02000000000000000000" pitchFamily="2" charset="0"/>
              <a:cs typeface="NikoshLight" panose="02000000000000000000" pitchFamily="2" charset="0"/>
            </a:endParaRPr>
          </a:p>
          <a:p>
            <a:pPr marL="0" indent="0" algn="just">
              <a:lnSpc>
                <a:spcPct val="100000"/>
              </a:lnSpc>
              <a:spcBef>
                <a:spcPts val="0"/>
              </a:spcBef>
              <a:buNone/>
            </a:pPr>
            <a:r>
              <a:rPr lang="en-US" sz="900" dirty="0">
                <a:latin typeface="NikoshLight" panose="02000000000000000000" pitchFamily="2" charset="0"/>
                <a:cs typeface="NikoshLight" panose="02000000000000000000" pitchFamily="2" charset="0"/>
              </a:rPr>
              <a:t> </a:t>
            </a:r>
            <a:r>
              <a:rPr lang="en-US" sz="900" dirty="0" smtClean="0">
                <a:latin typeface="NikoshLight" panose="02000000000000000000" pitchFamily="2" charset="0"/>
                <a:cs typeface="NikoshLight" panose="02000000000000000000" pitchFamily="2" charset="0"/>
              </a:rPr>
              <a:t> </a:t>
            </a:r>
            <a:r>
              <a:rPr lang="en-US" sz="300" dirty="0">
                <a:latin typeface="NikoshLight" panose="02000000000000000000" pitchFamily="2" charset="0"/>
                <a:cs typeface="NikoshLight" panose="02000000000000000000" pitchFamily="2" charset="0"/>
              </a:rPr>
              <a:t> </a:t>
            </a:r>
            <a:r>
              <a:rPr lang="as-IN" dirty="0">
                <a:latin typeface="NikoshLight" panose="02000000000000000000" pitchFamily="2" charset="0"/>
                <a:cs typeface="NikoshLight" panose="02000000000000000000" pitchFamily="2" charset="0"/>
              </a:rPr>
              <a:t/>
            </a:r>
            <a:br>
              <a:rPr lang="as-IN" dirty="0">
                <a:latin typeface="NikoshLight" panose="02000000000000000000" pitchFamily="2" charset="0"/>
                <a:cs typeface="NikoshLight" panose="02000000000000000000" pitchFamily="2" charset="0"/>
              </a:rPr>
            </a:br>
            <a:r>
              <a:rPr lang="as-IN" dirty="0">
                <a:latin typeface="NikoshLight" panose="02000000000000000000" pitchFamily="2" charset="0"/>
                <a:cs typeface="NikoshLight" panose="02000000000000000000" pitchFamily="2" charset="0"/>
              </a:rPr>
              <a:t>হঠাৎ একদিন একটা নূতন ধরণের লোক এল। মুগ্ধ দৃষ্টিতে </a:t>
            </a:r>
            <a:r>
              <a:rPr lang="en-US" dirty="0" err="1" smtClean="0">
                <a:latin typeface="NikoshLight" panose="02000000000000000000" pitchFamily="2" charset="0"/>
                <a:cs typeface="NikoshLight" panose="02000000000000000000" pitchFamily="2" charset="0"/>
              </a:rPr>
              <a:t>চে</a:t>
            </a:r>
            <a:r>
              <a:rPr lang="as-IN" dirty="0" smtClean="0">
                <a:latin typeface="NikoshLight" panose="02000000000000000000" pitchFamily="2" charset="0"/>
                <a:cs typeface="NikoshLight" panose="02000000000000000000" pitchFamily="2" charset="0"/>
              </a:rPr>
              <a:t>য়ে </a:t>
            </a:r>
            <a:r>
              <a:rPr lang="as-IN" dirty="0">
                <a:latin typeface="NikoshLight" panose="02000000000000000000" pitchFamily="2" charset="0"/>
                <a:cs typeface="NikoshLight" panose="02000000000000000000" pitchFamily="2" charset="0"/>
              </a:rPr>
              <a:t>রইল নিমগাছের দিকে। ছাল তুললে না, পাতা ছিঁড়লে না, ডাল ভাঙ্গলে না। মুগ্ধ দৃষ্টিতে চেয়ে রইল শুধু। বলে উঠলো, </a:t>
            </a:r>
            <a:r>
              <a:rPr lang="as-IN" b="1" dirty="0">
                <a:solidFill>
                  <a:schemeClr val="accent4">
                    <a:lumMod val="75000"/>
                  </a:schemeClr>
                </a:solidFill>
                <a:latin typeface="NikoshLight" panose="02000000000000000000" pitchFamily="2" charset="0"/>
                <a:cs typeface="NikoshLight" panose="02000000000000000000" pitchFamily="2" charset="0"/>
              </a:rPr>
              <a:t>“বাঃ কি সুন্দর পাতাগুলো…..কি রূপ। থোকা থোকা ফুলেরই বা কি বাহার….এক ঝাঁক নক্ষত্র নেমে এসেছে যেন নীল আকাশ থেকে সবুজ সায়রে। বাঃ–” </a:t>
            </a:r>
            <a:r>
              <a:rPr lang="as-IN" dirty="0">
                <a:latin typeface="NikoshLight" panose="02000000000000000000" pitchFamily="2" charset="0"/>
                <a:cs typeface="NikoshLight" panose="02000000000000000000" pitchFamily="2" charset="0"/>
              </a:rPr>
              <a:t>খানিকক্ষণ চেয়ে থেকে চলে গেল।` কবিরাজ নয়, কবি।</a:t>
            </a:r>
            <a:br>
              <a:rPr lang="as-IN" dirty="0">
                <a:latin typeface="NikoshLight" panose="02000000000000000000" pitchFamily="2" charset="0"/>
                <a:cs typeface="NikoshLight" panose="02000000000000000000" pitchFamily="2" charset="0"/>
              </a:rPr>
            </a:br>
            <a:r>
              <a:rPr lang="en-US" sz="500" dirty="0" smtClean="0">
                <a:latin typeface="NikoshLight" panose="02000000000000000000" pitchFamily="2" charset="0"/>
                <a:cs typeface="NikoshLight" panose="02000000000000000000" pitchFamily="2" charset="0"/>
              </a:rPr>
              <a:t> </a:t>
            </a:r>
            <a:r>
              <a:rPr lang="en-US" sz="300" dirty="0">
                <a:latin typeface="NikoshLight" panose="02000000000000000000" pitchFamily="2" charset="0"/>
                <a:cs typeface="NikoshLight" panose="02000000000000000000" pitchFamily="2" charset="0"/>
              </a:rPr>
              <a:t> </a:t>
            </a:r>
            <a:r>
              <a:rPr lang="as-IN" dirty="0">
                <a:latin typeface="NikoshLight" panose="02000000000000000000" pitchFamily="2" charset="0"/>
                <a:cs typeface="NikoshLight" panose="02000000000000000000" pitchFamily="2" charset="0"/>
              </a:rPr>
              <a:t/>
            </a:r>
            <a:br>
              <a:rPr lang="as-IN" dirty="0">
                <a:latin typeface="NikoshLight" panose="02000000000000000000" pitchFamily="2" charset="0"/>
                <a:cs typeface="NikoshLight" panose="02000000000000000000" pitchFamily="2" charset="0"/>
              </a:rPr>
            </a:br>
            <a:r>
              <a:rPr lang="as-IN" dirty="0">
                <a:latin typeface="NikoshLight" panose="02000000000000000000" pitchFamily="2" charset="0"/>
                <a:cs typeface="NikoshLight" panose="02000000000000000000" pitchFamily="2" charset="0"/>
              </a:rPr>
              <a:t>নিমগাছটার ইচ্ছে করতে লাগল লোকটার সঙ্গে চলে যায়। কিন্তু পারলে না</a:t>
            </a:r>
            <a:r>
              <a:rPr lang="as-IN" dirty="0" smtClean="0">
                <a:latin typeface="NikoshLight" panose="02000000000000000000" pitchFamily="2" charset="0"/>
                <a:cs typeface="NikoshLight" panose="02000000000000000000" pitchFamily="2" charset="0"/>
              </a:rPr>
              <a:t>।</a:t>
            </a:r>
            <a:r>
              <a:rPr lang="en-US" dirty="0" smtClean="0">
                <a:latin typeface="NikoshLight" panose="02000000000000000000" pitchFamily="2" charset="0"/>
                <a:cs typeface="NikoshLight" panose="02000000000000000000" pitchFamily="2" charset="0"/>
              </a:rPr>
              <a:t> </a:t>
            </a:r>
            <a:r>
              <a:rPr lang="as-IN" b="1" dirty="0" smtClean="0">
                <a:solidFill>
                  <a:srgbClr val="92D050"/>
                </a:solidFill>
                <a:latin typeface="NikoshLight" panose="02000000000000000000" pitchFamily="2" charset="0"/>
                <a:cs typeface="NikoshLight" panose="02000000000000000000" pitchFamily="2" charset="0"/>
              </a:rPr>
              <a:t>মাটির </a:t>
            </a:r>
            <a:r>
              <a:rPr lang="as-IN" b="1" dirty="0">
                <a:solidFill>
                  <a:srgbClr val="92D050"/>
                </a:solidFill>
                <a:latin typeface="NikoshLight" panose="02000000000000000000" pitchFamily="2" charset="0"/>
                <a:cs typeface="NikoshLight" panose="02000000000000000000" pitchFamily="2" charset="0"/>
              </a:rPr>
              <a:t>ভেতর শিকড় অনেক দূরে চলে গেছে</a:t>
            </a:r>
            <a:r>
              <a:rPr lang="as-IN" dirty="0">
                <a:latin typeface="NikoshLight" panose="02000000000000000000" pitchFamily="2" charset="0"/>
                <a:cs typeface="NikoshLight" panose="02000000000000000000" pitchFamily="2" charset="0"/>
              </a:rPr>
              <a:t>। বাড়ির পিছনে আবর্জনার স্তূপের মধ্যেই দাঁড়িয়ে রইল সে।</a:t>
            </a:r>
            <a:br>
              <a:rPr lang="as-IN" dirty="0">
                <a:latin typeface="NikoshLight" panose="02000000000000000000" pitchFamily="2" charset="0"/>
                <a:cs typeface="NikoshLight" panose="02000000000000000000" pitchFamily="2" charset="0"/>
              </a:rPr>
            </a:br>
            <a:r>
              <a:rPr lang="as-IN" b="1" i="1" dirty="0">
                <a:solidFill>
                  <a:schemeClr val="tx2">
                    <a:lumMod val="50000"/>
                    <a:lumOff val="50000"/>
                  </a:schemeClr>
                </a:solidFill>
                <a:latin typeface="NikoshLight" panose="02000000000000000000" pitchFamily="2" charset="0"/>
                <a:cs typeface="NikoshLight" panose="02000000000000000000" pitchFamily="2" charset="0"/>
              </a:rPr>
              <a:t>ওদের বাড়ীর গৃহকর্ম-নিপুণা লক্ষ্ণী বউটার ঠিক এই দশা</a:t>
            </a:r>
            <a:r>
              <a:rPr lang="as-IN" b="1" i="1" dirty="0" smtClean="0">
                <a:solidFill>
                  <a:schemeClr val="tx2">
                    <a:lumMod val="50000"/>
                    <a:lumOff val="50000"/>
                  </a:schemeClr>
                </a:solidFill>
                <a:latin typeface="NikoshLight" panose="02000000000000000000" pitchFamily="2" charset="0"/>
                <a:cs typeface="NikoshLight" panose="02000000000000000000" pitchFamily="2" charset="0"/>
              </a:rPr>
              <a:t>।</a:t>
            </a:r>
            <a:endParaRPr lang="en-US" dirty="0"/>
          </a:p>
        </p:txBody>
      </p:sp>
    </p:spTree>
    <p:extLst>
      <p:ext uri="{BB962C8B-B14F-4D97-AF65-F5344CB8AC3E}">
        <p14:creationId xmlns:p14="http://schemas.microsoft.com/office/powerpoint/2010/main" val="33252054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5915"/>
            <a:ext cx="10515600" cy="817123"/>
          </a:xfrm>
        </p:spPr>
        <p:txBody>
          <a:bodyPr>
            <a:normAutofit/>
          </a:bodyPr>
          <a:lstStyle/>
          <a:p>
            <a:pPr algn="ctr"/>
            <a:r>
              <a:rPr lang="en-US" b="1" u="sng" dirty="0" err="1" smtClean="0">
                <a:solidFill>
                  <a:schemeClr val="accent1">
                    <a:lumMod val="60000"/>
                    <a:lumOff val="40000"/>
                  </a:schemeClr>
                </a:solidFill>
              </a:rPr>
              <a:t>গুরুত্বপূর্ণ</a:t>
            </a:r>
            <a:r>
              <a:rPr lang="en-US" b="1" u="sng" dirty="0" smtClean="0">
                <a:solidFill>
                  <a:schemeClr val="accent1">
                    <a:lumMod val="60000"/>
                    <a:lumOff val="40000"/>
                  </a:schemeClr>
                </a:solidFill>
              </a:rPr>
              <a:t> </a:t>
            </a:r>
            <a:r>
              <a:rPr lang="en-US" b="1" u="sng" dirty="0" err="1" smtClean="0">
                <a:solidFill>
                  <a:schemeClr val="accent1">
                    <a:lumMod val="60000"/>
                    <a:lumOff val="40000"/>
                  </a:schemeClr>
                </a:solidFill>
              </a:rPr>
              <a:t>শব্দার্থ</a:t>
            </a:r>
            <a:endParaRPr lang="en-US" b="1" u="sng" dirty="0">
              <a:solidFill>
                <a:schemeClr val="accent1">
                  <a:lumMod val="60000"/>
                  <a:lumOff val="40000"/>
                </a:schemeClr>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92692278"/>
              </p:ext>
            </p:extLst>
          </p:nvPr>
        </p:nvGraphicFramePr>
        <p:xfrm>
          <a:off x="165371" y="1361873"/>
          <a:ext cx="11879484" cy="5130552"/>
        </p:xfrm>
        <a:graphic>
          <a:graphicData uri="http://schemas.openxmlformats.org/drawingml/2006/table">
            <a:tbl>
              <a:tblPr firstRow="1" bandRow="1">
                <a:tableStyleId>{5C22544A-7EE6-4342-B048-85BDC9FD1C3A}</a:tableStyleId>
              </a:tblPr>
              <a:tblGrid>
                <a:gridCol w="2635612">
                  <a:extLst>
                    <a:ext uri="{9D8B030D-6E8A-4147-A177-3AD203B41FA5}">
                      <a16:colId xmlns:a16="http://schemas.microsoft.com/office/drawing/2014/main" val="231665020"/>
                    </a:ext>
                  </a:extLst>
                </a:gridCol>
                <a:gridCol w="9243872">
                  <a:extLst>
                    <a:ext uri="{9D8B030D-6E8A-4147-A177-3AD203B41FA5}">
                      <a16:colId xmlns:a16="http://schemas.microsoft.com/office/drawing/2014/main" val="180306019"/>
                    </a:ext>
                  </a:extLst>
                </a:gridCol>
              </a:tblGrid>
              <a:tr h="604083">
                <a:tc>
                  <a:txBody>
                    <a:bodyPr/>
                    <a:lstStyle/>
                    <a:p>
                      <a:pPr algn="ctr"/>
                      <a:r>
                        <a:rPr lang="en-US" sz="2800" dirty="0" err="1" smtClean="0"/>
                        <a:t>মূল</a:t>
                      </a:r>
                      <a:r>
                        <a:rPr lang="en-US" sz="2800" dirty="0" smtClean="0"/>
                        <a:t> </a:t>
                      </a:r>
                      <a:r>
                        <a:rPr lang="en-US" sz="2800" dirty="0" err="1" smtClean="0"/>
                        <a:t>শব্দঃ</a:t>
                      </a:r>
                      <a:r>
                        <a:rPr lang="en-US" sz="2800" baseline="0" dirty="0" smtClean="0"/>
                        <a:t> </a:t>
                      </a:r>
                      <a:endParaRPr lang="en-US" sz="2800" dirty="0"/>
                    </a:p>
                  </a:txBody>
                  <a:tcPr/>
                </a:tc>
                <a:tc>
                  <a:txBody>
                    <a:bodyPr/>
                    <a:lstStyle/>
                    <a:p>
                      <a:pPr algn="ctr"/>
                      <a:r>
                        <a:rPr lang="en-US" sz="2800" dirty="0" err="1" smtClean="0"/>
                        <a:t>শব্দার্থ</a:t>
                      </a:r>
                      <a:r>
                        <a:rPr lang="en-US" sz="2800" baseline="0" dirty="0" smtClean="0"/>
                        <a:t> ও </a:t>
                      </a:r>
                      <a:r>
                        <a:rPr lang="en-US" sz="2800" baseline="0" dirty="0" err="1" smtClean="0"/>
                        <a:t>ব্যাখ্যা</a:t>
                      </a:r>
                      <a:r>
                        <a:rPr lang="en-US" sz="2800" baseline="0" dirty="0" smtClean="0"/>
                        <a:t> </a:t>
                      </a:r>
                      <a:endParaRPr lang="en-US" sz="2800" dirty="0"/>
                    </a:p>
                  </a:txBody>
                  <a:tcPr/>
                </a:tc>
                <a:extLst>
                  <a:ext uri="{0D108BD9-81ED-4DB2-BD59-A6C34878D82A}">
                    <a16:rowId xmlns:a16="http://schemas.microsoft.com/office/drawing/2014/main" val="1061566901"/>
                  </a:ext>
                </a:extLst>
              </a:tr>
              <a:tr h="604083">
                <a:tc>
                  <a:txBody>
                    <a:bodyPr/>
                    <a:lstStyle/>
                    <a:p>
                      <a:pPr algn="ctr"/>
                      <a:r>
                        <a:rPr lang="en-US" sz="2400" dirty="0" err="1" smtClean="0"/>
                        <a:t>ছাল</a:t>
                      </a:r>
                      <a:r>
                        <a:rPr lang="en-US" sz="2400" baseline="0" dirty="0" smtClean="0"/>
                        <a:t> </a:t>
                      </a:r>
                      <a:endParaRPr lang="en-US" sz="2400" dirty="0"/>
                    </a:p>
                  </a:txBody>
                  <a:tcPr/>
                </a:tc>
                <a:tc>
                  <a:txBody>
                    <a:bodyPr/>
                    <a:lstStyle/>
                    <a:p>
                      <a:pPr algn="ctr"/>
                      <a:r>
                        <a:rPr lang="en-US" sz="2400" dirty="0" err="1" smtClean="0"/>
                        <a:t>বাকল</a:t>
                      </a:r>
                      <a:r>
                        <a:rPr lang="en-US" sz="2400" dirty="0" smtClean="0"/>
                        <a:t>, </a:t>
                      </a:r>
                      <a:r>
                        <a:rPr lang="en-US" sz="2400" dirty="0" err="1" smtClean="0"/>
                        <a:t>এখানে</a:t>
                      </a:r>
                      <a:r>
                        <a:rPr lang="en-US" sz="2400" baseline="0" dirty="0" smtClean="0"/>
                        <a:t> </a:t>
                      </a:r>
                      <a:r>
                        <a:rPr lang="en-US" sz="2400" baseline="0" dirty="0" err="1" smtClean="0"/>
                        <a:t>নিমগাছের</a:t>
                      </a:r>
                      <a:r>
                        <a:rPr lang="en-US" sz="2400" baseline="0" dirty="0" smtClean="0"/>
                        <a:t> </a:t>
                      </a:r>
                      <a:r>
                        <a:rPr lang="en-US" sz="2400" baseline="0" dirty="0" err="1" smtClean="0"/>
                        <a:t>বাকল</a:t>
                      </a:r>
                      <a:r>
                        <a:rPr lang="en-US" sz="2400" baseline="0" dirty="0" smtClean="0"/>
                        <a:t> </a:t>
                      </a:r>
                      <a:r>
                        <a:rPr lang="en-US" sz="2400" baseline="0" dirty="0" err="1" smtClean="0"/>
                        <a:t>বোঝানো</a:t>
                      </a:r>
                      <a:r>
                        <a:rPr lang="en-US" sz="2400" baseline="0" dirty="0" smtClean="0"/>
                        <a:t> </a:t>
                      </a:r>
                      <a:r>
                        <a:rPr lang="en-US" sz="2400" baseline="0" dirty="0" err="1" smtClean="0"/>
                        <a:t>হয়েছে</a:t>
                      </a:r>
                      <a:r>
                        <a:rPr lang="en-US" sz="2400" baseline="0" dirty="0" smtClean="0"/>
                        <a:t>। </a:t>
                      </a:r>
                      <a:endParaRPr lang="en-US" sz="2400" dirty="0"/>
                    </a:p>
                  </a:txBody>
                  <a:tcPr/>
                </a:tc>
                <a:extLst>
                  <a:ext uri="{0D108BD9-81ED-4DB2-BD59-A6C34878D82A}">
                    <a16:rowId xmlns:a16="http://schemas.microsoft.com/office/drawing/2014/main" val="640635527"/>
                  </a:ext>
                </a:extLst>
              </a:tr>
              <a:tr h="604083">
                <a:tc>
                  <a:txBody>
                    <a:bodyPr/>
                    <a:lstStyle/>
                    <a:p>
                      <a:pPr algn="ctr"/>
                      <a:r>
                        <a:rPr lang="en-US" sz="2400" dirty="0" err="1" smtClean="0"/>
                        <a:t>শিলে</a:t>
                      </a:r>
                      <a:r>
                        <a:rPr lang="en-US" sz="2400" dirty="0" smtClean="0"/>
                        <a:t> </a:t>
                      </a:r>
                      <a:r>
                        <a:rPr lang="en-US" sz="2400" dirty="0" err="1" smtClean="0"/>
                        <a:t>পেষা</a:t>
                      </a:r>
                      <a:r>
                        <a:rPr lang="en-US" sz="2400" baseline="0" dirty="0" smtClean="0"/>
                        <a:t> </a:t>
                      </a:r>
                      <a:endParaRPr lang="en-US" sz="2400" dirty="0"/>
                    </a:p>
                  </a:txBody>
                  <a:tcPr/>
                </a:tc>
                <a:tc>
                  <a:txBody>
                    <a:bodyPr/>
                    <a:lstStyle/>
                    <a:p>
                      <a:pPr algn="ctr"/>
                      <a:r>
                        <a:rPr lang="en-US" sz="2400" dirty="0" err="1" smtClean="0"/>
                        <a:t>শিল-পাটায়</a:t>
                      </a:r>
                      <a:r>
                        <a:rPr lang="en-US" sz="2400" dirty="0" smtClean="0"/>
                        <a:t> </a:t>
                      </a:r>
                      <a:r>
                        <a:rPr lang="en-US" sz="2400" dirty="0" err="1" smtClean="0"/>
                        <a:t>বাটা</a:t>
                      </a:r>
                      <a:r>
                        <a:rPr lang="en-US" sz="2400" dirty="0" smtClean="0"/>
                        <a:t>।</a:t>
                      </a:r>
                      <a:r>
                        <a:rPr lang="en-US" sz="2400" baseline="0" dirty="0" smtClean="0"/>
                        <a:t> </a:t>
                      </a:r>
                      <a:endParaRPr lang="en-US" sz="2400" dirty="0"/>
                    </a:p>
                  </a:txBody>
                  <a:tcPr/>
                </a:tc>
                <a:extLst>
                  <a:ext uri="{0D108BD9-81ED-4DB2-BD59-A6C34878D82A}">
                    <a16:rowId xmlns:a16="http://schemas.microsoft.com/office/drawing/2014/main" val="3191838797"/>
                  </a:ext>
                </a:extLst>
              </a:tr>
              <a:tr h="904740">
                <a:tc>
                  <a:txBody>
                    <a:bodyPr/>
                    <a:lstStyle/>
                    <a:p>
                      <a:pPr algn="ctr"/>
                      <a:r>
                        <a:rPr lang="en-US" sz="2400" dirty="0" err="1" smtClean="0"/>
                        <a:t>শান</a:t>
                      </a:r>
                      <a:r>
                        <a:rPr lang="en-US" sz="2400" dirty="0" smtClean="0"/>
                        <a:t> </a:t>
                      </a:r>
                      <a:r>
                        <a:rPr lang="en-US" sz="2400" dirty="0" err="1" smtClean="0"/>
                        <a:t>দিয়ে</a:t>
                      </a:r>
                      <a:r>
                        <a:rPr lang="en-US" sz="2400" dirty="0" smtClean="0"/>
                        <a:t> </a:t>
                      </a:r>
                      <a:r>
                        <a:rPr lang="en-US" sz="2400" dirty="0" err="1" smtClean="0"/>
                        <a:t>বাঁধানো</a:t>
                      </a:r>
                      <a:r>
                        <a:rPr lang="en-US" sz="2400" baseline="0" dirty="0" smtClean="0"/>
                        <a:t> </a:t>
                      </a:r>
                      <a:endParaRPr lang="en-US" sz="2400" dirty="0"/>
                    </a:p>
                  </a:txBody>
                  <a:tcPr/>
                </a:tc>
                <a:tc>
                  <a:txBody>
                    <a:bodyPr/>
                    <a:lstStyle/>
                    <a:p>
                      <a:pPr algn="ctr"/>
                      <a:r>
                        <a:rPr lang="en-US" sz="2400" dirty="0" err="1" smtClean="0"/>
                        <a:t>ইট</a:t>
                      </a:r>
                      <a:r>
                        <a:rPr lang="en-US" sz="2400" baseline="0" dirty="0" smtClean="0"/>
                        <a:t> ও </a:t>
                      </a:r>
                      <a:r>
                        <a:rPr lang="en-US" sz="2400" baseline="0" dirty="0" err="1" smtClean="0"/>
                        <a:t>সিমেন্ট</a:t>
                      </a:r>
                      <a:r>
                        <a:rPr lang="en-US" sz="2400" baseline="0" dirty="0" smtClean="0"/>
                        <a:t> </a:t>
                      </a:r>
                      <a:r>
                        <a:rPr lang="en-US" sz="2400" baseline="0" dirty="0" err="1" smtClean="0"/>
                        <a:t>দিয়ে</a:t>
                      </a:r>
                      <a:r>
                        <a:rPr lang="en-US" sz="2400" baseline="0" dirty="0" smtClean="0"/>
                        <a:t> </a:t>
                      </a:r>
                      <a:r>
                        <a:rPr lang="en-US" sz="2400" baseline="0" dirty="0" err="1" smtClean="0"/>
                        <a:t>বাঁধানো</a:t>
                      </a:r>
                      <a:r>
                        <a:rPr lang="en-US" sz="2400" baseline="0" dirty="0" smtClean="0"/>
                        <a:t> </a:t>
                      </a:r>
                      <a:r>
                        <a:rPr lang="en-US" sz="2400" baseline="0" dirty="0" err="1" smtClean="0"/>
                        <a:t>বোঝাচ্ছে</a:t>
                      </a:r>
                      <a:r>
                        <a:rPr lang="en-US" sz="2400" baseline="0" dirty="0" smtClean="0"/>
                        <a:t>।</a:t>
                      </a:r>
                      <a:endParaRPr lang="en-US" sz="2400" dirty="0"/>
                    </a:p>
                  </a:txBody>
                  <a:tcPr/>
                </a:tc>
                <a:extLst>
                  <a:ext uri="{0D108BD9-81ED-4DB2-BD59-A6C34878D82A}">
                    <a16:rowId xmlns:a16="http://schemas.microsoft.com/office/drawing/2014/main" val="559905401"/>
                  </a:ext>
                </a:extLst>
              </a:tr>
              <a:tr h="904740">
                <a:tc>
                  <a:txBody>
                    <a:bodyPr/>
                    <a:lstStyle/>
                    <a:p>
                      <a:pPr algn="ctr"/>
                      <a:r>
                        <a:rPr lang="en-US" sz="2400" dirty="0" err="1" smtClean="0"/>
                        <a:t>পঞ্চমুখ</a:t>
                      </a:r>
                      <a:r>
                        <a:rPr lang="en-US" sz="2400" baseline="0" dirty="0" smtClean="0"/>
                        <a:t> </a:t>
                      </a:r>
                      <a:endParaRPr lang="en-US" sz="2400" dirty="0"/>
                    </a:p>
                  </a:txBody>
                  <a:tcPr/>
                </a:tc>
                <a:tc>
                  <a:txBody>
                    <a:bodyPr/>
                    <a:lstStyle/>
                    <a:p>
                      <a:pPr algn="ctr"/>
                      <a:r>
                        <a:rPr lang="as-IN" sz="2400" dirty="0" smtClean="0"/>
                        <a:t>কোনো ব্যক্তি বা বস্তুর গুণগানে অত্যন্ত ব্যাকুল বা মুখর হওয়া</a:t>
                      </a:r>
                      <a:r>
                        <a:rPr lang="en-US" sz="2400" dirty="0" smtClean="0"/>
                        <a:t>। </a:t>
                      </a:r>
                      <a:endParaRPr lang="en-US" sz="2400" dirty="0"/>
                    </a:p>
                  </a:txBody>
                  <a:tcPr/>
                </a:tc>
                <a:extLst>
                  <a:ext uri="{0D108BD9-81ED-4DB2-BD59-A6C34878D82A}">
                    <a16:rowId xmlns:a16="http://schemas.microsoft.com/office/drawing/2014/main" val="556190379"/>
                  </a:ext>
                </a:extLst>
              </a:tr>
              <a:tr h="604083">
                <a:tc>
                  <a:txBody>
                    <a:bodyPr/>
                    <a:lstStyle/>
                    <a:p>
                      <a:pPr algn="ctr"/>
                      <a:r>
                        <a:rPr lang="en-US" sz="2400" dirty="0" err="1" smtClean="0"/>
                        <a:t>যকৃত</a:t>
                      </a:r>
                      <a:endParaRPr lang="en-US" sz="2400" dirty="0"/>
                    </a:p>
                  </a:txBody>
                  <a:tcPr/>
                </a:tc>
                <a:tc>
                  <a:txBody>
                    <a:bodyPr/>
                    <a:lstStyle/>
                    <a:p>
                      <a:pPr algn="ctr"/>
                      <a:r>
                        <a:rPr lang="en-US" sz="2400" dirty="0" err="1" smtClean="0"/>
                        <a:t>কলিজা</a:t>
                      </a:r>
                      <a:r>
                        <a:rPr lang="en-US" sz="2400" dirty="0" smtClean="0"/>
                        <a:t>। </a:t>
                      </a:r>
                      <a:r>
                        <a:rPr lang="en-US" sz="2400" dirty="0" err="1" smtClean="0"/>
                        <a:t>মানব</a:t>
                      </a:r>
                      <a:r>
                        <a:rPr lang="en-US" sz="2400" dirty="0" smtClean="0"/>
                        <a:t> </a:t>
                      </a:r>
                      <a:r>
                        <a:rPr lang="en-US" sz="2400" dirty="0" err="1" smtClean="0"/>
                        <a:t>শরীরের</a:t>
                      </a:r>
                      <a:r>
                        <a:rPr lang="en-US" sz="2400" dirty="0" smtClean="0"/>
                        <a:t> </a:t>
                      </a:r>
                      <a:r>
                        <a:rPr lang="en-US" sz="2400" dirty="0" err="1" smtClean="0"/>
                        <a:t>একটা</a:t>
                      </a:r>
                      <a:r>
                        <a:rPr lang="en-US" sz="2400" dirty="0" smtClean="0"/>
                        <a:t> </a:t>
                      </a:r>
                      <a:r>
                        <a:rPr lang="en-US" sz="2400" dirty="0" err="1" smtClean="0"/>
                        <a:t>গুরুত্বপূর্ণ</a:t>
                      </a:r>
                      <a:r>
                        <a:rPr lang="en-US" sz="2400" baseline="0" dirty="0" smtClean="0"/>
                        <a:t> </a:t>
                      </a:r>
                      <a:r>
                        <a:rPr lang="en-US" sz="2400" baseline="0" dirty="0" err="1" smtClean="0"/>
                        <a:t>অঙ্গ</a:t>
                      </a:r>
                      <a:r>
                        <a:rPr lang="en-US" sz="2400" baseline="0" dirty="0" smtClean="0"/>
                        <a:t>। </a:t>
                      </a:r>
                      <a:endParaRPr lang="en-US" sz="2400" dirty="0"/>
                    </a:p>
                  </a:txBody>
                  <a:tcPr/>
                </a:tc>
                <a:extLst>
                  <a:ext uri="{0D108BD9-81ED-4DB2-BD59-A6C34878D82A}">
                    <a16:rowId xmlns:a16="http://schemas.microsoft.com/office/drawing/2014/main" val="826804144"/>
                  </a:ext>
                </a:extLst>
              </a:tr>
              <a:tr h="904740">
                <a:tc>
                  <a:txBody>
                    <a:bodyPr/>
                    <a:lstStyle/>
                    <a:p>
                      <a:pPr algn="ctr"/>
                      <a:r>
                        <a:rPr lang="en-US" sz="2400" dirty="0" err="1" smtClean="0"/>
                        <a:t>সায়র</a:t>
                      </a:r>
                      <a:r>
                        <a:rPr lang="en-US" sz="2400" dirty="0" smtClean="0"/>
                        <a:t> </a:t>
                      </a:r>
                      <a:endParaRPr lang="en-US" sz="2400" dirty="0"/>
                    </a:p>
                  </a:txBody>
                  <a:tcPr/>
                </a:tc>
                <a:tc>
                  <a:txBody>
                    <a:bodyPr/>
                    <a:lstStyle/>
                    <a:p>
                      <a:pPr algn="ctr"/>
                      <a:r>
                        <a:rPr lang="en-US" sz="2400" dirty="0" err="1" smtClean="0"/>
                        <a:t>সাগর</a:t>
                      </a:r>
                      <a:r>
                        <a:rPr lang="en-US" sz="2400" dirty="0" smtClean="0"/>
                        <a:t>, </a:t>
                      </a:r>
                      <a:r>
                        <a:rPr lang="en-US" sz="2400" dirty="0" err="1" smtClean="0"/>
                        <a:t>এখানে</a:t>
                      </a:r>
                      <a:r>
                        <a:rPr lang="en-US" sz="2400" baseline="0" dirty="0" smtClean="0"/>
                        <a:t> </a:t>
                      </a:r>
                      <a:r>
                        <a:rPr lang="en-US" sz="2400" baseline="0" dirty="0" err="1" smtClean="0"/>
                        <a:t>উপমা</a:t>
                      </a:r>
                      <a:r>
                        <a:rPr lang="en-US" sz="2400" baseline="0" dirty="0" smtClean="0"/>
                        <a:t> </a:t>
                      </a:r>
                      <a:r>
                        <a:rPr lang="en-US" sz="2400" baseline="0" dirty="0" err="1" smtClean="0"/>
                        <a:t>হিসাবে</a:t>
                      </a:r>
                      <a:r>
                        <a:rPr lang="en-US" sz="2400" baseline="0" dirty="0" smtClean="0"/>
                        <a:t> </a:t>
                      </a:r>
                      <a:r>
                        <a:rPr lang="en-US" sz="2400" baseline="0" dirty="0" err="1" smtClean="0"/>
                        <a:t>সবুজ</a:t>
                      </a:r>
                      <a:r>
                        <a:rPr lang="en-US" sz="2400" baseline="0" dirty="0" smtClean="0"/>
                        <a:t> </a:t>
                      </a:r>
                      <a:r>
                        <a:rPr lang="en-US" sz="2400" baseline="0" dirty="0" err="1" smtClean="0"/>
                        <a:t>প্রকৃতিকে</a:t>
                      </a:r>
                      <a:r>
                        <a:rPr lang="en-US" sz="2400" baseline="0" dirty="0" smtClean="0"/>
                        <a:t> </a:t>
                      </a:r>
                      <a:r>
                        <a:rPr lang="en-US" sz="2400" baseline="0" dirty="0" err="1" smtClean="0"/>
                        <a:t>সাগরের</a:t>
                      </a:r>
                      <a:r>
                        <a:rPr lang="en-US" sz="2400" baseline="0" dirty="0" smtClean="0"/>
                        <a:t> </a:t>
                      </a:r>
                      <a:r>
                        <a:rPr lang="en-US" sz="2400" baseline="0" dirty="0" err="1" smtClean="0"/>
                        <a:t>সাথে</a:t>
                      </a:r>
                      <a:r>
                        <a:rPr lang="en-US" sz="2400" baseline="0" dirty="0" smtClean="0"/>
                        <a:t> </a:t>
                      </a:r>
                      <a:r>
                        <a:rPr lang="en-US" sz="2400" baseline="0" dirty="0" err="1" smtClean="0"/>
                        <a:t>তোলনা</a:t>
                      </a:r>
                      <a:r>
                        <a:rPr lang="en-US" sz="2400" baseline="0" dirty="0" smtClean="0"/>
                        <a:t> </a:t>
                      </a:r>
                      <a:r>
                        <a:rPr lang="en-US" sz="2400" baseline="0" dirty="0" err="1" smtClean="0"/>
                        <a:t>করা</a:t>
                      </a:r>
                      <a:r>
                        <a:rPr lang="en-US" sz="2400" baseline="0" dirty="0" smtClean="0"/>
                        <a:t> </a:t>
                      </a:r>
                      <a:r>
                        <a:rPr lang="en-US" sz="2400" baseline="0" dirty="0" err="1" smtClean="0"/>
                        <a:t>হয়েছে</a:t>
                      </a:r>
                      <a:r>
                        <a:rPr lang="en-US" sz="2400" baseline="0" dirty="0" smtClean="0"/>
                        <a:t>। </a:t>
                      </a:r>
                      <a:endParaRPr lang="en-US" sz="2400" dirty="0"/>
                    </a:p>
                  </a:txBody>
                  <a:tcPr/>
                </a:tc>
                <a:extLst>
                  <a:ext uri="{0D108BD9-81ED-4DB2-BD59-A6C34878D82A}">
                    <a16:rowId xmlns:a16="http://schemas.microsoft.com/office/drawing/2014/main" val="3564250432"/>
                  </a:ext>
                </a:extLst>
              </a:tr>
            </a:tbl>
          </a:graphicData>
        </a:graphic>
      </p:graphicFrame>
    </p:spTree>
    <p:extLst>
      <p:ext uri="{BB962C8B-B14F-4D97-AF65-F5344CB8AC3E}">
        <p14:creationId xmlns:p14="http://schemas.microsoft.com/office/powerpoint/2010/main" val="14890620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u="sng" dirty="0" err="1" smtClean="0">
                <a:solidFill>
                  <a:srgbClr val="00B0F0"/>
                </a:solidFill>
              </a:rPr>
              <a:t>গুরুত্বপূর্ণ</a:t>
            </a:r>
            <a:r>
              <a:rPr lang="en-US" b="1" u="sng" dirty="0" smtClean="0">
                <a:solidFill>
                  <a:srgbClr val="00B0F0"/>
                </a:solidFill>
              </a:rPr>
              <a:t> </a:t>
            </a:r>
            <a:r>
              <a:rPr lang="en-US" b="1" u="sng" dirty="0" err="1" smtClean="0">
                <a:solidFill>
                  <a:srgbClr val="00B0F0"/>
                </a:solidFill>
              </a:rPr>
              <a:t>অংশের</a:t>
            </a:r>
            <a:r>
              <a:rPr lang="en-US" b="1" u="sng" dirty="0" smtClean="0">
                <a:solidFill>
                  <a:srgbClr val="00B0F0"/>
                </a:solidFill>
              </a:rPr>
              <a:t> </a:t>
            </a:r>
            <a:r>
              <a:rPr lang="en-US" b="1" u="sng" dirty="0" err="1" smtClean="0">
                <a:solidFill>
                  <a:srgbClr val="00B0F0"/>
                </a:solidFill>
              </a:rPr>
              <a:t>ব্যাখ্যা</a:t>
            </a:r>
            <a:endParaRPr lang="en-US" b="1" u="sng" dirty="0">
              <a:solidFill>
                <a:srgbClr val="00B0F0"/>
              </a:solidFill>
            </a:endParaRPr>
          </a:p>
        </p:txBody>
      </p:sp>
      <p:sp>
        <p:nvSpPr>
          <p:cNvPr id="4" name="TextBox 3"/>
          <p:cNvSpPr txBox="1"/>
          <p:nvPr/>
        </p:nvSpPr>
        <p:spPr>
          <a:xfrm>
            <a:off x="1063690" y="1690688"/>
            <a:ext cx="9218645" cy="707886"/>
          </a:xfrm>
          <a:prstGeom prst="rect">
            <a:avLst/>
          </a:prstGeom>
          <a:noFill/>
        </p:spPr>
        <p:txBody>
          <a:bodyPr wrap="square" rtlCol="0">
            <a:spAutoFit/>
          </a:bodyPr>
          <a:lstStyle/>
          <a:p>
            <a:pPr marL="285750" indent="-285750">
              <a:buFont typeface="Wingdings" panose="05000000000000000000" pitchFamily="2" charset="2"/>
              <a:buChar char="v"/>
            </a:pPr>
            <a:r>
              <a:rPr lang="as-IN" sz="4000" dirty="0">
                <a:solidFill>
                  <a:srgbClr val="00B050"/>
                </a:solidFill>
                <a:latin typeface="NikoshLight" panose="02000000000000000000" pitchFamily="2" charset="0"/>
                <a:cs typeface="NikoshLight" panose="02000000000000000000" pitchFamily="2" charset="0"/>
              </a:rPr>
              <a:t>চর্মরোগের অব্যর্থ মহৌষধ।</a:t>
            </a:r>
            <a:endParaRPr lang="en-US" sz="4000" dirty="0">
              <a:solidFill>
                <a:srgbClr val="00B050"/>
              </a:solidFill>
            </a:endParaRPr>
          </a:p>
        </p:txBody>
      </p:sp>
      <p:sp>
        <p:nvSpPr>
          <p:cNvPr id="5" name="TextBox 4"/>
          <p:cNvSpPr txBox="1"/>
          <p:nvPr/>
        </p:nvSpPr>
        <p:spPr>
          <a:xfrm>
            <a:off x="1063690" y="2275463"/>
            <a:ext cx="9218645" cy="707886"/>
          </a:xfrm>
          <a:prstGeom prst="rect">
            <a:avLst/>
          </a:prstGeom>
          <a:noFill/>
        </p:spPr>
        <p:txBody>
          <a:bodyPr wrap="square" rtlCol="0">
            <a:spAutoFit/>
          </a:bodyPr>
          <a:lstStyle/>
          <a:p>
            <a:pPr marL="285750" indent="-285750">
              <a:buFont typeface="Wingdings" panose="05000000000000000000" pitchFamily="2" charset="2"/>
              <a:buChar char="v"/>
            </a:pPr>
            <a:r>
              <a:rPr lang="as-IN" sz="4000" dirty="0">
                <a:solidFill>
                  <a:schemeClr val="accent2">
                    <a:lumMod val="75000"/>
                  </a:schemeClr>
                </a:solidFill>
                <a:latin typeface="NikoshLight" panose="02000000000000000000" pitchFamily="2" charset="0"/>
                <a:cs typeface="NikoshLight" panose="02000000000000000000" pitchFamily="2" charset="0"/>
              </a:rPr>
              <a:t>খোস</a:t>
            </a:r>
            <a:r>
              <a:rPr lang="en-US" sz="4000" dirty="0">
                <a:solidFill>
                  <a:schemeClr val="accent2">
                    <a:lumMod val="75000"/>
                  </a:schemeClr>
                </a:solidFill>
                <a:latin typeface="NikoshLight" panose="02000000000000000000" pitchFamily="2" charset="0"/>
                <a:cs typeface="NikoshLight" panose="02000000000000000000" pitchFamily="2" charset="0"/>
              </a:rPr>
              <a:t>, </a:t>
            </a:r>
            <a:r>
              <a:rPr lang="as-IN" sz="4000" dirty="0">
                <a:solidFill>
                  <a:schemeClr val="accent2">
                    <a:lumMod val="75000"/>
                  </a:schemeClr>
                </a:solidFill>
                <a:latin typeface="NikoshLight" panose="02000000000000000000" pitchFamily="2" charset="0"/>
                <a:cs typeface="NikoshLight" panose="02000000000000000000" pitchFamily="2" charset="0"/>
              </a:rPr>
              <a:t>দাদ</a:t>
            </a:r>
            <a:r>
              <a:rPr lang="en-US" sz="4000" dirty="0">
                <a:solidFill>
                  <a:schemeClr val="accent2">
                    <a:lumMod val="75000"/>
                  </a:schemeClr>
                </a:solidFill>
                <a:latin typeface="NikoshLight" panose="02000000000000000000" pitchFamily="2" charset="0"/>
                <a:cs typeface="NikoshLight" panose="02000000000000000000" pitchFamily="2" charset="0"/>
              </a:rPr>
              <a:t>,</a:t>
            </a:r>
            <a:r>
              <a:rPr lang="as-IN" sz="4000" dirty="0">
                <a:solidFill>
                  <a:schemeClr val="accent2">
                    <a:lumMod val="75000"/>
                  </a:schemeClr>
                </a:solidFill>
                <a:latin typeface="NikoshLight" panose="02000000000000000000" pitchFamily="2" charset="0"/>
                <a:cs typeface="NikoshLight" panose="02000000000000000000" pitchFamily="2" charset="0"/>
              </a:rPr>
              <a:t> </a:t>
            </a:r>
            <a:r>
              <a:rPr lang="as-IN" sz="4000" dirty="0" smtClean="0">
                <a:solidFill>
                  <a:schemeClr val="accent2">
                    <a:lumMod val="75000"/>
                  </a:schemeClr>
                </a:solidFill>
                <a:latin typeface="NikoshLight" panose="02000000000000000000" pitchFamily="2" charset="0"/>
                <a:cs typeface="NikoshLight" panose="02000000000000000000" pitchFamily="2" charset="0"/>
              </a:rPr>
              <a:t>হাজা</a:t>
            </a:r>
            <a:endParaRPr lang="en-US" sz="4000" dirty="0">
              <a:solidFill>
                <a:schemeClr val="accent2">
                  <a:lumMod val="75000"/>
                </a:schemeClr>
              </a:solidFill>
            </a:endParaRPr>
          </a:p>
        </p:txBody>
      </p:sp>
      <p:sp>
        <p:nvSpPr>
          <p:cNvPr id="6" name="TextBox 5"/>
          <p:cNvSpPr txBox="1"/>
          <p:nvPr/>
        </p:nvSpPr>
        <p:spPr>
          <a:xfrm>
            <a:off x="1063690" y="2860238"/>
            <a:ext cx="9218645" cy="707886"/>
          </a:xfrm>
          <a:prstGeom prst="rect">
            <a:avLst/>
          </a:prstGeom>
          <a:noFill/>
        </p:spPr>
        <p:txBody>
          <a:bodyPr wrap="square" rtlCol="0">
            <a:spAutoFit/>
          </a:bodyPr>
          <a:lstStyle/>
          <a:p>
            <a:pPr marL="457200" indent="-457200" algn="just">
              <a:buFont typeface="Wingdings" panose="05000000000000000000" pitchFamily="2" charset="2"/>
              <a:buChar char="v"/>
            </a:pPr>
            <a:r>
              <a:rPr lang="as-IN" sz="4000" b="1" dirty="0">
                <a:solidFill>
                  <a:srgbClr val="FF0000"/>
                </a:solidFill>
                <a:latin typeface="NikoshLight" panose="02000000000000000000" pitchFamily="2" charset="0"/>
                <a:cs typeface="NikoshLight" panose="02000000000000000000" pitchFamily="2" charset="0"/>
              </a:rPr>
              <a:t>সে আর এক আবর্জনা।</a:t>
            </a:r>
            <a:endParaRPr lang="en-US" sz="4000" b="1" dirty="0">
              <a:solidFill>
                <a:srgbClr val="FF0000"/>
              </a:solidFill>
              <a:latin typeface="NikoshLight" panose="02000000000000000000" pitchFamily="2" charset="0"/>
              <a:cs typeface="NikoshLight" panose="02000000000000000000" pitchFamily="2" charset="0"/>
            </a:endParaRPr>
          </a:p>
        </p:txBody>
      </p:sp>
      <p:sp>
        <p:nvSpPr>
          <p:cNvPr id="7" name="TextBox 6"/>
          <p:cNvSpPr txBox="1"/>
          <p:nvPr/>
        </p:nvSpPr>
        <p:spPr>
          <a:xfrm>
            <a:off x="1063690" y="3445013"/>
            <a:ext cx="10774872" cy="707886"/>
          </a:xfrm>
          <a:prstGeom prst="rect">
            <a:avLst/>
          </a:prstGeom>
          <a:noFill/>
        </p:spPr>
        <p:txBody>
          <a:bodyPr wrap="square" rtlCol="0">
            <a:spAutoFit/>
          </a:bodyPr>
          <a:lstStyle/>
          <a:p>
            <a:pPr marL="285750" indent="-285750">
              <a:buFont typeface="Wingdings" panose="05000000000000000000" pitchFamily="2" charset="2"/>
              <a:buChar char="v"/>
            </a:pPr>
            <a:r>
              <a:rPr lang="as-IN" sz="4000" b="1" dirty="0">
                <a:solidFill>
                  <a:schemeClr val="accent4">
                    <a:lumMod val="75000"/>
                  </a:schemeClr>
                </a:solidFill>
                <a:latin typeface="NikoshLight" panose="02000000000000000000" pitchFamily="2" charset="0"/>
                <a:cs typeface="NikoshLight" panose="02000000000000000000" pitchFamily="2" charset="0"/>
              </a:rPr>
              <a:t>এক ঝাঁক নক্ষত্র নেমে এসেছে যেন নীল আকাশ থেকে সবুজ সায়রে।</a:t>
            </a:r>
            <a:endParaRPr lang="en-US" sz="4000" dirty="0">
              <a:solidFill>
                <a:srgbClr val="00B050"/>
              </a:solidFill>
            </a:endParaRPr>
          </a:p>
        </p:txBody>
      </p:sp>
      <p:sp>
        <p:nvSpPr>
          <p:cNvPr id="8" name="TextBox 7"/>
          <p:cNvSpPr txBox="1"/>
          <p:nvPr/>
        </p:nvSpPr>
        <p:spPr>
          <a:xfrm>
            <a:off x="1063690" y="4029788"/>
            <a:ext cx="9218645" cy="707886"/>
          </a:xfrm>
          <a:prstGeom prst="rect">
            <a:avLst/>
          </a:prstGeom>
          <a:noFill/>
        </p:spPr>
        <p:txBody>
          <a:bodyPr wrap="square" rtlCol="0">
            <a:spAutoFit/>
          </a:bodyPr>
          <a:lstStyle/>
          <a:p>
            <a:pPr marL="285750" indent="-285750">
              <a:buFont typeface="Wingdings" panose="05000000000000000000" pitchFamily="2" charset="2"/>
              <a:buChar char="v"/>
            </a:pPr>
            <a:r>
              <a:rPr lang="as-IN" sz="4000" b="1" dirty="0">
                <a:solidFill>
                  <a:srgbClr val="92D050"/>
                </a:solidFill>
                <a:latin typeface="NikoshLight" panose="02000000000000000000" pitchFamily="2" charset="0"/>
                <a:cs typeface="NikoshLight" panose="02000000000000000000" pitchFamily="2" charset="0"/>
              </a:rPr>
              <a:t>মাটির ভেতর শিকড় অনেক দূরে চলে </a:t>
            </a:r>
            <a:r>
              <a:rPr lang="as-IN" sz="4000" b="1" dirty="0" smtClean="0">
                <a:solidFill>
                  <a:srgbClr val="92D050"/>
                </a:solidFill>
                <a:latin typeface="NikoshLight" panose="02000000000000000000" pitchFamily="2" charset="0"/>
                <a:cs typeface="NikoshLight" panose="02000000000000000000" pitchFamily="2" charset="0"/>
              </a:rPr>
              <a:t>গেছে</a:t>
            </a:r>
            <a:r>
              <a:rPr lang="en-US" sz="4000" b="1" dirty="0" smtClean="0">
                <a:solidFill>
                  <a:srgbClr val="92D050"/>
                </a:solidFill>
                <a:latin typeface="NikoshLight" panose="02000000000000000000" pitchFamily="2" charset="0"/>
                <a:cs typeface="NikoshLight" panose="02000000000000000000" pitchFamily="2" charset="0"/>
              </a:rPr>
              <a:t>। </a:t>
            </a:r>
            <a:endParaRPr lang="en-US" sz="4000" dirty="0">
              <a:solidFill>
                <a:srgbClr val="00B050"/>
              </a:solidFill>
            </a:endParaRPr>
          </a:p>
        </p:txBody>
      </p:sp>
      <p:sp>
        <p:nvSpPr>
          <p:cNvPr id="9" name="TextBox 8"/>
          <p:cNvSpPr txBox="1"/>
          <p:nvPr/>
        </p:nvSpPr>
        <p:spPr>
          <a:xfrm>
            <a:off x="1063690" y="4614563"/>
            <a:ext cx="9218645" cy="707886"/>
          </a:xfrm>
          <a:prstGeom prst="rect">
            <a:avLst/>
          </a:prstGeom>
          <a:noFill/>
        </p:spPr>
        <p:txBody>
          <a:bodyPr wrap="square" rtlCol="0">
            <a:spAutoFit/>
          </a:bodyPr>
          <a:lstStyle/>
          <a:p>
            <a:pPr marL="457200" indent="-457200" algn="just">
              <a:buFont typeface="Wingdings" panose="05000000000000000000" pitchFamily="2" charset="2"/>
              <a:buChar char="v"/>
            </a:pPr>
            <a:r>
              <a:rPr lang="as-IN" sz="4000" b="1" dirty="0">
                <a:solidFill>
                  <a:schemeClr val="tx2">
                    <a:lumMod val="50000"/>
                    <a:lumOff val="50000"/>
                  </a:schemeClr>
                </a:solidFill>
                <a:latin typeface="NikoshLight" panose="02000000000000000000" pitchFamily="2" charset="0"/>
                <a:cs typeface="NikoshLight" panose="02000000000000000000" pitchFamily="2" charset="0"/>
              </a:rPr>
              <a:t>ওদের বাড়ীর গৃহকর্ম-নিপুণা লক্ষ্ণী বউটার ঠিক এই দশা।</a:t>
            </a:r>
            <a:endParaRPr lang="en-US" sz="4000" dirty="0"/>
          </a:p>
        </p:txBody>
      </p:sp>
    </p:spTree>
    <p:extLst>
      <p:ext uri="{BB962C8B-B14F-4D97-AF65-F5344CB8AC3E}">
        <p14:creationId xmlns:p14="http://schemas.microsoft.com/office/powerpoint/2010/main" val="2772061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80">
                                          <p:stCondLst>
                                            <p:cond delay="0"/>
                                          </p:stCondLst>
                                        </p:cTn>
                                        <p:tgtEl>
                                          <p:spTgt spid="5"/>
                                        </p:tgtEl>
                                      </p:cBhvr>
                                    </p:animEffect>
                                    <p:anim calcmode="lin" valueType="num">
                                      <p:cBhvr>
                                        <p:cTn id="2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1" dur="26">
                                          <p:stCondLst>
                                            <p:cond delay="650"/>
                                          </p:stCondLst>
                                        </p:cTn>
                                        <p:tgtEl>
                                          <p:spTgt spid="5"/>
                                        </p:tgtEl>
                                      </p:cBhvr>
                                      <p:to x="100000" y="60000"/>
                                    </p:animScale>
                                    <p:animScale>
                                      <p:cBhvr>
                                        <p:cTn id="32" dur="166" decel="50000">
                                          <p:stCondLst>
                                            <p:cond delay="676"/>
                                          </p:stCondLst>
                                        </p:cTn>
                                        <p:tgtEl>
                                          <p:spTgt spid="5"/>
                                        </p:tgtEl>
                                      </p:cBhvr>
                                      <p:to x="100000" y="100000"/>
                                    </p:animScale>
                                    <p:animScale>
                                      <p:cBhvr>
                                        <p:cTn id="33" dur="26">
                                          <p:stCondLst>
                                            <p:cond delay="1312"/>
                                          </p:stCondLst>
                                        </p:cTn>
                                        <p:tgtEl>
                                          <p:spTgt spid="5"/>
                                        </p:tgtEl>
                                      </p:cBhvr>
                                      <p:to x="100000" y="80000"/>
                                    </p:animScale>
                                    <p:animScale>
                                      <p:cBhvr>
                                        <p:cTn id="34" dur="166" decel="50000">
                                          <p:stCondLst>
                                            <p:cond delay="1338"/>
                                          </p:stCondLst>
                                        </p:cTn>
                                        <p:tgtEl>
                                          <p:spTgt spid="5"/>
                                        </p:tgtEl>
                                      </p:cBhvr>
                                      <p:to x="100000" y="100000"/>
                                    </p:animScale>
                                    <p:animScale>
                                      <p:cBhvr>
                                        <p:cTn id="35" dur="26">
                                          <p:stCondLst>
                                            <p:cond delay="1642"/>
                                          </p:stCondLst>
                                        </p:cTn>
                                        <p:tgtEl>
                                          <p:spTgt spid="5"/>
                                        </p:tgtEl>
                                      </p:cBhvr>
                                      <p:to x="100000" y="90000"/>
                                    </p:animScale>
                                    <p:animScale>
                                      <p:cBhvr>
                                        <p:cTn id="36" dur="166" decel="50000">
                                          <p:stCondLst>
                                            <p:cond delay="1668"/>
                                          </p:stCondLst>
                                        </p:cTn>
                                        <p:tgtEl>
                                          <p:spTgt spid="5"/>
                                        </p:tgtEl>
                                      </p:cBhvr>
                                      <p:to x="100000" y="100000"/>
                                    </p:animScale>
                                    <p:animScale>
                                      <p:cBhvr>
                                        <p:cTn id="37" dur="26">
                                          <p:stCondLst>
                                            <p:cond delay="1808"/>
                                          </p:stCondLst>
                                        </p:cTn>
                                        <p:tgtEl>
                                          <p:spTgt spid="5"/>
                                        </p:tgtEl>
                                      </p:cBhvr>
                                      <p:to x="100000" y="95000"/>
                                    </p:animScale>
                                    <p:animScale>
                                      <p:cBhvr>
                                        <p:cTn id="38" dur="166" decel="50000">
                                          <p:stCondLst>
                                            <p:cond delay="1834"/>
                                          </p:stCondLst>
                                        </p:cTn>
                                        <p:tgtEl>
                                          <p:spTgt spid="5"/>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wipe(down)">
                                      <p:cBhvr>
                                        <p:cTn id="43" dur="580">
                                          <p:stCondLst>
                                            <p:cond delay="0"/>
                                          </p:stCondLst>
                                        </p:cTn>
                                        <p:tgtEl>
                                          <p:spTgt spid="6"/>
                                        </p:tgtEl>
                                      </p:cBhvr>
                                    </p:animEffect>
                                    <p:anim calcmode="lin" valueType="num">
                                      <p:cBhvr>
                                        <p:cTn id="4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49" dur="26">
                                          <p:stCondLst>
                                            <p:cond delay="650"/>
                                          </p:stCondLst>
                                        </p:cTn>
                                        <p:tgtEl>
                                          <p:spTgt spid="6"/>
                                        </p:tgtEl>
                                      </p:cBhvr>
                                      <p:to x="100000" y="60000"/>
                                    </p:animScale>
                                    <p:animScale>
                                      <p:cBhvr>
                                        <p:cTn id="50" dur="166" decel="50000">
                                          <p:stCondLst>
                                            <p:cond delay="676"/>
                                          </p:stCondLst>
                                        </p:cTn>
                                        <p:tgtEl>
                                          <p:spTgt spid="6"/>
                                        </p:tgtEl>
                                      </p:cBhvr>
                                      <p:to x="100000" y="100000"/>
                                    </p:animScale>
                                    <p:animScale>
                                      <p:cBhvr>
                                        <p:cTn id="51" dur="26">
                                          <p:stCondLst>
                                            <p:cond delay="1312"/>
                                          </p:stCondLst>
                                        </p:cTn>
                                        <p:tgtEl>
                                          <p:spTgt spid="6"/>
                                        </p:tgtEl>
                                      </p:cBhvr>
                                      <p:to x="100000" y="80000"/>
                                    </p:animScale>
                                    <p:animScale>
                                      <p:cBhvr>
                                        <p:cTn id="52" dur="166" decel="50000">
                                          <p:stCondLst>
                                            <p:cond delay="1338"/>
                                          </p:stCondLst>
                                        </p:cTn>
                                        <p:tgtEl>
                                          <p:spTgt spid="6"/>
                                        </p:tgtEl>
                                      </p:cBhvr>
                                      <p:to x="100000" y="100000"/>
                                    </p:animScale>
                                    <p:animScale>
                                      <p:cBhvr>
                                        <p:cTn id="53" dur="26">
                                          <p:stCondLst>
                                            <p:cond delay="1642"/>
                                          </p:stCondLst>
                                        </p:cTn>
                                        <p:tgtEl>
                                          <p:spTgt spid="6"/>
                                        </p:tgtEl>
                                      </p:cBhvr>
                                      <p:to x="100000" y="90000"/>
                                    </p:animScale>
                                    <p:animScale>
                                      <p:cBhvr>
                                        <p:cTn id="54" dur="166" decel="50000">
                                          <p:stCondLst>
                                            <p:cond delay="1668"/>
                                          </p:stCondLst>
                                        </p:cTn>
                                        <p:tgtEl>
                                          <p:spTgt spid="6"/>
                                        </p:tgtEl>
                                      </p:cBhvr>
                                      <p:to x="100000" y="100000"/>
                                    </p:animScale>
                                    <p:animScale>
                                      <p:cBhvr>
                                        <p:cTn id="55" dur="26">
                                          <p:stCondLst>
                                            <p:cond delay="1808"/>
                                          </p:stCondLst>
                                        </p:cTn>
                                        <p:tgtEl>
                                          <p:spTgt spid="6"/>
                                        </p:tgtEl>
                                      </p:cBhvr>
                                      <p:to x="100000" y="95000"/>
                                    </p:animScale>
                                    <p:animScale>
                                      <p:cBhvr>
                                        <p:cTn id="56" dur="166" decel="50000">
                                          <p:stCondLst>
                                            <p:cond delay="1834"/>
                                          </p:stCondLst>
                                        </p:cTn>
                                        <p:tgtEl>
                                          <p:spTgt spid="6"/>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7"/>
                                        </p:tgtEl>
                                        <p:attrNameLst>
                                          <p:attrName>style.visibility</p:attrName>
                                        </p:attrNameLst>
                                      </p:cBhvr>
                                      <p:to>
                                        <p:strVal val="visible"/>
                                      </p:to>
                                    </p:set>
                                    <p:animEffect transition="in" filter="wipe(down)">
                                      <p:cBhvr>
                                        <p:cTn id="61" dur="580">
                                          <p:stCondLst>
                                            <p:cond delay="0"/>
                                          </p:stCondLst>
                                        </p:cTn>
                                        <p:tgtEl>
                                          <p:spTgt spid="7"/>
                                        </p:tgtEl>
                                      </p:cBhvr>
                                    </p:animEffect>
                                    <p:anim calcmode="lin" valueType="num">
                                      <p:cBhvr>
                                        <p:cTn id="62"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67" dur="26">
                                          <p:stCondLst>
                                            <p:cond delay="650"/>
                                          </p:stCondLst>
                                        </p:cTn>
                                        <p:tgtEl>
                                          <p:spTgt spid="7"/>
                                        </p:tgtEl>
                                      </p:cBhvr>
                                      <p:to x="100000" y="60000"/>
                                    </p:animScale>
                                    <p:animScale>
                                      <p:cBhvr>
                                        <p:cTn id="68" dur="166" decel="50000">
                                          <p:stCondLst>
                                            <p:cond delay="676"/>
                                          </p:stCondLst>
                                        </p:cTn>
                                        <p:tgtEl>
                                          <p:spTgt spid="7"/>
                                        </p:tgtEl>
                                      </p:cBhvr>
                                      <p:to x="100000" y="100000"/>
                                    </p:animScale>
                                    <p:animScale>
                                      <p:cBhvr>
                                        <p:cTn id="69" dur="26">
                                          <p:stCondLst>
                                            <p:cond delay="1312"/>
                                          </p:stCondLst>
                                        </p:cTn>
                                        <p:tgtEl>
                                          <p:spTgt spid="7"/>
                                        </p:tgtEl>
                                      </p:cBhvr>
                                      <p:to x="100000" y="80000"/>
                                    </p:animScale>
                                    <p:animScale>
                                      <p:cBhvr>
                                        <p:cTn id="70" dur="166" decel="50000">
                                          <p:stCondLst>
                                            <p:cond delay="1338"/>
                                          </p:stCondLst>
                                        </p:cTn>
                                        <p:tgtEl>
                                          <p:spTgt spid="7"/>
                                        </p:tgtEl>
                                      </p:cBhvr>
                                      <p:to x="100000" y="100000"/>
                                    </p:animScale>
                                    <p:animScale>
                                      <p:cBhvr>
                                        <p:cTn id="71" dur="26">
                                          <p:stCondLst>
                                            <p:cond delay="1642"/>
                                          </p:stCondLst>
                                        </p:cTn>
                                        <p:tgtEl>
                                          <p:spTgt spid="7"/>
                                        </p:tgtEl>
                                      </p:cBhvr>
                                      <p:to x="100000" y="90000"/>
                                    </p:animScale>
                                    <p:animScale>
                                      <p:cBhvr>
                                        <p:cTn id="72" dur="166" decel="50000">
                                          <p:stCondLst>
                                            <p:cond delay="1668"/>
                                          </p:stCondLst>
                                        </p:cTn>
                                        <p:tgtEl>
                                          <p:spTgt spid="7"/>
                                        </p:tgtEl>
                                      </p:cBhvr>
                                      <p:to x="100000" y="100000"/>
                                    </p:animScale>
                                    <p:animScale>
                                      <p:cBhvr>
                                        <p:cTn id="73" dur="26">
                                          <p:stCondLst>
                                            <p:cond delay="1808"/>
                                          </p:stCondLst>
                                        </p:cTn>
                                        <p:tgtEl>
                                          <p:spTgt spid="7"/>
                                        </p:tgtEl>
                                      </p:cBhvr>
                                      <p:to x="100000" y="95000"/>
                                    </p:animScale>
                                    <p:animScale>
                                      <p:cBhvr>
                                        <p:cTn id="74" dur="166" decel="50000">
                                          <p:stCondLst>
                                            <p:cond delay="1834"/>
                                          </p:stCondLst>
                                        </p:cTn>
                                        <p:tgtEl>
                                          <p:spTgt spid="7"/>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grpId="0" nodeType="clickEffect">
                                  <p:stCondLst>
                                    <p:cond delay="0"/>
                                  </p:stCondLst>
                                  <p:childTnLst>
                                    <p:set>
                                      <p:cBhvr>
                                        <p:cTn id="78" dur="1" fill="hold">
                                          <p:stCondLst>
                                            <p:cond delay="0"/>
                                          </p:stCondLst>
                                        </p:cTn>
                                        <p:tgtEl>
                                          <p:spTgt spid="8"/>
                                        </p:tgtEl>
                                        <p:attrNameLst>
                                          <p:attrName>style.visibility</p:attrName>
                                        </p:attrNameLst>
                                      </p:cBhvr>
                                      <p:to>
                                        <p:strVal val="visible"/>
                                      </p:to>
                                    </p:set>
                                    <p:animEffect transition="in" filter="wipe(down)">
                                      <p:cBhvr>
                                        <p:cTn id="79" dur="580">
                                          <p:stCondLst>
                                            <p:cond delay="0"/>
                                          </p:stCondLst>
                                        </p:cTn>
                                        <p:tgtEl>
                                          <p:spTgt spid="8"/>
                                        </p:tgtEl>
                                      </p:cBhvr>
                                    </p:animEffect>
                                    <p:anim calcmode="lin" valueType="num">
                                      <p:cBhvr>
                                        <p:cTn id="80"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85" dur="26">
                                          <p:stCondLst>
                                            <p:cond delay="650"/>
                                          </p:stCondLst>
                                        </p:cTn>
                                        <p:tgtEl>
                                          <p:spTgt spid="8"/>
                                        </p:tgtEl>
                                      </p:cBhvr>
                                      <p:to x="100000" y="60000"/>
                                    </p:animScale>
                                    <p:animScale>
                                      <p:cBhvr>
                                        <p:cTn id="86" dur="166" decel="50000">
                                          <p:stCondLst>
                                            <p:cond delay="676"/>
                                          </p:stCondLst>
                                        </p:cTn>
                                        <p:tgtEl>
                                          <p:spTgt spid="8"/>
                                        </p:tgtEl>
                                      </p:cBhvr>
                                      <p:to x="100000" y="100000"/>
                                    </p:animScale>
                                    <p:animScale>
                                      <p:cBhvr>
                                        <p:cTn id="87" dur="26">
                                          <p:stCondLst>
                                            <p:cond delay="1312"/>
                                          </p:stCondLst>
                                        </p:cTn>
                                        <p:tgtEl>
                                          <p:spTgt spid="8"/>
                                        </p:tgtEl>
                                      </p:cBhvr>
                                      <p:to x="100000" y="80000"/>
                                    </p:animScale>
                                    <p:animScale>
                                      <p:cBhvr>
                                        <p:cTn id="88" dur="166" decel="50000">
                                          <p:stCondLst>
                                            <p:cond delay="1338"/>
                                          </p:stCondLst>
                                        </p:cTn>
                                        <p:tgtEl>
                                          <p:spTgt spid="8"/>
                                        </p:tgtEl>
                                      </p:cBhvr>
                                      <p:to x="100000" y="100000"/>
                                    </p:animScale>
                                    <p:animScale>
                                      <p:cBhvr>
                                        <p:cTn id="89" dur="26">
                                          <p:stCondLst>
                                            <p:cond delay="1642"/>
                                          </p:stCondLst>
                                        </p:cTn>
                                        <p:tgtEl>
                                          <p:spTgt spid="8"/>
                                        </p:tgtEl>
                                      </p:cBhvr>
                                      <p:to x="100000" y="90000"/>
                                    </p:animScale>
                                    <p:animScale>
                                      <p:cBhvr>
                                        <p:cTn id="90" dur="166" decel="50000">
                                          <p:stCondLst>
                                            <p:cond delay="1668"/>
                                          </p:stCondLst>
                                        </p:cTn>
                                        <p:tgtEl>
                                          <p:spTgt spid="8"/>
                                        </p:tgtEl>
                                      </p:cBhvr>
                                      <p:to x="100000" y="100000"/>
                                    </p:animScale>
                                    <p:animScale>
                                      <p:cBhvr>
                                        <p:cTn id="91" dur="26">
                                          <p:stCondLst>
                                            <p:cond delay="1808"/>
                                          </p:stCondLst>
                                        </p:cTn>
                                        <p:tgtEl>
                                          <p:spTgt spid="8"/>
                                        </p:tgtEl>
                                      </p:cBhvr>
                                      <p:to x="100000" y="95000"/>
                                    </p:animScale>
                                    <p:animScale>
                                      <p:cBhvr>
                                        <p:cTn id="92" dur="166" decel="50000">
                                          <p:stCondLst>
                                            <p:cond delay="1834"/>
                                          </p:stCondLst>
                                        </p:cTn>
                                        <p:tgtEl>
                                          <p:spTgt spid="8"/>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grpId="0" nodeType="clickEffect">
                                  <p:stCondLst>
                                    <p:cond delay="0"/>
                                  </p:stCondLst>
                                  <p:childTnLst>
                                    <p:set>
                                      <p:cBhvr>
                                        <p:cTn id="96" dur="1" fill="hold">
                                          <p:stCondLst>
                                            <p:cond delay="0"/>
                                          </p:stCondLst>
                                        </p:cTn>
                                        <p:tgtEl>
                                          <p:spTgt spid="9"/>
                                        </p:tgtEl>
                                        <p:attrNameLst>
                                          <p:attrName>style.visibility</p:attrName>
                                        </p:attrNameLst>
                                      </p:cBhvr>
                                      <p:to>
                                        <p:strVal val="visible"/>
                                      </p:to>
                                    </p:set>
                                    <p:animEffect transition="in" filter="wipe(down)">
                                      <p:cBhvr>
                                        <p:cTn id="97" dur="580">
                                          <p:stCondLst>
                                            <p:cond delay="0"/>
                                          </p:stCondLst>
                                        </p:cTn>
                                        <p:tgtEl>
                                          <p:spTgt spid="9"/>
                                        </p:tgtEl>
                                      </p:cBhvr>
                                    </p:animEffect>
                                    <p:anim calcmode="lin" valueType="num">
                                      <p:cBhvr>
                                        <p:cTn id="9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03" dur="26">
                                          <p:stCondLst>
                                            <p:cond delay="650"/>
                                          </p:stCondLst>
                                        </p:cTn>
                                        <p:tgtEl>
                                          <p:spTgt spid="9"/>
                                        </p:tgtEl>
                                      </p:cBhvr>
                                      <p:to x="100000" y="60000"/>
                                    </p:animScale>
                                    <p:animScale>
                                      <p:cBhvr>
                                        <p:cTn id="104" dur="166" decel="50000">
                                          <p:stCondLst>
                                            <p:cond delay="676"/>
                                          </p:stCondLst>
                                        </p:cTn>
                                        <p:tgtEl>
                                          <p:spTgt spid="9"/>
                                        </p:tgtEl>
                                      </p:cBhvr>
                                      <p:to x="100000" y="100000"/>
                                    </p:animScale>
                                    <p:animScale>
                                      <p:cBhvr>
                                        <p:cTn id="105" dur="26">
                                          <p:stCondLst>
                                            <p:cond delay="1312"/>
                                          </p:stCondLst>
                                        </p:cTn>
                                        <p:tgtEl>
                                          <p:spTgt spid="9"/>
                                        </p:tgtEl>
                                      </p:cBhvr>
                                      <p:to x="100000" y="80000"/>
                                    </p:animScale>
                                    <p:animScale>
                                      <p:cBhvr>
                                        <p:cTn id="106" dur="166" decel="50000">
                                          <p:stCondLst>
                                            <p:cond delay="1338"/>
                                          </p:stCondLst>
                                        </p:cTn>
                                        <p:tgtEl>
                                          <p:spTgt spid="9"/>
                                        </p:tgtEl>
                                      </p:cBhvr>
                                      <p:to x="100000" y="100000"/>
                                    </p:animScale>
                                    <p:animScale>
                                      <p:cBhvr>
                                        <p:cTn id="107" dur="26">
                                          <p:stCondLst>
                                            <p:cond delay="1642"/>
                                          </p:stCondLst>
                                        </p:cTn>
                                        <p:tgtEl>
                                          <p:spTgt spid="9"/>
                                        </p:tgtEl>
                                      </p:cBhvr>
                                      <p:to x="100000" y="90000"/>
                                    </p:animScale>
                                    <p:animScale>
                                      <p:cBhvr>
                                        <p:cTn id="108" dur="166" decel="50000">
                                          <p:stCondLst>
                                            <p:cond delay="1668"/>
                                          </p:stCondLst>
                                        </p:cTn>
                                        <p:tgtEl>
                                          <p:spTgt spid="9"/>
                                        </p:tgtEl>
                                      </p:cBhvr>
                                      <p:to x="100000" y="100000"/>
                                    </p:animScale>
                                    <p:animScale>
                                      <p:cBhvr>
                                        <p:cTn id="109" dur="26">
                                          <p:stCondLst>
                                            <p:cond delay="1808"/>
                                          </p:stCondLst>
                                        </p:cTn>
                                        <p:tgtEl>
                                          <p:spTgt spid="9"/>
                                        </p:tgtEl>
                                      </p:cBhvr>
                                      <p:to x="100000" y="95000"/>
                                    </p:animScale>
                                    <p:animScale>
                                      <p:cBhvr>
                                        <p:cTn id="110"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smtClean="0">
                <a:solidFill>
                  <a:srgbClr val="00B050"/>
                </a:solidFill>
              </a:rPr>
              <a:t>মূল্যায়ন</a:t>
            </a:r>
            <a:r>
              <a:rPr lang="en-US" dirty="0" smtClean="0"/>
              <a:t> </a:t>
            </a:r>
            <a:endParaRPr lang="en-US" dirty="0"/>
          </a:p>
        </p:txBody>
      </p:sp>
      <p:sp>
        <p:nvSpPr>
          <p:cNvPr id="3" name="Content Placeholder 2"/>
          <p:cNvSpPr>
            <a:spLocks noGrp="1"/>
          </p:cNvSpPr>
          <p:nvPr>
            <p:ph idx="1"/>
          </p:nvPr>
        </p:nvSpPr>
        <p:spPr>
          <a:xfrm>
            <a:off x="838200" y="1825626"/>
            <a:ext cx="10515600" cy="507028"/>
          </a:xfrm>
        </p:spPr>
        <p:txBody>
          <a:bodyPr/>
          <a:lstStyle/>
          <a:p>
            <a:pPr>
              <a:buFont typeface="Wingdings" panose="05000000000000000000" pitchFamily="2" charset="2"/>
              <a:buChar char="v"/>
            </a:pPr>
            <a:r>
              <a:rPr lang="en-US" dirty="0" err="1" smtClean="0"/>
              <a:t>বনফুলের</a:t>
            </a:r>
            <a:r>
              <a:rPr lang="en-US" dirty="0" smtClean="0"/>
              <a:t> </a:t>
            </a:r>
            <a:r>
              <a:rPr lang="en-US" dirty="0" err="1" smtClean="0"/>
              <a:t>আসল</a:t>
            </a:r>
            <a:r>
              <a:rPr lang="en-US" dirty="0" smtClean="0"/>
              <a:t> </a:t>
            </a:r>
            <a:r>
              <a:rPr lang="en-US" dirty="0" err="1" smtClean="0"/>
              <a:t>নাম</a:t>
            </a:r>
            <a:r>
              <a:rPr lang="en-US" dirty="0" smtClean="0"/>
              <a:t> </a:t>
            </a:r>
            <a:r>
              <a:rPr lang="en-US" dirty="0" err="1" smtClean="0"/>
              <a:t>কী</a:t>
            </a:r>
            <a:r>
              <a:rPr lang="en-US" dirty="0" smtClean="0"/>
              <a:t>?</a:t>
            </a:r>
            <a:endParaRPr lang="en-US" dirty="0"/>
          </a:p>
        </p:txBody>
      </p:sp>
      <p:sp>
        <p:nvSpPr>
          <p:cNvPr id="4" name="TextBox 3"/>
          <p:cNvSpPr txBox="1"/>
          <p:nvPr/>
        </p:nvSpPr>
        <p:spPr>
          <a:xfrm>
            <a:off x="875523" y="2428248"/>
            <a:ext cx="10515600" cy="523220"/>
          </a:xfrm>
          <a:prstGeom prst="rect">
            <a:avLst/>
          </a:prstGeom>
          <a:noFill/>
        </p:spPr>
        <p:txBody>
          <a:bodyPr wrap="square" rtlCol="0">
            <a:spAutoFit/>
          </a:bodyPr>
          <a:lstStyle/>
          <a:p>
            <a:pPr marL="285750" indent="-285750">
              <a:buFont typeface="Wingdings" panose="05000000000000000000" pitchFamily="2" charset="2"/>
              <a:buChar char="v"/>
            </a:pPr>
            <a:r>
              <a:rPr lang="en-US" sz="2800" dirty="0">
                <a:solidFill>
                  <a:srgbClr val="0070C0"/>
                </a:solidFill>
              </a:rPr>
              <a:t>‘</a:t>
            </a:r>
            <a:r>
              <a:rPr lang="en-US" sz="2800" dirty="0" err="1">
                <a:solidFill>
                  <a:srgbClr val="0070C0"/>
                </a:solidFill>
              </a:rPr>
              <a:t>বনফুল</a:t>
            </a:r>
            <a:r>
              <a:rPr lang="en-US" sz="2800" dirty="0">
                <a:solidFill>
                  <a:srgbClr val="0070C0"/>
                </a:solidFill>
              </a:rPr>
              <a:t>’ </a:t>
            </a:r>
            <a:r>
              <a:rPr lang="en-US" sz="2800" dirty="0" err="1">
                <a:solidFill>
                  <a:srgbClr val="0070C0"/>
                </a:solidFill>
              </a:rPr>
              <a:t>গল্পটি</a:t>
            </a:r>
            <a:r>
              <a:rPr lang="en-US" sz="2800" dirty="0">
                <a:solidFill>
                  <a:srgbClr val="0070C0"/>
                </a:solidFill>
              </a:rPr>
              <a:t> </a:t>
            </a:r>
            <a:r>
              <a:rPr lang="en-US" sz="2800" dirty="0" err="1">
                <a:solidFill>
                  <a:srgbClr val="0070C0"/>
                </a:solidFill>
              </a:rPr>
              <a:t>কোন</a:t>
            </a:r>
            <a:r>
              <a:rPr lang="en-US" sz="2800" dirty="0">
                <a:solidFill>
                  <a:srgbClr val="0070C0"/>
                </a:solidFill>
              </a:rPr>
              <a:t> </a:t>
            </a:r>
            <a:r>
              <a:rPr lang="en-US" sz="2800" dirty="0" err="1">
                <a:solidFill>
                  <a:srgbClr val="0070C0"/>
                </a:solidFill>
              </a:rPr>
              <a:t>গ্রন্থ</a:t>
            </a:r>
            <a:r>
              <a:rPr lang="en-US" sz="2800" dirty="0">
                <a:solidFill>
                  <a:srgbClr val="0070C0"/>
                </a:solidFill>
              </a:rPr>
              <a:t> </a:t>
            </a:r>
            <a:r>
              <a:rPr lang="en-US" sz="2800" dirty="0" err="1">
                <a:solidFill>
                  <a:srgbClr val="0070C0"/>
                </a:solidFill>
              </a:rPr>
              <a:t>থেকে</a:t>
            </a:r>
            <a:r>
              <a:rPr lang="en-US" sz="2800" dirty="0">
                <a:solidFill>
                  <a:srgbClr val="0070C0"/>
                </a:solidFill>
              </a:rPr>
              <a:t> </a:t>
            </a:r>
            <a:r>
              <a:rPr lang="en-US" sz="2800" dirty="0" err="1">
                <a:solidFill>
                  <a:srgbClr val="0070C0"/>
                </a:solidFill>
              </a:rPr>
              <a:t>নেওয়া</a:t>
            </a:r>
            <a:r>
              <a:rPr lang="en-US" sz="2800" dirty="0">
                <a:solidFill>
                  <a:srgbClr val="0070C0"/>
                </a:solidFill>
              </a:rPr>
              <a:t> </a:t>
            </a:r>
            <a:r>
              <a:rPr lang="en-US" sz="2800" dirty="0" err="1">
                <a:solidFill>
                  <a:srgbClr val="0070C0"/>
                </a:solidFill>
              </a:rPr>
              <a:t>হয়েছে</a:t>
            </a:r>
            <a:r>
              <a:rPr lang="en-US" sz="2800" dirty="0">
                <a:solidFill>
                  <a:srgbClr val="0070C0"/>
                </a:solidFill>
              </a:rPr>
              <a:t>?</a:t>
            </a:r>
          </a:p>
        </p:txBody>
      </p:sp>
      <p:sp>
        <p:nvSpPr>
          <p:cNvPr id="5" name="TextBox 4"/>
          <p:cNvSpPr txBox="1"/>
          <p:nvPr/>
        </p:nvSpPr>
        <p:spPr>
          <a:xfrm>
            <a:off x="838200" y="2976964"/>
            <a:ext cx="10515600" cy="646331"/>
          </a:xfrm>
          <a:prstGeom prst="rect">
            <a:avLst/>
          </a:prstGeom>
          <a:noFill/>
        </p:spPr>
        <p:txBody>
          <a:bodyPr wrap="square" rtlCol="0">
            <a:spAutoFit/>
          </a:bodyPr>
          <a:lstStyle/>
          <a:p>
            <a:pPr marL="285750" indent="-285750">
              <a:buFont typeface="Wingdings" panose="05000000000000000000" pitchFamily="2" charset="2"/>
              <a:buChar char="v"/>
            </a:pPr>
            <a:r>
              <a:rPr lang="en-US" sz="3600" dirty="0">
                <a:solidFill>
                  <a:srgbClr val="FF0000"/>
                </a:solidFill>
              </a:rPr>
              <a:t>‘</a:t>
            </a:r>
            <a:r>
              <a:rPr lang="as-IN" sz="3600" b="1" dirty="0">
                <a:solidFill>
                  <a:srgbClr val="FF0000"/>
                </a:solidFill>
                <a:latin typeface="NikoshLight" panose="02000000000000000000" pitchFamily="2" charset="0"/>
                <a:cs typeface="NikoshLight" panose="02000000000000000000" pitchFamily="2" charset="0"/>
              </a:rPr>
              <a:t>সে আর এক আবর্জনা</a:t>
            </a:r>
            <a:r>
              <a:rPr lang="en-US" sz="3600" b="1" dirty="0">
                <a:solidFill>
                  <a:srgbClr val="FF0000"/>
                </a:solidFill>
                <a:latin typeface="NikoshLight" panose="02000000000000000000" pitchFamily="2" charset="0"/>
                <a:cs typeface="NikoshLight" panose="02000000000000000000" pitchFamily="2" charset="0"/>
              </a:rPr>
              <a:t>’- </a:t>
            </a:r>
            <a:r>
              <a:rPr lang="en-US" sz="3600" b="1" dirty="0" err="1">
                <a:solidFill>
                  <a:srgbClr val="FF0000"/>
                </a:solidFill>
                <a:latin typeface="NikoshLight" panose="02000000000000000000" pitchFamily="2" charset="0"/>
                <a:cs typeface="NikoshLight" panose="02000000000000000000" pitchFamily="2" charset="0"/>
              </a:rPr>
              <a:t>কথাটি</a:t>
            </a:r>
            <a:r>
              <a:rPr lang="en-US" sz="3600" b="1" dirty="0">
                <a:solidFill>
                  <a:srgbClr val="FF0000"/>
                </a:solidFill>
                <a:latin typeface="NikoshLight" panose="02000000000000000000" pitchFamily="2" charset="0"/>
                <a:cs typeface="NikoshLight" panose="02000000000000000000" pitchFamily="2" charset="0"/>
              </a:rPr>
              <a:t> </a:t>
            </a:r>
            <a:r>
              <a:rPr lang="en-US" sz="3600" b="1" dirty="0" err="1">
                <a:solidFill>
                  <a:srgbClr val="FF0000"/>
                </a:solidFill>
                <a:latin typeface="NikoshLight" panose="02000000000000000000" pitchFamily="2" charset="0"/>
                <a:cs typeface="NikoshLight" panose="02000000000000000000" pitchFamily="2" charset="0"/>
              </a:rPr>
              <a:t>ব্যাখ্যা</a:t>
            </a:r>
            <a:r>
              <a:rPr lang="en-US" sz="3600" b="1" dirty="0">
                <a:solidFill>
                  <a:srgbClr val="FF0000"/>
                </a:solidFill>
                <a:latin typeface="NikoshLight" panose="02000000000000000000" pitchFamily="2" charset="0"/>
                <a:cs typeface="NikoshLight" panose="02000000000000000000" pitchFamily="2" charset="0"/>
              </a:rPr>
              <a:t> </a:t>
            </a:r>
            <a:r>
              <a:rPr lang="en-US" sz="3600" b="1" dirty="0" err="1">
                <a:solidFill>
                  <a:srgbClr val="FF0000"/>
                </a:solidFill>
                <a:latin typeface="NikoshLight" panose="02000000000000000000" pitchFamily="2" charset="0"/>
                <a:cs typeface="NikoshLight" panose="02000000000000000000" pitchFamily="2" charset="0"/>
              </a:rPr>
              <a:t>কর</a:t>
            </a:r>
            <a:r>
              <a:rPr lang="en-US" sz="3600" b="1" dirty="0">
                <a:solidFill>
                  <a:srgbClr val="FF0000"/>
                </a:solidFill>
                <a:latin typeface="NikoshLight" panose="02000000000000000000" pitchFamily="2" charset="0"/>
                <a:cs typeface="NikoshLight" panose="02000000000000000000" pitchFamily="2" charset="0"/>
              </a:rPr>
              <a:t>। </a:t>
            </a:r>
          </a:p>
        </p:txBody>
      </p:sp>
      <p:sp>
        <p:nvSpPr>
          <p:cNvPr id="6" name="TextBox 5"/>
          <p:cNvSpPr txBox="1"/>
          <p:nvPr/>
        </p:nvSpPr>
        <p:spPr>
          <a:xfrm>
            <a:off x="875523" y="3697257"/>
            <a:ext cx="10515600" cy="646331"/>
          </a:xfrm>
          <a:prstGeom prst="rect">
            <a:avLst/>
          </a:prstGeom>
          <a:noFill/>
        </p:spPr>
        <p:txBody>
          <a:bodyPr wrap="square" rtlCol="0">
            <a:spAutoFit/>
          </a:bodyPr>
          <a:lstStyle/>
          <a:p>
            <a:pPr marL="285750" indent="-285750">
              <a:buFont typeface="Wingdings" panose="05000000000000000000" pitchFamily="2" charset="2"/>
              <a:buChar char="v"/>
            </a:pPr>
            <a:r>
              <a:rPr lang="as-IN" sz="3600" b="1" dirty="0">
                <a:solidFill>
                  <a:srgbClr val="92D050"/>
                </a:solidFill>
                <a:latin typeface="NikoshLight" panose="02000000000000000000" pitchFamily="2" charset="0"/>
                <a:cs typeface="NikoshLight" panose="02000000000000000000" pitchFamily="2" charset="0"/>
              </a:rPr>
              <a:t>মাটির ভেতর শিকড় অনেক দূরে চলে </a:t>
            </a:r>
            <a:r>
              <a:rPr lang="as-IN" sz="3600" b="1" dirty="0" smtClean="0">
                <a:solidFill>
                  <a:srgbClr val="92D050"/>
                </a:solidFill>
                <a:latin typeface="NikoshLight" panose="02000000000000000000" pitchFamily="2" charset="0"/>
                <a:cs typeface="NikoshLight" panose="02000000000000000000" pitchFamily="2" charset="0"/>
              </a:rPr>
              <a:t>গেছে</a:t>
            </a:r>
            <a:r>
              <a:rPr lang="en-US" sz="3600" b="1" dirty="0" smtClean="0">
                <a:solidFill>
                  <a:srgbClr val="92D050"/>
                </a:solidFill>
                <a:latin typeface="NikoshLight" panose="02000000000000000000" pitchFamily="2" charset="0"/>
                <a:cs typeface="NikoshLight" panose="02000000000000000000" pitchFamily="2" charset="0"/>
              </a:rPr>
              <a:t>। </a:t>
            </a:r>
            <a:r>
              <a:rPr lang="en-US" sz="3600" b="1" dirty="0" err="1" smtClean="0">
                <a:solidFill>
                  <a:srgbClr val="92D050"/>
                </a:solidFill>
                <a:latin typeface="NikoshLight" panose="02000000000000000000" pitchFamily="2" charset="0"/>
                <a:cs typeface="NikoshLight" panose="02000000000000000000" pitchFamily="2" charset="0"/>
              </a:rPr>
              <a:t>কথাটির</a:t>
            </a:r>
            <a:r>
              <a:rPr lang="en-US" sz="3600" b="1" dirty="0">
                <a:solidFill>
                  <a:srgbClr val="92D050"/>
                </a:solidFill>
                <a:latin typeface="NikoshLight" panose="02000000000000000000" pitchFamily="2" charset="0"/>
                <a:cs typeface="NikoshLight" panose="02000000000000000000" pitchFamily="2" charset="0"/>
              </a:rPr>
              <a:t> </a:t>
            </a:r>
            <a:r>
              <a:rPr lang="en-US" sz="3600" b="1" dirty="0" err="1" smtClean="0">
                <a:solidFill>
                  <a:srgbClr val="92D050"/>
                </a:solidFill>
                <a:latin typeface="NikoshLight" panose="02000000000000000000" pitchFamily="2" charset="0"/>
                <a:cs typeface="NikoshLight" panose="02000000000000000000" pitchFamily="2" charset="0"/>
              </a:rPr>
              <a:t>তাৎপর্য</a:t>
            </a:r>
            <a:r>
              <a:rPr lang="en-US" sz="3600" b="1" dirty="0" smtClean="0">
                <a:solidFill>
                  <a:srgbClr val="92D050"/>
                </a:solidFill>
                <a:latin typeface="NikoshLight" panose="02000000000000000000" pitchFamily="2" charset="0"/>
                <a:cs typeface="NikoshLight" panose="02000000000000000000" pitchFamily="2" charset="0"/>
              </a:rPr>
              <a:t> </a:t>
            </a:r>
            <a:r>
              <a:rPr lang="en-US" sz="3600" b="1" dirty="0" err="1" smtClean="0">
                <a:solidFill>
                  <a:srgbClr val="92D050"/>
                </a:solidFill>
                <a:latin typeface="NikoshLight" panose="02000000000000000000" pitchFamily="2" charset="0"/>
                <a:cs typeface="NikoshLight" panose="02000000000000000000" pitchFamily="2" charset="0"/>
              </a:rPr>
              <a:t>কী</a:t>
            </a:r>
            <a:r>
              <a:rPr lang="en-US" sz="3600" b="1" dirty="0" smtClean="0">
                <a:solidFill>
                  <a:srgbClr val="92D050"/>
                </a:solidFill>
                <a:latin typeface="NikoshLight" panose="02000000000000000000" pitchFamily="2" charset="0"/>
                <a:cs typeface="NikoshLight" panose="02000000000000000000" pitchFamily="2" charset="0"/>
              </a:rPr>
              <a:t>?</a:t>
            </a:r>
            <a:endParaRPr lang="en-US" sz="3600" b="1" dirty="0">
              <a:latin typeface="NikoshLight" panose="02000000000000000000" pitchFamily="2" charset="0"/>
              <a:cs typeface="NikoshLight" panose="02000000000000000000" pitchFamily="2" charset="0"/>
            </a:endParaRPr>
          </a:p>
        </p:txBody>
      </p:sp>
      <p:sp>
        <p:nvSpPr>
          <p:cNvPr id="7" name="TextBox 6"/>
          <p:cNvSpPr txBox="1"/>
          <p:nvPr/>
        </p:nvSpPr>
        <p:spPr>
          <a:xfrm>
            <a:off x="912846" y="4400899"/>
            <a:ext cx="10515600" cy="646331"/>
          </a:xfrm>
          <a:prstGeom prst="rect">
            <a:avLst/>
          </a:prstGeom>
          <a:noFill/>
        </p:spPr>
        <p:txBody>
          <a:bodyPr wrap="square" rtlCol="0">
            <a:spAutoFit/>
          </a:bodyPr>
          <a:lstStyle/>
          <a:p>
            <a:pPr marL="285750" indent="-285750">
              <a:buFont typeface="Wingdings" panose="05000000000000000000" pitchFamily="2" charset="2"/>
              <a:buChar char="v"/>
            </a:pPr>
            <a:r>
              <a:rPr lang="en-US" sz="3600" b="1" dirty="0" err="1" smtClean="0">
                <a:solidFill>
                  <a:srgbClr val="00B050"/>
                </a:solidFill>
                <a:latin typeface="NikoshLight" panose="02000000000000000000" pitchFamily="2" charset="0"/>
                <a:cs typeface="NikoshLight" panose="02000000000000000000" pitchFamily="2" charset="0"/>
              </a:rPr>
              <a:t>কোন</a:t>
            </a:r>
            <a:r>
              <a:rPr lang="en-US" sz="3600" b="1" dirty="0" smtClean="0">
                <a:solidFill>
                  <a:srgbClr val="00B050"/>
                </a:solidFill>
                <a:latin typeface="NikoshLight" panose="02000000000000000000" pitchFamily="2" charset="0"/>
                <a:cs typeface="NikoshLight" panose="02000000000000000000" pitchFamily="2" charset="0"/>
              </a:rPr>
              <a:t> </a:t>
            </a:r>
            <a:r>
              <a:rPr lang="en-US" sz="3600" b="1" dirty="0" err="1" smtClean="0">
                <a:solidFill>
                  <a:srgbClr val="00B050"/>
                </a:solidFill>
                <a:latin typeface="NikoshLight" panose="02000000000000000000" pitchFamily="2" charset="0"/>
                <a:cs typeface="NikoshLight" panose="02000000000000000000" pitchFamily="2" charset="0"/>
              </a:rPr>
              <a:t>কোন</a:t>
            </a:r>
            <a:r>
              <a:rPr lang="en-US" sz="3600" b="1" dirty="0" smtClean="0">
                <a:solidFill>
                  <a:srgbClr val="00B050"/>
                </a:solidFill>
                <a:latin typeface="NikoshLight" panose="02000000000000000000" pitchFamily="2" charset="0"/>
                <a:cs typeface="NikoshLight" panose="02000000000000000000" pitchFamily="2" charset="0"/>
              </a:rPr>
              <a:t> </a:t>
            </a:r>
            <a:r>
              <a:rPr lang="en-US" sz="3600" b="1" dirty="0" err="1" smtClean="0">
                <a:solidFill>
                  <a:srgbClr val="00B050"/>
                </a:solidFill>
                <a:latin typeface="NikoshLight" panose="02000000000000000000" pitchFamily="2" charset="0"/>
                <a:cs typeface="NikoshLight" panose="02000000000000000000" pitchFamily="2" charset="0"/>
              </a:rPr>
              <a:t>রোগের</a:t>
            </a:r>
            <a:r>
              <a:rPr lang="en-US" sz="3600" b="1" dirty="0" smtClean="0">
                <a:solidFill>
                  <a:srgbClr val="00B050"/>
                </a:solidFill>
                <a:latin typeface="NikoshLight" panose="02000000000000000000" pitchFamily="2" charset="0"/>
                <a:cs typeface="NikoshLight" panose="02000000000000000000" pitchFamily="2" charset="0"/>
              </a:rPr>
              <a:t> </a:t>
            </a:r>
            <a:r>
              <a:rPr lang="en-US" sz="3600" b="1" dirty="0" err="1" smtClean="0">
                <a:solidFill>
                  <a:srgbClr val="00B050"/>
                </a:solidFill>
                <a:latin typeface="NikoshLight" panose="02000000000000000000" pitchFamily="2" charset="0"/>
                <a:cs typeface="NikoshLight" panose="02000000000000000000" pitchFamily="2" charset="0"/>
              </a:rPr>
              <a:t>চিকিৎসায়</a:t>
            </a:r>
            <a:r>
              <a:rPr lang="en-US" sz="3600" b="1" dirty="0" smtClean="0">
                <a:solidFill>
                  <a:srgbClr val="00B050"/>
                </a:solidFill>
                <a:latin typeface="NikoshLight" panose="02000000000000000000" pitchFamily="2" charset="0"/>
                <a:cs typeface="NikoshLight" panose="02000000000000000000" pitchFamily="2" charset="0"/>
              </a:rPr>
              <a:t> </a:t>
            </a:r>
            <a:r>
              <a:rPr lang="en-US" sz="3600" b="1" dirty="0" err="1" smtClean="0">
                <a:solidFill>
                  <a:srgbClr val="00B050"/>
                </a:solidFill>
                <a:latin typeface="NikoshLight" panose="02000000000000000000" pitchFamily="2" charset="0"/>
                <a:cs typeface="NikoshLight" panose="02000000000000000000" pitchFamily="2" charset="0"/>
              </a:rPr>
              <a:t>নিমের</a:t>
            </a:r>
            <a:r>
              <a:rPr lang="en-US" sz="3600" b="1" dirty="0" smtClean="0">
                <a:solidFill>
                  <a:srgbClr val="00B050"/>
                </a:solidFill>
                <a:latin typeface="NikoshLight" panose="02000000000000000000" pitchFamily="2" charset="0"/>
                <a:cs typeface="NikoshLight" panose="02000000000000000000" pitchFamily="2" charset="0"/>
              </a:rPr>
              <a:t> </a:t>
            </a:r>
            <a:r>
              <a:rPr lang="en-US" sz="3600" b="1" dirty="0" err="1" smtClean="0">
                <a:solidFill>
                  <a:srgbClr val="00B050"/>
                </a:solidFill>
                <a:latin typeface="NikoshLight" panose="02000000000000000000" pitchFamily="2" charset="0"/>
                <a:cs typeface="NikoshLight" panose="02000000000000000000" pitchFamily="2" charset="0"/>
              </a:rPr>
              <a:t>ব্যবহার</a:t>
            </a:r>
            <a:r>
              <a:rPr lang="en-US" sz="3600" b="1" dirty="0" smtClean="0">
                <a:solidFill>
                  <a:srgbClr val="00B050"/>
                </a:solidFill>
                <a:latin typeface="NikoshLight" panose="02000000000000000000" pitchFamily="2" charset="0"/>
                <a:cs typeface="NikoshLight" panose="02000000000000000000" pitchFamily="2" charset="0"/>
              </a:rPr>
              <a:t> </a:t>
            </a:r>
            <a:r>
              <a:rPr lang="en-US" sz="3600" b="1" dirty="0" err="1" smtClean="0">
                <a:solidFill>
                  <a:srgbClr val="00B050"/>
                </a:solidFill>
                <a:latin typeface="NikoshLight" panose="02000000000000000000" pitchFamily="2" charset="0"/>
                <a:cs typeface="NikoshLight" panose="02000000000000000000" pitchFamily="2" charset="0"/>
              </a:rPr>
              <a:t>হয়</a:t>
            </a:r>
            <a:r>
              <a:rPr lang="en-US" sz="3600" b="1" dirty="0" smtClean="0">
                <a:solidFill>
                  <a:srgbClr val="00B050"/>
                </a:solidFill>
                <a:latin typeface="NikoshLight" panose="02000000000000000000" pitchFamily="2" charset="0"/>
                <a:cs typeface="NikoshLight" panose="02000000000000000000" pitchFamily="2" charset="0"/>
              </a:rPr>
              <a:t>?</a:t>
            </a:r>
            <a:endParaRPr lang="en-US" sz="3600" b="1" dirty="0">
              <a:solidFill>
                <a:srgbClr val="00B050"/>
              </a:solidFill>
              <a:latin typeface="NikoshLight" panose="02000000000000000000" pitchFamily="2" charset="0"/>
              <a:cs typeface="NikoshLight" panose="02000000000000000000" pitchFamily="2" charset="0"/>
            </a:endParaRPr>
          </a:p>
        </p:txBody>
      </p:sp>
      <p:sp>
        <p:nvSpPr>
          <p:cNvPr id="8" name="TextBox 7"/>
          <p:cNvSpPr txBox="1"/>
          <p:nvPr/>
        </p:nvSpPr>
        <p:spPr>
          <a:xfrm>
            <a:off x="950169" y="5014750"/>
            <a:ext cx="10515600" cy="646331"/>
          </a:xfrm>
          <a:prstGeom prst="rect">
            <a:avLst/>
          </a:prstGeom>
          <a:noFill/>
        </p:spPr>
        <p:txBody>
          <a:bodyPr wrap="square" rtlCol="0">
            <a:spAutoFit/>
          </a:bodyPr>
          <a:lstStyle/>
          <a:p>
            <a:pPr marL="285750" indent="-285750">
              <a:buFont typeface="Wingdings" panose="05000000000000000000" pitchFamily="2" charset="2"/>
              <a:buChar char="v"/>
            </a:pPr>
            <a:r>
              <a:rPr lang="en-US" sz="3600" b="1" dirty="0" err="1" smtClean="0">
                <a:solidFill>
                  <a:srgbClr val="7030A0"/>
                </a:solidFill>
                <a:latin typeface="NikoshLight" panose="02000000000000000000" pitchFamily="2" charset="0"/>
                <a:cs typeface="NikoshLight" panose="02000000000000000000" pitchFamily="2" charset="0"/>
              </a:rPr>
              <a:t>লক্ষ্মী</a:t>
            </a:r>
            <a:r>
              <a:rPr lang="en-US" sz="3600" b="1" dirty="0" smtClean="0">
                <a:solidFill>
                  <a:srgbClr val="7030A0"/>
                </a:solidFill>
                <a:latin typeface="NikoshLight" panose="02000000000000000000" pitchFamily="2" charset="0"/>
                <a:cs typeface="NikoshLight" panose="02000000000000000000" pitchFamily="2" charset="0"/>
              </a:rPr>
              <a:t> </a:t>
            </a:r>
            <a:r>
              <a:rPr lang="en-US" sz="3600" b="1" dirty="0" err="1" smtClean="0">
                <a:solidFill>
                  <a:srgbClr val="7030A0"/>
                </a:solidFill>
                <a:latin typeface="NikoshLight" panose="02000000000000000000" pitchFamily="2" charset="0"/>
                <a:cs typeface="NikoshLight" panose="02000000000000000000" pitchFamily="2" charset="0"/>
              </a:rPr>
              <a:t>বউয়ের</a:t>
            </a:r>
            <a:r>
              <a:rPr lang="en-US" sz="3600" b="1" dirty="0" smtClean="0">
                <a:solidFill>
                  <a:srgbClr val="7030A0"/>
                </a:solidFill>
                <a:latin typeface="NikoshLight" panose="02000000000000000000" pitchFamily="2" charset="0"/>
                <a:cs typeface="NikoshLight" panose="02000000000000000000" pitchFamily="2" charset="0"/>
              </a:rPr>
              <a:t> </a:t>
            </a:r>
            <a:r>
              <a:rPr lang="en-US" sz="3600" b="1" dirty="0" err="1" smtClean="0">
                <a:solidFill>
                  <a:srgbClr val="7030A0"/>
                </a:solidFill>
                <a:latin typeface="NikoshLight" panose="02000000000000000000" pitchFamily="2" charset="0"/>
                <a:cs typeface="NikoshLight" panose="02000000000000000000" pitchFamily="2" charset="0"/>
              </a:rPr>
              <a:t>মত</a:t>
            </a:r>
            <a:r>
              <a:rPr lang="en-US" sz="3600" b="1" dirty="0" smtClean="0">
                <a:solidFill>
                  <a:srgbClr val="7030A0"/>
                </a:solidFill>
                <a:latin typeface="NikoshLight" panose="02000000000000000000" pitchFamily="2" charset="0"/>
                <a:cs typeface="NikoshLight" panose="02000000000000000000" pitchFamily="2" charset="0"/>
              </a:rPr>
              <a:t> </a:t>
            </a:r>
            <a:r>
              <a:rPr lang="en-US" sz="3600" b="1" dirty="0" err="1" smtClean="0">
                <a:solidFill>
                  <a:srgbClr val="7030A0"/>
                </a:solidFill>
                <a:latin typeface="NikoshLight" panose="02000000000000000000" pitchFamily="2" charset="0"/>
                <a:cs typeface="NikoshLight" panose="02000000000000000000" pitchFamily="2" charset="0"/>
              </a:rPr>
              <a:t>নারীর</a:t>
            </a:r>
            <a:r>
              <a:rPr lang="en-US" sz="3600" b="1" dirty="0" smtClean="0">
                <a:solidFill>
                  <a:srgbClr val="7030A0"/>
                </a:solidFill>
                <a:latin typeface="NikoshLight" panose="02000000000000000000" pitchFamily="2" charset="0"/>
                <a:cs typeface="NikoshLight" panose="02000000000000000000" pitchFamily="2" charset="0"/>
              </a:rPr>
              <a:t> </a:t>
            </a:r>
            <a:r>
              <a:rPr lang="en-US" sz="3600" b="1" dirty="0" err="1" smtClean="0">
                <a:solidFill>
                  <a:srgbClr val="7030A0"/>
                </a:solidFill>
                <a:latin typeface="NikoshLight" panose="02000000000000000000" pitchFamily="2" charset="0"/>
                <a:cs typeface="NikoshLight" panose="02000000000000000000" pitchFamily="2" charset="0"/>
              </a:rPr>
              <a:t>করুণ</a:t>
            </a:r>
            <a:r>
              <a:rPr lang="en-US" sz="3600" b="1" dirty="0" smtClean="0">
                <a:solidFill>
                  <a:srgbClr val="7030A0"/>
                </a:solidFill>
                <a:latin typeface="NikoshLight" panose="02000000000000000000" pitchFamily="2" charset="0"/>
                <a:cs typeface="NikoshLight" panose="02000000000000000000" pitchFamily="2" charset="0"/>
              </a:rPr>
              <a:t> </a:t>
            </a:r>
            <a:r>
              <a:rPr lang="en-US" sz="3600" b="1" dirty="0" err="1" smtClean="0">
                <a:solidFill>
                  <a:srgbClr val="7030A0"/>
                </a:solidFill>
                <a:latin typeface="NikoshLight" panose="02000000000000000000" pitchFamily="2" charset="0"/>
                <a:cs typeface="NikoshLight" panose="02000000000000000000" pitchFamily="2" charset="0"/>
              </a:rPr>
              <a:t>দশা</a:t>
            </a:r>
            <a:r>
              <a:rPr lang="en-US" sz="3600" b="1" dirty="0" smtClean="0">
                <a:solidFill>
                  <a:srgbClr val="7030A0"/>
                </a:solidFill>
                <a:latin typeface="NikoshLight" panose="02000000000000000000" pitchFamily="2" charset="0"/>
                <a:cs typeface="NikoshLight" panose="02000000000000000000" pitchFamily="2" charset="0"/>
              </a:rPr>
              <a:t> </a:t>
            </a:r>
            <a:r>
              <a:rPr lang="en-US" sz="3600" b="1" dirty="0" err="1" smtClean="0">
                <a:solidFill>
                  <a:srgbClr val="7030A0"/>
                </a:solidFill>
                <a:latin typeface="NikoshLight" panose="02000000000000000000" pitchFamily="2" charset="0"/>
                <a:cs typeface="NikoshLight" panose="02000000000000000000" pitchFamily="2" charset="0"/>
              </a:rPr>
              <a:t>কীভাবে</a:t>
            </a:r>
            <a:r>
              <a:rPr lang="en-US" sz="3600" b="1" dirty="0" smtClean="0">
                <a:solidFill>
                  <a:srgbClr val="7030A0"/>
                </a:solidFill>
                <a:latin typeface="NikoshLight" panose="02000000000000000000" pitchFamily="2" charset="0"/>
                <a:cs typeface="NikoshLight" panose="02000000000000000000" pitchFamily="2" charset="0"/>
              </a:rPr>
              <a:t> </a:t>
            </a:r>
            <a:r>
              <a:rPr lang="en-US" sz="3600" b="1" dirty="0" err="1" smtClean="0">
                <a:solidFill>
                  <a:srgbClr val="7030A0"/>
                </a:solidFill>
                <a:latin typeface="NikoshLight" panose="02000000000000000000" pitchFamily="2" charset="0"/>
                <a:cs typeface="NikoshLight" panose="02000000000000000000" pitchFamily="2" charset="0"/>
              </a:rPr>
              <a:t>দূর</a:t>
            </a:r>
            <a:r>
              <a:rPr lang="en-US" sz="3600" b="1" dirty="0" smtClean="0">
                <a:solidFill>
                  <a:srgbClr val="7030A0"/>
                </a:solidFill>
                <a:latin typeface="NikoshLight" panose="02000000000000000000" pitchFamily="2" charset="0"/>
                <a:cs typeface="NikoshLight" panose="02000000000000000000" pitchFamily="2" charset="0"/>
              </a:rPr>
              <a:t> </a:t>
            </a:r>
            <a:r>
              <a:rPr lang="en-US" sz="3600" b="1" dirty="0" err="1" smtClean="0">
                <a:solidFill>
                  <a:srgbClr val="7030A0"/>
                </a:solidFill>
                <a:latin typeface="NikoshLight" panose="02000000000000000000" pitchFamily="2" charset="0"/>
                <a:cs typeface="NikoshLight" panose="02000000000000000000" pitchFamily="2" charset="0"/>
              </a:rPr>
              <a:t>করা</a:t>
            </a:r>
            <a:r>
              <a:rPr lang="en-US" sz="3600" b="1" dirty="0" smtClean="0">
                <a:solidFill>
                  <a:srgbClr val="7030A0"/>
                </a:solidFill>
                <a:latin typeface="NikoshLight" panose="02000000000000000000" pitchFamily="2" charset="0"/>
                <a:cs typeface="NikoshLight" panose="02000000000000000000" pitchFamily="2" charset="0"/>
              </a:rPr>
              <a:t> </a:t>
            </a:r>
            <a:r>
              <a:rPr lang="en-US" sz="3600" b="1" dirty="0" err="1" smtClean="0">
                <a:solidFill>
                  <a:srgbClr val="7030A0"/>
                </a:solidFill>
                <a:latin typeface="NikoshLight" panose="02000000000000000000" pitchFamily="2" charset="0"/>
                <a:cs typeface="NikoshLight" panose="02000000000000000000" pitchFamily="2" charset="0"/>
              </a:rPr>
              <a:t>যায়</a:t>
            </a:r>
            <a:r>
              <a:rPr lang="en-US" sz="3600" b="1" dirty="0" smtClean="0">
                <a:solidFill>
                  <a:srgbClr val="7030A0"/>
                </a:solidFill>
                <a:latin typeface="NikoshLight" panose="02000000000000000000" pitchFamily="2" charset="0"/>
                <a:cs typeface="NikoshLight" panose="02000000000000000000" pitchFamily="2" charset="0"/>
              </a:rPr>
              <a:t>? </a:t>
            </a:r>
            <a:endParaRPr lang="en-US" sz="3600" b="1" dirty="0">
              <a:solidFill>
                <a:srgbClr val="7030A0"/>
              </a:solidFill>
              <a:latin typeface="NikoshLight" panose="02000000000000000000" pitchFamily="2" charset="0"/>
              <a:cs typeface="NikoshLight" panose="02000000000000000000" pitchFamily="2" charset="0"/>
            </a:endParaRPr>
          </a:p>
        </p:txBody>
      </p:sp>
    </p:spTree>
    <p:extLst>
      <p:ext uri="{BB962C8B-B14F-4D97-AF65-F5344CB8AC3E}">
        <p14:creationId xmlns:p14="http://schemas.microsoft.com/office/powerpoint/2010/main" val="3931495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fltVal val="0"/>
                                          </p:val>
                                        </p:tav>
                                        <p:tav tm="100000">
                                          <p:val>
                                            <p:strVal val="#ppt_w"/>
                                          </p:val>
                                        </p:tav>
                                      </p:tavLst>
                                    </p:anim>
                                    <p:anim calcmode="lin" valueType="num">
                                      <p:cBhvr>
                                        <p:cTn id="16" dur="1000" fill="hold"/>
                                        <p:tgtEl>
                                          <p:spTgt spid="4"/>
                                        </p:tgtEl>
                                        <p:attrNameLst>
                                          <p:attrName>ppt_h</p:attrName>
                                        </p:attrNameLst>
                                      </p:cBhvr>
                                      <p:tavLst>
                                        <p:tav tm="0">
                                          <p:val>
                                            <p:fltVal val="0"/>
                                          </p:val>
                                        </p:tav>
                                        <p:tav tm="100000">
                                          <p:val>
                                            <p:strVal val="#ppt_h"/>
                                          </p:val>
                                        </p:tav>
                                      </p:tavLst>
                                    </p:anim>
                                    <p:anim calcmode="lin" valueType="num">
                                      <p:cBhvr>
                                        <p:cTn id="17" dur="1000" fill="hold"/>
                                        <p:tgtEl>
                                          <p:spTgt spid="4"/>
                                        </p:tgtEl>
                                        <p:attrNameLst>
                                          <p:attrName>style.rotation</p:attrName>
                                        </p:attrNameLst>
                                      </p:cBhvr>
                                      <p:tavLst>
                                        <p:tav tm="0">
                                          <p:val>
                                            <p:fltVal val="90"/>
                                          </p:val>
                                        </p:tav>
                                        <p:tav tm="100000">
                                          <p:val>
                                            <p:fltVal val="0"/>
                                          </p:val>
                                        </p:tav>
                                      </p:tavLst>
                                    </p:anim>
                                    <p:animEffect transition="in" filter="fade">
                                      <p:cBhvr>
                                        <p:cTn id="18" dur="10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1000" fill="hold"/>
                                        <p:tgtEl>
                                          <p:spTgt spid="5"/>
                                        </p:tgtEl>
                                        <p:attrNameLst>
                                          <p:attrName>ppt_w</p:attrName>
                                        </p:attrNameLst>
                                      </p:cBhvr>
                                      <p:tavLst>
                                        <p:tav tm="0">
                                          <p:val>
                                            <p:fltVal val="0"/>
                                          </p:val>
                                        </p:tav>
                                        <p:tav tm="100000">
                                          <p:val>
                                            <p:strVal val="#ppt_w"/>
                                          </p:val>
                                        </p:tav>
                                      </p:tavLst>
                                    </p:anim>
                                    <p:anim calcmode="lin" valueType="num">
                                      <p:cBhvr>
                                        <p:cTn id="24" dur="1000" fill="hold"/>
                                        <p:tgtEl>
                                          <p:spTgt spid="5"/>
                                        </p:tgtEl>
                                        <p:attrNameLst>
                                          <p:attrName>ppt_h</p:attrName>
                                        </p:attrNameLst>
                                      </p:cBhvr>
                                      <p:tavLst>
                                        <p:tav tm="0">
                                          <p:val>
                                            <p:fltVal val="0"/>
                                          </p:val>
                                        </p:tav>
                                        <p:tav tm="100000">
                                          <p:val>
                                            <p:strVal val="#ppt_h"/>
                                          </p:val>
                                        </p:tav>
                                      </p:tavLst>
                                    </p:anim>
                                    <p:anim calcmode="lin" valueType="num">
                                      <p:cBhvr>
                                        <p:cTn id="25" dur="1000" fill="hold"/>
                                        <p:tgtEl>
                                          <p:spTgt spid="5"/>
                                        </p:tgtEl>
                                        <p:attrNameLst>
                                          <p:attrName>style.rotation</p:attrName>
                                        </p:attrNameLst>
                                      </p:cBhvr>
                                      <p:tavLst>
                                        <p:tav tm="0">
                                          <p:val>
                                            <p:fltVal val="90"/>
                                          </p:val>
                                        </p:tav>
                                        <p:tav tm="100000">
                                          <p:val>
                                            <p:fltVal val="0"/>
                                          </p:val>
                                        </p:tav>
                                      </p:tavLst>
                                    </p:anim>
                                    <p:animEffect transition="in" filter="fade">
                                      <p:cBhvr>
                                        <p:cTn id="26" dur="10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 calcmode="lin" valueType="num">
                                      <p:cBhvr>
                                        <p:cTn id="33" dur="1000" fill="hold"/>
                                        <p:tgtEl>
                                          <p:spTgt spid="6"/>
                                        </p:tgtEl>
                                        <p:attrNameLst>
                                          <p:attrName>style.rotation</p:attrName>
                                        </p:attrNameLst>
                                      </p:cBhvr>
                                      <p:tavLst>
                                        <p:tav tm="0">
                                          <p:val>
                                            <p:fltVal val="90"/>
                                          </p:val>
                                        </p:tav>
                                        <p:tav tm="100000">
                                          <p:val>
                                            <p:fltVal val="0"/>
                                          </p:val>
                                        </p:tav>
                                      </p:tavLst>
                                    </p:anim>
                                    <p:animEffect transition="in" filter="fade">
                                      <p:cBhvr>
                                        <p:cTn id="34" dur="10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p:cTn id="39" dur="1000" fill="hold"/>
                                        <p:tgtEl>
                                          <p:spTgt spid="7"/>
                                        </p:tgtEl>
                                        <p:attrNameLst>
                                          <p:attrName>ppt_w</p:attrName>
                                        </p:attrNameLst>
                                      </p:cBhvr>
                                      <p:tavLst>
                                        <p:tav tm="0">
                                          <p:val>
                                            <p:fltVal val="0"/>
                                          </p:val>
                                        </p:tav>
                                        <p:tav tm="100000">
                                          <p:val>
                                            <p:strVal val="#ppt_w"/>
                                          </p:val>
                                        </p:tav>
                                      </p:tavLst>
                                    </p:anim>
                                    <p:anim calcmode="lin" valueType="num">
                                      <p:cBhvr>
                                        <p:cTn id="40" dur="1000" fill="hold"/>
                                        <p:tgtEl>
                                          <p:spTgt spid="7"/>
                                        </p:tgtEl>
                                        <p:attrNameLst>
                                          <p:attrName>ppt_h</p:attrName>
                                        </p:attrNameLst>
                                      </p:cBhvr>
                                      <p:tavLst>
                                        <p:tav tm="0">
                                          <p:val>
                                            <p:fltVal val="0"/>
                                          </p:val>
                                        </p:tav>
                                        <p:tav tm="100000">
                                          <p:val>
                                            <p:strVal val="#ppt_h"/>
                                          </p:val>
                                        </p:tav>
                                      </p:tavLst>
                                    </p:anim>
                                    <p:anim calcmode="lin" valueType="num">
                                      <p:cBhvr>
                                        <p:cTn id="41" dur="1000" fill="hold"/>
                                        <p:tgtEl>
                                          <p:spTgt spid="7"/>
                                        </p:tgtEl>
                                        <p:attrNameLst>
                                          <p:attrName>style.rotation</p:attrName>
                                        </p:attrNameLst>
                                      </p:cBhvr>
                                      <p:tavLst>
                                        <p:tav tm="0">
                                          <p:val>
                                            <p:fltVal val="90"/>
                                          </p:val>
                                        </p:tav>
                                        <p:tav tm="100000">
                                          <p:val>
                                            <p:fltVal val="0"/>
                                          </p:val>
                                        </p:tav>
                                      </p:tavLst>
                                    </p:anim>
                                    <p:animEffect transition="in" filter="fade">
                                      <p:cBhvr>
                                        <p:cTn id="42" dur="1000"/>
                                        <p:tgtEl>
                                          <p:spTgt spid="7"/>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p:cTn id="47" dur="1000" fill="hold"/>
                                        <p:tgtEl>
                                          <p:spTgt spid="8"/>
                                        </p:tgtEl>
                                        <p:attrNameLst>
                                          <p:attrName>ppt_w</p:attrName>
                                        </p:attrNameLst>
                                      </p:cBhvr>
                                      <p:tavLst>
                                        <p:tav tm="0">
                                          <p:val>
                                            <p:fltVal val="0"/>
                                          </p:val>
                                        </p:tav>
                                        <p:tav tm="100000">
                                          <p:val>
                                            <p:strVal val="#ppt_w"/>
                                          </p:val>
                                        </p:tav>
                                      </p:tavLst>
                                    </p:anim>
                                    <p:anim calcmode="lin" valueType="num">
                                      <p:cBhvr>
                                        <p:cTn id="48" dur="1000" fill="hold"/>
                                        <p:tgtEl>
                                          <p:spTgt spid="8"/>
                                        </p:tgtEl>
                                        <p:attrNameLst>
                                          <p:attrName>ppt_h</p:attrName>
                                        </p:attrNameLst>
                                      </p:cBhvr>
                                      <p:tavLst>
                                        <p:tav tm="0">
                                          <p:val>
                                            <p:fltVal val="0"/>
                                          </p:val>
                                        </p:tav>
                                        <p:tav tm="100000">
                                          <p:val>
                                            <p:strVal val="#ppt_h"/>
                                          </p:val>
                                        </p:tav>
                                      </p:tavLst>
                                    </p:anim>
                                    <p:anim calcmode="lin" valueType="num">
                                      <p:cBhvr>
                                        <p:cTn id="49" dur="1000" fill="hold"/>
                                        <p:tgtEl>
                                          <p:spTgt spid="8"/>
                                        </p:tgtEl>
                                        <p:attrNameLst>
                                          <p:attrName>style.rotation</p:attrName>
                                        </p:attrNameLst>
                                      </p:cBhvr>
                                      <p:tavLst>
                                        <p:tav tm="0">
                                          <p:val>
                                            <p:fltVal val="90"/>
                                          </p:val>
                                        </p:tav>
                                        <p:tav tm="100000">
                                          <p:val>
                                            <p:fltVal val="0"/>
                                          </p:val>
                                        </p:tav>
                                      </p:tavLst>
                                    </p:anim>
                                    <p:animEffect transition="in" filter="fade">
                                      <p:cBhvr>
                                        <p:cTn id="5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P spid="6" grpId="0"/>
      <p:bldP spid="7"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u="sng" dirty="0" err="1" smtClean="0">
                <a:solidFill>
                  <a:srgbClr val="00B0F0"/>
                </a:solidFill>
              </a:rPr>
              <a:t>বাড়ির</a:t>
            </a:r>
            <a:r>
              <a:rPr lang="en-US" b="1" u="sng" dirty="0" smtClean="0">
                <a:solidFill>
                  <a:srgbClr val="00B0F0"/>
                </a:solidFill>
              </a:rPr>
              <a:t> </a:t>
            </a:r>
            <a:r>
              <a:rPr lang="en-US" b="1" u="sng" dirty="0" err="1" smtClean="0">
                <a:solidFill>
                  <a:srgbClr val="00B0F0"/>
                </a:solidFill>
              </a:rPr>
              <a:t>কাজ</a:t>
            </a:r>
            <a:r>
              <a:rPr lang="en-US" b="1" u="sng" dirty="0" smtClean="0">
                <a:solidFill>
                  <a:srgbClr val="00B0F0"/>
                </a:solidFill>
              </a:rPr>
              <a:t> </a:t>
            </a:r>
            <a:endParaRPr lang="en-US" b="1" u="sng" dirty="0">
              <a:solidFill>
                <a:srgbClr val="00B0F0"/>
              </a:solidFill>
            </a:endParaRPr>
          </a:p>
        </p:txBody>
      </p:sp>
      <p:sp>
        <p:nvSpPr>
          <p:cNvPr id="3" name="Content Placeholder 2"/>
          <p:cNvSpPr>
            <a:spLocks noGrp="1"/>
          </p:cNvSpPr>
          <p:nvPr>
            <p:ph idx="1"/>
          </p:nvPr>
        </p:nvSpPr>
        <p:spPr/>
        <p:txBody>
          <a:bodyPr>
            <a:normAutofit/>
          </a:bodyPr>
          <a:lstStyle/>
          <a:p>
            <a:pPr marL="0" indent="0">
              <a:lnSpc>
                <a:spcPct val="150000"/>
              </a:lnSpc>
              <a:buNone/>
            </a:pPr>
            <a:r>
              <a:rPr lang="en-US" sz="4800" b="1" dirty="0" err="1" smtClean="0">
                <a:solidFill>
                  <a:srgbClr val="FF0000"/>
                </a:solidFill>
              </a:rPr>
              <a:t>তোমার</a:t>
            </a:r>
            <a:r>
              <a:rPr lang="en-US" sz="4800" b="1" dirty="0" smtClean="0">
                <a:solidFill>
                  <a:srgbClr val="FF0000"/>
                </a:solidFill>
              </a:rPr>
              <a:t> </a:t>
            </a:r>
            <a:r>
              <a:rPr lang="en-US" sz="4800" b="1" dirty="0" err="1" smtClean="0">
                <a:solidFill>
                  <a:srgbClr val="FF0000"/>
                </a:solidFill>
              </a:rPr>
              <a:t>এলাকার</a:t>
            </a:r>
            <a:r>
              <a:rPr lang="en-US" sz="4800" b="1" dirty="0" smtClean="0">
                <a:solidFill>
                  <a:srgbClr val="FF0000"/>
                </a:solidFill>
              </a:rPr>
              <a:t> </a:t>
            </a:r>
            <a:r>
              <a:rPr lang="en-US" sz="4800" b="1" dirty="0" err="1" smtClean="0">
                <a:solidFill>
                  <a:srgbClr val="FF0000"/>
                </a:solidFill>
              </a:rPr>
              <a:t>একজন</a:t>
            </a:r>
            <a:r>
              <a:rPr lang="en-US" sz="4800" b="1" dirty="0" smtClean="0">
                <a:solidFill>
                  <a:srgbClr val="FF0000"/>
                </a:solidFill>
              </a:rPr>
              <a:t> </a:t>
            </a:r>
            <a:r>
              <a:rPr lang="en-US" sz="4800" b="1" dirty="0" err="1" smtClean="0">
                <a:solidFill>
                  <a:srgbClr val="FF0000"/>
                </a:solidFill>
              </a:rPr>
              <a:t>অবহেলিত</a:t>
            </a:r>
            <a:r>
              <a:rPr lang="en-US" sz="4800" b="1" dirty="0" smtClean="0">
                <a:solidFill>
                  <a:srgbClr val="FF0000"/>
                </a:solidFill>
              </a:rPr>
              <a:t> </a:t>
            </a:r>
            <a:r>
              <a:rPr lang="en-US" sz="4800" b="1" dirty="0" err="1" smtClean="0">
                <a:solidFill>
                  <a:srgbClr val="FF0000"/>
                </a:solidFill>
              </a:rPr>
              <a:t>পরোপকারী</a:t>
            </a:r>
            <a:r>
              <a:rPr lang="en-US" sz="4800" b="1" dirty="0" smtClean="0">
                <a:solidFill>
                  <a:srgbClr val="FF0000"/>
                </a:solidFill>
              </a:rPr>
              <a:t> </a:t>
            </a:r>
            <a:r>
              <a:rPr lang="en-US" sz="4800" b="1" dirty="0" err="1" smtClean="0">
                <a:solidFill>
                  <a:srgbClr val="FF0000"/>
                </a:solidFill>
              </a:rPr>
              <a:t>মানুষের</a:t>
            </a:r>
            <a:r>
              <a:rPr lang="en-US" sz="4800" b="1" dirty="0" smtClean="0">
                <a:solidFill>
                  <a:srgbClr val="FF0000"/>
                </a:solidFill>
              </a:rPr>
              <a:t> </a:t>
            </a:r>
            <a:r>
              <a:rPr lang="en-US" sz="4800" b="1" dirty="0" err="1" smtClean="0">
                <a:solidFill>
                  <a:srgbClr val="FF0000"/>
                </a:solidFill>
              </a:rPr>
              <a:t>জীবন</a:t>
            </a:r>
            <a:r>
              <a:rPr lang="en-US" sz="4800" b="1" dirty="0" smtClean="0">
                <a:solidFill>
                  <a:srgbClr val="FF0000"/>
                </a:solidFill>
              </a:rPr>
              <a:t> </a:t>
            </a:r>
            <a:r>
              <a:rPr lang="en-US" sz="4800" b="1" dirty="0" err="1" smtClean="0">
                <a:solidFill>
                  <a:srgbClr val="FF0000"/>
                </a:solidFill>
              </a:rPr>
              <a:t>নিয়ে</a:t>
            </a:r>
            <a:r>
              <a:rPr lang="en-US" sz="4800" b="1" dirty="0" smtClean="0">
                <a:solidFill>
                  <a:srgbClr val="FF0000"/>
                </a:solidFill>
              </a:rPr>
              <a:t> </a:t>
            </a:r>
            <a:r>
              <a:rPr lang="en-US" sz="4800" b="1" dirty="0" err="1" smtClean="0">
                <a:solidFill>
                  <a:srgbClr val="FF0000"/>
                </a:solidFill>
              </a:rPr>
              <a:t>একটি</a:t>
            </a:r>
            <a:r>
              <a:rPr lang="en-US" sz="4800" b="1" dirty="0" smtClean="0">
                <a:solidFill>
                  <a:srgbClr val="FF0000"/>
                </a:solidFill>
              </a:rPr>
              <a:t> </a:t>
            </a:r>
            <a:r>
              <a:rPr lang="en-US" sz="4800" b="1" dirty="0" err="1" smtClean="0">
                <a:solidFill>
                  <a:srgbClr val="FF0000"/>
                </a:solidFill>
              </a:rPr>
              <a:t>অনুচ্ছেদ</a:t>
            </a:r>
            <a:r>
              <a:rPr lang="en-US" sz="4800" b="1" dirty="0" smtClean="0">
                <a:solidFill>
                  <a:srgbClr val="FF0000"/>
                </a:solidFill>
              </a:rPr>
              <a:t> </a:t>
            </a:r>
            <a:r>
              <a:rPr lang="en-US" sz="4800" b="1" dirty="0" err="1" smtClean="0">
                <a:solidFill>
                  <a:srgbClr val="FF0000"/>
                </a:solidFill>
              </a:rPr>
              <a:t>লিখ</a:t>
            </a:r>
            <a:r>
              <a:rPr lang="en-US" sz="4800" b="1" dirty="0" smtClean="0">
                <a:solidFill>
                  <a:srgbClr val="FF0000"/>
                </a:solidFill>
              </a:rPr>
              <a:t>।</a:t>
            </a:r>
            <a:endParaRPr lang="en-US" sz="4800" b="1" dirty="0">
              <a:solidFill>
                <a:srgbClr val="FF0000"/>
              </a:solidFill>
            </a:endParaRPr>
          </a:p>
        </p:txBody>
      </p:sp>
    </p:spTree>
    <p:extLst>
      <p:ext uri="{BB962C8B-B14F-4D97-AF65-F5344CB8AC3E}">
        <p14:creationId xmlns:p14="http://schemas.microsoft.com/office/powerpoint/2010/main" val="27271046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9" cy="6979298"/>
          </a:xfrm>
        </p:spPr>
      </p:pic>
    </p:spTree>
    <p:extLst>
      <p:ext uri="{BB962C8B-B14F-4D97-AF65-F5344CB8AC3E}">
        <p14:creationId xmlns:p14="http://schemas.microsoft.com/office/powerpoint/2010/main" val="206738229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704</TotalTime>
  <Words>522</Words>
  <Application>Microsoft Office PowerPoint</Application>
  <PresentationFormat>Widescreen</PresentationFormat>
  <Paragraphs>77</Paragraphs>
  <Slides>13</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Aptos</vt:lpstr>
      <vt:lpstr>Aptos Display</vt:lpstr>
      <vt:lpstr>Arial</vt:lpstr>
      <vt:lpstr>Calibri</vt:lpstr>
      <vt:lpstr>NikoshLight</vt:lpstr>
      <vt:lpstr>Vrinda</vt:lpstr>
      <vt:lpstr>Wingdings</vt:lpstr>
      <vt:lpstr>Office Theme</vt:lpstr>
      <vt:lpstr>PowerPoint Presentation</vt:lpstr>
      <vt:lpstr>পরিচিতি </vt:lpstr>
      <vt:lpstr>পাশের চিত্রে আমরা কি দেখতে পারছি? </vt:lpstr>
      <vt:lpstr>PowerPoint Presentation</vt:lpstr>
      <vt:lpstr>এই পাঠ শেষে শিক্ষার্থীরা যা শিখবে- </vt:lpstr>
      <vt:lpstr>লেখক পরিচিতি </vt:lpstr>
      <vt:lpstr>পাঠ পরিচিতি </vt:lpstr>
      <vt:lpstr>মূল পাঠ</vt:lpstr>
      <vt:lpstr>গুরুত্বপূর্ণ শব্দার্থ</vt:lpstr>
      <vt:lpstr>গুরুত্বপূর্ণ অংশের ব্যাখ্যা</vt:lpstr>
      <vt:lpstr>মূল্যায়ন </vt:lpstr>
      <vt:lpstr>বাড়ির কাজ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Laise 1419 Project User</dc:creator>
  <cp:lastModifiedBy>Tareq</cp:lastModifiedBy>
  <cp:revision>47</cp:revision>
  <dcterms:created xsi:type="dcterms:W3CDTF">2026-09-07T06:01:20Z</dcterms:created>
  <dcterms:modified xsi:type="dcterms:W3CDTF">2026-09-22T13:08:36Z</dcterms:modified>
</cp:coreProperties>
</file>