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6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2" r:id="rId19"/>
    <p:sldId id="270" r:id="rId20"/>
    <p:sldId id="273" r:id="rId21"/>
    <p:sldId id="274" r:id="rId22"/>
    <p:sldId id="275" r:id="rId23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7" userDrawn="1">
          <p15:clr>
            <a:srgbClr val="A4A3A4"/>
          </p15:clr>
        </p15:guide>
        <p15:guide id="2" pos="28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217"/>
        <p:guide pos="28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7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25C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t>শিক্ষক পরিচিতি ও পাঠপরিচিতি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11018520" cy="47091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696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783080"/>
            <a:ext cx="4846320" cy="410781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300"/>
              </a:spcAft>
            </a:pPr>
            <a:r>
              <a:rPr sz="2800" b="1">
                <a:solidFill>
                  <a:srgbClr val="125C49"/>
                </a:solidFill>
                <a:latin typeface="Noto Sans Bengali"/>
              </a:rPr>
              <a:t>শিক্ষকের নামঃ</a:t>
            </a:r>
            <a:r>
              <a:rPr lang="en-US" sz="2800" b="1">
                <a:solidFill>
                  <a:srgbClr val="125C49"/>
                </a:solidFill>
                <a:latin typeface="Noto Sans Bengali"/>
              </a:rPr>
              <a:t> </a:t>
            </a:r>
            <a:endParaRPr lang="en-US" sz="2800" b="1">
              <a:solidFill>
                <a:srgbClr val="125C49"/>
              </a:solidFill>
              <a:latin typeface="Noto Sans Bengali"/>
            </a:endParaRPr>
          </a:p>
          <a:p>
            <a:pPr>
              <a:spcAft>
                <a:spcPts val="1300"/>
              </a:spcAft>
            </a:pPr>
            <a:r>
              <a:rPr sz="2800">
                <a:solidFill>
                  <a:srgbClr val="282828"/>
                </a:solidFill>
                <a:latin typeface="Noto Sans Bengali"/>
              </a:rPr>
              <a:t>মোঃ কামাল ইদ্রিস আমীন</a:t>
            </a:r>
            <a:endParaRPr sz="28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300"/>
              </a:spcAft>
            </a:pPr>
            <a:r>
              <a:rPr sz="2800" b="1">
                <a:solidFill>
                  <a:srgbClr val="125C49"/>
                </a:solidFill>
                <a:latin typeface="Noto Sans Bengali"/>
              </a:rPr>
              <a:t>পদবিঃ </a:t>
            </a:r>
            <a:r>
              <a:rPr sz="2800">
                <a:solidFill>
                  <a:srgbClr val="282828"/>
                </a:solidFill>
                <a:latin typeface="Noto Sans Bengali"/>
              </a:rPr>
              <a:t>সিনিয়র শিক্ষক</a:t>
            </a:r>
            <a:endParaRPr sz="28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300"/>
              </a:spcAft>
            </a:pPr>
            <a:r>
              <a:rPr sz="2800" b="1">
                <a:solidFill>
                  <a:srgbClr val="125C49"/>
                </a:solidFill>
                <a:latin typeface="Noto Sans Bengali"/>
              </a:rPr>
              <a:t>প্রতিষ্ঠানের নামঃ </a:t>
            </a:r>
            <a:endParaRPr sz="2800" b="1">
              <a:solidFill>
                <a:srgbClr val="125C49"/>
              </a:solidFill>
              <a:latin typeface="Noto Sans Bengali"/>
            </a:endParaRPr>
          </a:p>
          <a:p>
            <a:pPr>
              <a:spcAft>
                <a:spcPts val="1300"/>
              </a:spcAft>
            </a:pPr>
            <a:r>
              <a:rPr sz="2800">
                <a:solidFill>
                  <a:srgbClr val="282828"/>
                </a:solidFill>
                <a:latin typeface="Noto Sans Bengali"/>
              </a:rPr>
              <a:t>জুম্মাহাট বালিকা উচ্চ বিদ্যালয়</a:t>
            </a:r>
            <a:endParaRPr sz="28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300"/>
              </a:spcAft>
            </a:pPr>
            <a:r>
              <a:rPr sz="2800" b="1">
                <a:solidFill>
                  <a:srgbClr val="125C49"/>
                </a:solidFill>
                <a:latin typeface="Noto Sans Bengali"/>
              </a:rPr>
              <a:t>উপজেলাঃ </a:t>
            </a:r>
            <a:r>
              <a:rPr sz="2800">
                <a:solidFill>
                  <a:srgbClr val="282828"/>
                </a:solidFill>
                <a:latin typeface="Noto Sans Bengali"/>
              </a:rPr>
              <a:t>উলিপুর, কুড়িগ্রাম</a:t>
            </a:r>
            <a:endParaRPr sz="28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300"/>
              </a:spcAft>
            </a:pPr>
            <a:r>
              <a:rPr sz="2800" b="1">
                <a:solidFill>
                  <a:srgbClr val="125C49"/>
                </a:solidFill>
                <a:latin typeface="Noto Sans Bengali"/>
              </a:rPr>
              <a:t>মোবাইলঃ </a:t>
            </a:r>
            <a:r>
              <a:rPr sz="2800">
                <a:solidFill>
                  <a:srgbClr val="282828"/>
                </a:solidFill>
                <a:latin typeface="Noto Sans Bengali"/>
              </a:rPr>
              <a:t>০১৭১৮৮৭৬৯৫৭</a:t>
            </a:r>
            <a:endParaRPr sz="2800">
              <a:solidFill>
                <a:srgbClr val="282828"/>
              </a:solidFill>
              <a:latin typeface="Noto Sans Bengal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0760" y="1551305"/>
            <a:ext cx="5257800" cy="44411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000"/>
              </a:spcAft>
            </a:pPr>
            <a:r>
              <a:rPr sz="2400" b="1">
                <a:solidFill>
                  <a:srgbClr val="125C49"/>
                </a:solidFill>
                <a:latin typeface="Noto Sans Bengali"/>
              </a:rPr>
              <a:t>বিষয়ঃ </a:t>
            </a:r>
            <a:r>
              <a:rPr sz="2400">
                <a:solidFill>
                  <a:srgbClr val="282828"/>
                </a:solidFill>
                <a:latin typeface="Noto Sans Bengali"/>
              </a:rPr>
              <a:t>ভূগোল ও পরিবেশ</a:t>
            </a:r>
            <a:endParaRPr sz="24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000"/>
              </a:spcAft>
            </a:pPr>
            <a:r>
              <a:rPr sz="2400" b="1">
                <a:solidFill>
                  <a:srgbClr val="125C49"/>
                </a:solidFill>
                <a:latin typeface="Noto Sans Bengali"/>
              </a:rPr>
              <a:t>শ্রেণিঃ </a:t>
            </a:r>
            <a:r>
              <a:rPr sz="2400">
                <a:solidFill>
                  <a:srgbClr val="282828"/>
                </a:solidFill>
                <a:latin typeface="Noto Sans Bengali"/>
              </a:rPr>
              <a:t>অষ্টম</a:t>
            </a:r>
            <a:endParaRPr sz="24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000"/>
              </a:spcAft>
            </a:pPr>
            <a:r>
              <a:rPr sz="2400" b="1">
                <a:solidFill>
                  <a:srgbClr val="125C49"/>
                </a:solidFill>
                <a:latin typeface="Noto Sans Bengali"/>
              </a:rPr>
              <a:t>পাঠের শিরোনামঃ </a:t>
            </a:r>
            <a:r>
              <a:rPr sz="2400">
                <a:solidFill>
                  <a:srgbClr val="282828"/>
                </a:solidFill>
                <a:latin typeface="Noto Sans Bengali"/>
              </a:rPr>
              <a:t>বাংলাদেশে জলবায়ু</a:t>
            </a:r>
            <a:endParaRPr sz="24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000"/>
              </a:spcAft>
            </a:pPr>
            <a:r>
              <a:rPr sz="2400">
                <a:solidFill>
                  <a:srgbClr val="282828"/>
                </a:solidFill>
                <a:latin typeface="Noto Sans Bengali"/>
              </a:rPr>
              <a:t> ও দুর্যোগ মোকাবিলার সম্পর্ক </a:t>
            </a:r>
            <a:endParaRPr sz="24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000"/>
              </a:spcAft>
            </a:pPr>
            <a:r>
              <a:rPr sz="2400">
                <a:solidFill>
                  <a:srgbClr val="282828"/>
                </a:solidFill>
                <a:latin typeface="Noto Sans Bengali"/>
              </a:rPr>
              <a:t>এবং বৈশ্বিক উষ্ণায়ন</a:t>
            </a:r>
            <a:endParaRPr sz="24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000"/>
              </a:spcAft>
            </a:pPr>
            <a:r>
              <a:rPr sz="2400" b="1">
                <a:solidFill>
                  <a:srgbClr val="125C49"/>
                </a:solidFill>
                <a:latin typeface="Noto Sans Bengali"/>
              </a:rPr>
              <a:t>পাঠের বিষয়বস্তুঃ </a:t>
            </a:r>
            <a:r>
              <a:rPr sz="2400">
                <a:solidFill>
                  <a:srgbClr val="282828"/>
                </a:solidFill>
                <a:latin typeface="Noto Sans Bengali"/>
              </a:rPr>
              <a:t>বৈশ্বিক উষ্ণায়নের </a:t>
            </a:r>
            <a:endParaRPr sz="24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000"/>
              </a:spcAft>
            </a:pPr>
            <a:r>
              <a:rPr sz="2400">
                <a:solidFill>
                  <a:srgbClr val="282828"/>
                </a:solidFill>
                <a:latin typeface="Noto Sans Bengali"/>
              </a:rPr>
              <a:t>ধারণা, কারণ, প্রভাব এবং </a:t>
            </a:r>
            <a:endParaRPr sz="24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000"/>
              </a:spcAft>
            </a:pPr>
            <a:r>
              <a:rPr sz="2400">
                <a:solidFill>
                  <a:srgbClr val="282828"/>
                </a:solidFill>
                <a:latin typeface="Noto Sans Bengali"/>
              </a:rPr>
              <a:t>বাংলাদেশে জলবায়ু পরিবর্তনজনিত </a:t>
            </a:r>
            <a:endParaRPr sz="2400">
              <a:solidFill>
                <a:srgbClr val="282828"/>
              </a:solidFill>
              <a:latin typeface="Noto Sans Bengali"/>
            </a:endParaRPr>
          </a:p>
          <a:p>
            <a:pPr>
              <a:spcAft>
                <a:spcPts val="1000"/>
              </a:spcAft>
            </a:pPr>
            <a:r>
              <a:rPr sz="2400">
                <a:solidFill>
                  <a:srgbClr val="282828"/>
                </a:solidFill>
                <a:latin typeface="Noto Sans Bengali"/>
              </a:rPr>
              <a:t>দুর্যোগ মোকাবিলা।</a:t>
            </a:r>
            <a:endParaRPr sz="2400">
              <a:solidFill>
                <a:srgbClr val="282828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7680" y="6172200"/>
            <a:ext cx="11277600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25C49"/>
                </a:solidFill>
                <a:latin typeface="Noto Sans Bengali"/>
              </a:defRPr>
            </a:pPr>
            <a:r>
              <a:rPr sz="2000"/>
              <a:t>মূল প্রতিপাদ্য: “জলবায়ু পরিবর্তনকে বুঝি, দুর্যোগের ঝুঁকি কমাই—গড়ে তুলি জলবায়ু-সহনশীল বাংলাদেশ।”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limate_risk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5577840" cy="4480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143000"/>
            <a:ext cx="4897120" cy="481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23B46"/>
                </a:solidFill>
                <a:latin typeface="Noto Sans Bengali"/>
              </a:defRPr>
            </a:pPr>
            <a:r>
              <a:rPr sz="4400"/>
              <a:t>বাংলাদেশে জলবায়ু,</a:t>
            </a:r>
            <a:br>
              <a:rPr sz="4400"/>
            </a:br>
            <a:r>
              <a:rPr sz="4400"/>
              <a:t>দুর্যোগ মোকাবিলা ও</a:t>
            </a:r>
            <a:br>
              <a:rPr sz="4400"/>
            </a:br>
            <a:r>
              <a:rPr sz="4400"/>
              <a:t>বৈশ্বিক উষ্ণায়ন</a:t>
            </a:r>
            <a:endParaRPr sz="4400"/>
          </a:p>
          <a:p>
            <a:pPr>
              <a:spcBef>
                <a:spcPts val="1500"/>
              </a:spcBef>
              <a:defRPr sz="2000">
                <a:solidFill>
                  <a:srgbClr val="2E7D8A"/>
                </a:solidFill>
                <a:latin typeface="Noto Sans Bengali"/>
              </a:defRPr>
            </a:pPr>
            <a:r>
              <a:rPr sz="3600"/>
              <a:t>ধারণা • কারণ • প্রভাব • </a:t>
            </a:r>
            <a:endParaRPr sz="3600"/>
          </a:p>
          <a:p>
            <a:pPr>
              <a:spcBef>
                <a:spcPts val="1500"/>
              </a:spcBef>
              <a:defRPr sz="2000">
                <a:solidFill>
                  <a:srgbClr val="2E7D8A"/>
                </a:solidFill>
                <a:latin typeface="Noto Sans Bengali"/>
              </a:defRPr>
            </a:pPr>
            <a:r>
              <a:rPr sz="3600"/>
              <a:t>সম্পর্ক • করণীয়</a:t>
            </a:r>
            <a:endParaRPr sz="3600"/>
          </a:p>
          <a:p>
            <a:pPr>
              <a:spcBef>
                <a:spcPts val="1800"/>
              </a:spcBef>
              <a:defRPr sz="1500">
                <a:solidFill>
                  <a:srgbClr val="50666D"/>
                </a:solidFill>
                <a:latin typeface="Noto Sans Bengali"/>
              </a:defRPr>
            </a:pPr>
            <a:r>
              <a:rPr sz="2400"/>
              <a:t>ক্লাস উপযোগী  ছবি, চার্ট ও </a:t>
            </a:r>
            <a:endParaRPr sz="2400"/>
          </a:p>
          <a:p>
            <a:pPr>
              <a:spcBef>
                <a:spcPts val="1800"/>
              </a:spcBef>
              <a:defRPr sz="1500">
                <a:solidFill>
                  <a:srgbClr val="50666D"/>
                </a:solidFill>
                <a:latin typeface="Noto Sans Bengali"/>
              </a:defRPr>
            </a:pPr>
            <a:r>
              <a:rPr sz="2400"/>
              <a:t>সাম্প্রতিক তথ্যসহ</a:t>
            </a:r>
            <a:endParaRPr sz="2400"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শিখনফল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515600" cy="4256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rPr lang="en-US" sz="2800"/>
              <a:t>১। </a:t>
            </a:r>
            <a:r>
              <a:rPr sz="2800"/>
              <a:t>জলবায়ু, আবহাওয়া ও দুর্যোগের পার্থক্য ব্যাখ্যা করতে পারবে।</a:t>
            </a:r>
            <a:endParaRPr sz="2800"/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rPr lang="en-US" sz="2800"/>
              <a:t>    </a:t>
            </a:r>
            <a:r>
              <a:rPr sz="2800"/>
              <a:t>বৈশ্বিক উষ্ণায়ন ও গ্রিনহাউস প্রভাব বুঝতে পারবে।</a:t>
            </a:r>
            <a:endParaRPr sz="2800"/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rPr lang="en-US" sz="2800"/>
              <a:t>২। </a:t>
            </a:r>
            <a:r>
              <a:rPr sz="2800"/>
              <a:t>মানবসৃষ্ট গ্রিনহাউস গ্যাসের প্রধান উৎস চিহ্নিত করতে পারবে।</a:t>
            </a:r>
            <a:endParaRPr sz="2800"/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rPr lang="en-US" sz="2800"/>
              <a:t>৩। </a:t>
            </a:r>
            <a:r>
              <a:rPr sz="2800"/>
              <a:t>বাংলাদেশে বন্যা, ঘূর্ণিঝড়, তাপপ্রবাহ, লবণাক্ততা ও </a:t>
            </a:r>
            <a:endParaRPr sz="2800"/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 </a:t>
            </a:r>
            <a:r>
              <a:rPr lang="en-US" sz="2800"/>
              <a:t>   </a:t>
            </a:r>
            <a:r>
              <a:rPr sz="2800"/>
              <a:t>নদীভাঙনের </a:t>
            </a:r>
            <a:endParaRPr sz="2800"/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 </a:t>
            </a:r>
            <a:r>
              <a:rPr lang="en-US" sz="2800"/>
              <a:t>    </a:t>
            </a:r>
            <a:r>
              <a:rPr sz="2800"/>
              <a:t>সঙ্গে জলবায়ুর সম্পর্ক বিশ্লেষণ করতে পারবে।</a:t>
            </a:r>
            <a:endParaRPr sz="2800"/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rPr lang="en-US" sz="2800"/>
              <a:t>৪। </a:t>
            </a:r>
            <a:r>
              <a:rPr sz="2800"/>
              <a:t>দুর্যোগ ঝুঁকি কমাতে প্রস্তুতি, অভিযোজন ও </a:t>
            </a:r>
            <a:endParaRPr sz="2800"/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 </a:t>
            </a:r>
            <a:r>
              <a:rPr lang="en-US" sz="2800"/>
              <a:t>   </a:t>
            </a:r>
            <a:r>
              <a:rPr sz="2800"/>
              <a:t>সহনশীলতার গুরুত্ব ব্যাখ্যা করতে পারবে।</a:t>
            </a:r>
            <a:endParaRPr sz="2800"/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জলবায়ু, আবহাওয়া ও দুর্যোগ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417320"/>
            <a:ext cx="352044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E7D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1536192"/>
            <a:ext cx="3191256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E7D8A"/>
                </a:solidFill>
                <a:latin typeface="Noto Sans Bengali"/>
              </a:defRPr>
            </a:pPr>
            <a:r>
              <a:t>আবহাওয়া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0240" y="2038985"/>
            <a:ext cx="319151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নির্দিষ্ট সময় ও স্থানে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 স্বল্পমেয়াদি বায়ুমণ্ডলীয় 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অবস্থা—যেমন আজ 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বৃষ্টি বা তাপমাত্রা।</a:t>
            </a:r>
            <a:endParaRPr sz="2400"/>
          </a:p>
        </p:txBody>
      </p:sp>
      <p:sp>
        <p:nvSpPr>
          <p:cNvPr id="6" name="Rounded Rectangle 5"/>
          <p:cNvSpPr/>
          <p:nvPr/>
        </p:nvSpPr>
        <p:spPr>
          <a:xfrm>
            <a:off x="4343400" y="1417320"/>
            <a:ext cx="352044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8B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07992" y="1536192"/>
            <a:ext cx="3191256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E8B57"/>
                </a:solidFill>
                <a:latin typeface="Noto Sans Bengali"/>
              </a:defRPr>
            </a:pPr>
            <a:r>
              <a:t>জলবায়ু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7992" y="2039112"/>
            <a:ext cx="3470275" cy="1198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দীর্ঘ সময়ের তাপমাত্রা,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বৃষ্টিপাত, বাতাস ইত্যাদির 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গড় ও পরিবর্তনের ধরণ</a:t>
            </a:r>
            <a:r>
              <a:t>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92440" y="1417320"/>
            <a:ext cx="3909060" cy="41148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82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7031" y="1536192"/>
            <a:ext cx="3191256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9823B"/>
                </a:solidFill>
                <a:latin typeface="Noto Sans Bengali"/>
              </a:defRPr>
            </a:pPr>
            <a:r>
              <a:t>দুর্যোগ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7031" y="2039112"/>
            <a:ext cx="3080385" cy="31076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কোনো বিপদ 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যখন মানুষ,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 সম্পদ ও পরিবেশে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 বড় ক্ষতি ঘটায় 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এবং স্থানীয় 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সক্ষমতাকে ছাড়িয়ে 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যায়।</a:t>
            </a:r>
            <a:endParaRPr sz="2800"/>
          </a:p>
        </p:txBody>
      </p:sp>
      <p:sp>
        <p:nvSpPr>
          <p:cNvPr id="12" name="Rectangle 1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বৈশ্বিক উষ্ণায়ন কী?</a:t>
            </a:r>
          </a:p>
        </p:txBody>
      </p:sp>
      <p:pic>
        <p:nvPicPr>
          <p:cNvPr id="3" name="Picture 2" descr="greenhous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1097280"/>
            <a:ext cx="5166360" cy="5212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25880"/>
            <a:ext cx="5486400" cy="325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পৃথিবীর গড় পৃষ্ঠতাপমাত্রা দীর্ঘমেয়াদে বাড়তে থাকাকে বৈশ্বিক উষ্ণায়ন বলা হয়।</a:t>
            </a:r>
            <a:endParaRPr sz="2400"/>
          </a:p>
          <a:p>
            <a:pPr>
              <a:spcAft>
                <a:spcPts val="800"/>
              </a:spcAft>
              <a:defRPr sz="18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প্রাকৃতিক গ্রিনহাউস প্রভাব পৃথিবীকে বাসযোগ্য রাখে; কিন্তু অতিরিক্ত গ্রিনহাউস গ্যাস তাপ আটকে রাখায় উষ্ণতা বাড়ে।</a:t>
            </a:r>
            <a:endParaRPr sz="2400"/>
          </a:p>
          <a:p>
            <a:pPr>
              <a:spcAft>
                <a:spcPts val="800"/>
              </a:spcAft>
              <a:defRPr sz="18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IPCC-এর মতে, মানব কর্মকাণ্ড—বিশেষ করে গ্রিনহাউস গ্যাস নিঃসরণ—বর্তমান বৈশ্বিক উষ্ণায়নের প্রধান কারণ।</a:t>
            </a:r>
            <a:endParaRPr sz="24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IPCC AR6 Synthesis Report; WMO State of the Global Climate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বৈশ্বিক উষ্ণায়নের প্রধান কারণ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342900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E7D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4671" y="1444752"/>
            <a:ext cx="2413635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E7D8A"/>
                </a:solidFill>
                <a:latin typeface="Noto Sans Bengali"/>
              </a:defRPr>
            </a:pPr>
            <a:r>
              <a:rPr sz="2800"/>
              <a:t>জীবাশ্ম জ্বালানি</a:t>
            </a:r>
            <a:endParaRPr sz="2800"/>
          </a:p>
        </p:txBody>
      </p:sp>
      <p:sp>
        <p:nvSpPr>
          <p:cNvPr id="5" name="TextBox 4"/>
          <p:cNvSpPr txBox="1"/>
          <p:nvPr/>
        </p:nvSpPr>
        <p:spPr>
          <a:xfrm>
            <a:off x="804671" y="1947672"/>
            <a:ext cx="2495550" cy="9531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কয়লা, তেল ও</a:t>
            </a:r>
            <a:r>
              <a:rPr lang="en-US" sz="2800"/>
              <a:t> </a:t>
            </a:r>
            <a:endParaRPr lang="en-US"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গ্যাস পোড়ানো</a:t>
            </a:r>
            <a:endParaRPr sz="2800"/>
          </a:p>
        </p:txBody>
      </p:sp>
      <p:sp>
        <p:nvSpPr>
          <p:cNvPr id="6" name="Rounded Rectangle 5"/>
          <p:cNvSpPr/>
          <p:nvPr/>
        </p:nvSpPr>
        <p:spPr>
          <a:xfrm>
            <a:off x="4434840" y="1325880"/>
            <a:ext cx="342900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8B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99432" y="1444752"/>
            <a:ext cx="1688465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E8B57"/>
                </a:solidFill>
                <a:latin typeface="Noto Sans Bengali"/>
              </a:defRPr>
            </a:pPr>
            <a:r>
              <a:rPr sz="2800"/>
              <a:t>বন উজাড়</a:t>
            </a:r>
            <a:endParaRPr sz="2800"/>
          </a:p>
        </p:txBody>
      </p:sp>
      <p:sp>
        <p:nvSpPr>
          <p:cNvPr id="8" name="TextBox 7"/>
          <p:cNvSpPr txBox="1"/>
          <p:nvPr/>
        </p:nvSpPr>
        <p:spPr>
          <a:xfrm>
            <a:off x="4599432" y="1947672"/>
            <a:ext cx="2210435" cy="9531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কার্বন শোষণ 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কমে যায়</a:t>
            </a:r>
            <a:endParaRPr sz="2800"/>
          </a:p>
        </p:txBody>
      </p:sp>
      <p:sp>
        <p:nvSpPr>
          <p:cNvPr id="9" name="Rounded Rectangle 8"/>
          <p:cNvSpPr/>
          <p:nvPr/>
        </p:nvSpPr>
        <p:spPr>
          <a:xfrm>
            <a:off x="8229600" y="1325880"/>
            <a:ext cx="342900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82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94192" y="1444752"/>
            <a:ext cx="1920240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9823B"/>
                </a:solidFill>
                <a:latin typeface="Noto Sans Bengali"/>
              </a:defRPr>
            </a:pPr>
            <a:r>
              <a:rPr sz="2400"/>
              <a:t>শিল্প ও নির্মাণ</a:t>
            </a:r>
            <a:endParaRPr sz="2400"/>
          </a:p>
        </p:txBody>
      </p:sp>
      <p:sp>
        <p:nvSpPr>
          <p:cNvPr id="11" name="TextBox 10"/>
          <p:cNvSpPr txBox="1"/>
          <p:nvPr/>
        </p:nvSpPr>
        <p:spPr>
          <a:xfrm>
            <a:off x="8394192" y="1947672"/>
            <a:ext cx="2092960" cy="10147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000"/>
              <a:t>জ্বালানি </a:t>
            </a:r>
            <a:r>
              <a:rPr lang="en-US" sz="2000"/>
              <a:t>ও</a:t>
            </a:r>
            <a:endParaRPr lang="en-US" sz="20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000"/>
              <a:t> প্রক্রিয়াজাতকরণে</a:t>
            </a:r>
            <a:endParaRPr sz="20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000"/>
              <a:t> নিঃসরণ</a:t>
            </a:r>
            <a:endParaRPr sz="2000"/>
          </a:p>
        </p:txBody>
      </p:sp>
      <p:sp>
        <p:nvSpPr>
          <p:cNvPr id="12" name="Rounded Rectangle 11"/>
          <p:cNvSpPr/>
          <p:nvPr/>
        </p:nvSpPr>
        <p:spPr>
          <a:xfrm>
            <a:off x="640080" y="3474720"/>
            <a:ext cx="342900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34A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1" y="3593591"/>
            <a:ext cx="889635" cy="583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B34A45"/>
                </a:solidFill>
                <a:latin typeface="Noto Sans Bengali"/>
              </a:defRPr>
            </a:pPr>
            <a:r>
              <a:rPr sz="3200"/>
              <a:t>কৃষি</a:t>
            </a:r>
            <a:endParaRPr sz="3200"/>
          </a:p>
        </p:txBody>
      </p:sp>
      <p:sp>
        <p:nvSpPr>
          <p:cNvPr id="14" name="TextBox 13"/>
          <p:cNvSpPr txBox="1"/>
          <p:nvPr/>
        </p:nvSpPr>
        <p:spPr>
          <a:xfrm>
            <a:off x="804671" y="4096511"/>
            <a:ext cx="2422525" cy="8299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মিথেন ও নাইট্রাস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 অক্সাইড</a:t>
            </a:r>
            <a:endParaRPr sz="2400"/>
          </a:p>
        </p:txBody>
      </p:sp>
      <p:sp>
        <p:nvSpPr>
          <p:cNvPr id="15" name="Rounded Rectangle 14"/>
          <p:cNvSpPr/>
          <p:nvPr/>
        </p:nvSpPr>
        <p:spPr>
          <a:xfrm>
            <a:off x="4434840" y="3474720"/>
            <a:ext cx="342900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E7D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2" y="3593591"/>
            <a:ext cx="1591945" cy="583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E7D8A"/>
                </a:solidFill>
                <a:latin typeface="Noto Sans Bengali"/>
              </a:defRPr>
            </a:pPr>
            <a:r>
              <a:rPr sz="3200"/>
              <a:t>পরিবহন</a:t>
            </a:r>
            <a:endParaRPr sz="3200"/>
          </a:p>
        </p:txBody>
      </p:sp>
      <p:sp>
        <p:nvSpPr>
          <p:cNvPr id="17" name="TextBox 16"/>
          <p:cNvSpPr txBox="1"/>
          <p:nvPr/>
        </p:nvSpPr>
        <p:spPr>
          <a:xfrm>
            <a:off x="4599432" y="4096511"/>
            <a:ext cx="2592705" cy="9531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পেট্রোল/ডিজেল/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জেট ফুয়েল</a:t>
            </a:r>
            <a:endParaRPr sz="2800"/>
          </a:p>
        </p:txBody>
      </p:sp>
      <p:sp>
        <p:nvSpPr>
          <p:cNvPr id="18" name="Rounded Rectangle 17"/>
          <p:cNvSpPr/>
          <p:nvPr/>
        </p:nvSpPr>
        <p:spPr>
          <a:xfrm>
            <a:off x="8229600" y="3474720"/>
            <a:ext cx="3429000" cy="16916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8B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192" y="3593591"/>
            <a:ext cx="2679700" cy="583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E8B57"/>
                </a:solidFill>
                <a:latin typeface="Noto Sans Bengali"/>
              </a:defRPr>
            </a:pPr>
            <a:r>
              <a:rPr sz="3200"/>
              <a:t>অতিরিক্ত ভোগ</a:t>
            </a:r>
            <a:endParaRPr sz="3200"/>
          </a:p>
        </p:txBody>
      </p:sp>
      <p:sp>
        <p:nvSpPr>
          <p:cNvPr id="20" name="TextBox 19"/>
          <p:cNvSpPr txBox="1"/>
          <p:nvPr/>
        </p:nvSpPr>
        <p:spPr>
          <a:xfrm>
            <a:off x="8394192" y="4096511"/>
            <a:ext cx="3155950" cy="9531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উৎপাদন ও বর্জ্য </a:t>
            </a:r>
            <a:endParaRPr sz="28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ব্যবস্থাপনায় নিঃসরণ</a:t>
            </a:r>
            <a:endParaRPr sz="2800"/>
          </a:p>
        </p:txBody>
      </p:sp>
      <p:sp>
        <p:nvSpPr>
          <p:cNvPr id="21" name="Rectangle 2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IPCC AR6 Synthesis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সাম্প্রতিক বৈশ্বিক চিত্র: ২০২৫</a:t>
            </a:r>
          </a:p>
        </p:txBody>
      </p:sp>
      <p:pic>
        <p:nvPicPr>
          <p:cNvPr id="3" name="Picture 2" descr="global_temp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234440"/>
            <a:ext cx="6629400" cy="4480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452360" y="1325880"/>
            <a:ext cx="4160520" cy="4831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২০২৫ সাল ছিল রেকর্ডের ২য় বা ৩য় উষ্ণতম বছর।</a:t>
            </a:r>
            <a:endParaRPr sz="24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২০২৫ সালে বৈশ্বিক গড় তাপমাত্রা ১৮৫০–১৯০০ সময়ের গড়ের চেয়ে প্রায় ১.৪৩°C বেশি ছিল।</a:t>
            </a:r>
            <a:endParaRPr sz="24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২০১৫–২০২৫—টানা ১১টি বছরই রেকর্ডের উষ্ণতম ১১ বছরের মধ্যে।</a:t>
            </a:r>
            <a:endParaRPr sz="24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২০২৫ সালে মহাসাগরের তাপ-সঞ্চয় পর্যবেক্ষণ ইতিহাসের সর্বোচ্চ পর্যায়ে পৌঁছায়।</a:t>
            </a:r>
            <a:endParaRPr sz="24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WMO, State of the Global Climate 2025 — প্রকাশ: 23 March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বাংলাদেশে উষ্ণতার সাম্প্রতিক প্রমাণ</a:t>
            </a:r>
          </a:p>
        </p:txBody>
      </p:sp>
      <p:pic>
        <p:nvPicPr>
          <p:cNvPr id="3" name="Picture 2" descr="bd_heat_data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325880"/>
            <a:ext cx="6035040" cy="4480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95160" y="1280160"/>
            <a:ext cx="4572000" cy="4092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000"/>
              <a:t>বিশ্বব্যাংকের ২০২৫ সালের বিশ্লেষণ অনুযায়ী, ১৯৮০ সালের পর বাংলাদেশে সর্বোচ্চ তাপমাত্রা প্রায় ১.১°C বেড়েছে।</a:t>
            </a:r>
            <a:endParaRPr sz="20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000"/>
              <a:t>একই সময়ে ‘feels like’ বা অনুভূত তাপমাত্রা প্রায় ৪.৫°C বেড়েছে।</a:t>
            </a:r>
            <a:endParaRPr sz="20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000"/>
              <a:t>২০২৪ সালে তাপ-সম্পর্কিত শারীরিক ও মানসিক স্বাস্থ্য সমস্যার কারণে আনুমানিক ২৫ কোটি কর্মদিবস হারিয়েছে বাংলাদেশ।</a:t>
            </a:r>
            <a:endParaRPr sz="20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000"/>
              <a:t>অর্থনৈতিক ক্ষতি হয়েছে সর্বোচ্চ প্রায় ১.৭৮ বিলিয়ন মার্কিন ডলার—২০২৪ সালের GDP-এর প্রায় ০.৪%।</a:t>
            </a:r>
            <a:endParaRPr sz="20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World Bank, 16 September 2025 — An Unsustainable Life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জলবায়ু পরিবর্তন ও দুর্যোগের সম্পর্ক</a:t>
            </a:r>
          </a:p>
        </p:txBody>
      </p:sp>
      <p:pic>
        <p:nvPicPr>
          <p:cNvPr id="3" name="Picture 2" descr="climate_risk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097280"/>
            <a:ext cx="57607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37960" y="1013460"/>
            <a:ext cx="5212080" cy="4831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দুর্যোগের ঝুঁকি শুধু ‘প্রাকৃতিক বিপদ’-এর ওপর নির্ভর করে না।</a:t>
            </a:r>
            <a:endParaRPr sz="24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ঝুঁকি বোঝার জন্য বিপদ (Hazard), উন্মুক্ততা (Exposure), দুর্বলতা (Vulnerability) ও অভিযোজন সক্ষমতা বিবেচনা করতে হয়।</a:t>
            </a:r>
            <a:endParaRPr sz="24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বাংলাদেশের নিম্নভূমি, ঘনবসতি, নদীনির্ভর জীবন ও উপকূলীয় অবস্থান ঝুঁকি বাড়ায়।</a:t>
            </a:r>
            <a:endParaRPr sz="24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জলবায়ু পরিবর্তন চরম তাপ, ভারী বৃষ্টি, সমুদ্রপৃষ্ঠ ও জলোচ্ছ্বাসের ঝুঁকি বাড়াতে পারে।</a:t>
            </a:r>
            <a:endParaRPr sz="24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World Bank Climate Change Knowledge Portal; IPCC risk framework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বন্যা: বাংলাদেশে একটি বড় জলবায়ু-দুর্যোগ ঝুঁকি</a:t>
            </a:r>
          </a:p>
        </p:txBody>
      </p:sp>
      <p:pic>
        <p:nvPicPr>
          <p:cNvPr id="3" name="Picture 2" descr="floo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595" y="1405890"/>
            <a:ext cx="566928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92240" y="1234440"/>
            <a:ext cx="5669280" cy="5200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বাংলাদেশের নদী ব্যবস্থা ও বর্ষাকালীন অতিবৃষ্টি—দুই-ই বন্যার স্বাভাবিক কারণ।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জলবায়ু পরিবর্তনের কারণে বৃষ্টিপাতের চরমতা ও নদীপ্রবাহের পরিবর্তন ভবিষ্যৎ বন্যা ব্যবস্থাপনাকে আরও কঠিন করতে পারে।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২০২৬ সালের একটি গবেষণায় Ganges–Jamuna–Padma নদীর ভবিষ্যৎ চরম বন্যা প্রবাহে বৃদ্ধির সম্ভাবনা দেখানো হয়েছে; নদীভেদে পরিবর্তন ভিন্ন।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তাই নদী ব্যবস্থাপনা, আগাম সতর্কতা, আশ্রয়কেন্দ্র ও জলবায়ু-সহনশীল অবকাঠামো জরুরি।</a:t>
            </a:r>
            <a:endParaRPr sz="24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Applied Computing and Geosciences, 2026; World Bank, 2025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ঘূর্ণিঝড়, জলোচ্ছ্বাস ও উপকূল</a:t>
            </a:r>
          </a:p>
        </p:txBody>
      </p:sp>
      <p:pic>
        <p:nvPicPr>
          <p:cNvPr id="3" name="Picture 2" descr="cyclon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234440"/>
            <a:ext cx="566928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46520" y="1234440"/>
            <a:ext cx="5212080" cy="5200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বাংলাদেশের উপকূল ঘূর্ণিঝড় ও storm surge-এর জন্য বিশেষভাবে ঝুঁকিপূর্ণ।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সমুদ্রপৃষ্ঠের উচ্চতা বৃদ্ধি হলে একই ঘূর্ণিঝড়ে জলোচ্ছ্বাসের ক্ষতির সম্ভাবনা বাড়তে পারে।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২০২৫ সালের গবেষণা দেখিয়েছে—উষ্ণ জলবায়ুতে সমুদ্রপৃষ্ঠের উচ্চতা ও ঘূর্ণিঝড়ের পরিবর্তন মিলিতভাবে বাংলাদেশের storm-tide ঝুঁকি বাড়াতে পারে।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আগাম সতর্কতা, দ্রুত সরিয়ে নেওয়া, বহুমুখী আশ্রয়কেন্দ্র, বাঁধ ও ম্যানগ্রোভ—সবই ঝুঁকি কমাতে সহায়ক।</a:t>
            </a:r>
            <a:endParaRPr sz="24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One Earth, 18 April 2025; World Bank, 2025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তাপপ্রবাহ ও নগর তাপদ্বীপ</a:t>
            </a:r>
          </a:p>
        </p:txBody>
      </p:sp>
      <p:pic>
        <p:nvPicPr>
          <p:cNvPr id="3" name="Picture 2" descr="hea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234440"/>
            <a:ext cx="566928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46520" y="1234440"/>
            <a:ext cx="5669280" cy="4707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তাপপ্রবাহ এখন বাংলাদেশের জন্য গুরুত্বপূর্ণ দুর্যোগ-ঝুঁকি।</a:t>
            </a:r>
            <a:endParaRPr sz="28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ঢাকায় নগর তাপদ্বীপ (Urban Heat Island) তাপের চাপ বাড়াতে পারে।</a:t>
            </a:r>
            <a:endParaRPr sz="28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২০২৪ সালের গবেষণায় ১৯৯৫–২০১৯ সময়ে ঢাকার UHI তীব্রতা বৃদ্ধির প্রবণতা পাওয়া যায়।</a:t>
            </a:r>
            <a:endParaRPr sz="28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গাছপালা, জলাশয়, ছায়া, ঠান্ডা ছাদ, পর্যাপ্ত পানি ও তাপ-সতর্কতা—অভিযোজনের কার্যকর উপায়।</a:t>
            </a:r>
            <a:endParaRPr sz="28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World Bank, 2025; Asia-Pacific Journal of Atmospheric Sciences, 2024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লবণাক্ততা, সমুদ্রপৃষ্ঠ ও কৃষি</a:t>
            </a:r>
          </a:p>
        </p:txBody>
      </p:sp>
      <p:pic>
        <p:nvPicPr>
          <p:cNvPr id="3" name="Picture 2" descr="salinity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234440"/>
            <a:ext cx="566928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46520" y="1234440"/>
            <a:ext cx="5669280" cy="5139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উপকূলে সমুদ্রের লবণাক্ত পানি কৃষিজমি ও মিঠা পানির ওপর চাপ সৃষ্টি করতে পারে।</a:t>
            </a:r>
            <a:endParaRPr sz="28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সমুদ্রপৃষ্ঠের উচ্চতা বৃদ্ধি ও জলোচ্ছ্বাস লবণাক্ততা বিস্তারের ঝুঁকি বাড়ায়।</a:t>
            </a:r>
            <a:endParaRPr sz="28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লবণসহিষ্ণু ফসল, উঁচু বেড, বৃষ্টির পানি সংরক্ষণ, খাল-পুকুর ব্যবস্থাপনা ও উন্নত সেচ—অভিযোজনের উদাহরণ।</a:t>
            </a:r>
            <a:endParaRPr sz="28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জলবায়ু-সহনশীল কৃষি খাদ্য নিরাপত্তা ও জীবিকা রক্ষায় গুরুত্বপূর্ণ।</a:t>
            </a:r>
            <a:endParaRPr sz="28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World Bank Climate Change Knowledge Portal; Bangladesh adaptation literature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5652135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rPr sz="3600"/>
              <a:t>নদীভাঙন ও মানুষের জীবিকা</a:t>
            </a:r>
            <a:endParaRPr sz="3600"/>
          </a:p>
        </p:txBody>
      </p:sp>
      <p:sp>
        <p:nvSpPr>
          <p:cNvPr id="3" name="Rounded Rectangle 2"/>
          <p:cNvSpPr/>
          <p:nvPr/>
        </p:nvSpPr>
        <p:spPr>
          <a:xfrm>
            <a:off x="640080" y="1325880"/>
            <a:ext cx="342900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82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4671" y="1509522"/>
            <a:ext cx="2254250" cy="583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9823B"/>
                </a:solidFill>
                <a:latin typeface="Noto Sans Bengali"/>
              </a:defRPr>
            </a:pPr>
            <a:r>
              <a:rPr sz="3200"/>
              <a:t>ভূমি হারানো</a:t>
            </a:r>
            <a:endParaRPr sz="3200"/>
          </a:p>
        </p:txBody>
      </p:sp>
      <p:sp>
        <p:nvSpPr>
          <p:cNvPr id="5" name="TextBox 4"/>
          <p:cNvSpPr txBox="1"/>
          <p:nvPr/>
        </p:nvSpPr>
        <p:spPr>
          <a:xfrm>
            <a:off x="804671" y="2269617"/>
            <a:ext cx="3058795" cy="28613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নদীর গতিপথ </a:t>
            </a:r>
            <a:endParaRPr sz="36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ও</a:t>
            </a:r>
            <a:r>
              <a:rPr lang="en-US" sz="3600"/>
              <a:t> </a:t>
            </a:r>
            <a:r>
              <a:rPr sz="3600"/>
              <a:t>তীব্র স্রোতে</a:t>
            </a:r>
            <a:endParaRPr sz="36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 বসতভিটা ও </a:t>
            </a:r>
            <a:endParaRPr sz="36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 কৃষিজমি </a:t>
            </a:r>
            <a:endParaRPr sz="36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ক্ষয় হতে পারে।</a:t>
            </a:r>
            <a:endParaRPr sz="3600"/>
          </a:p>
        </p:txBody>
      </p:sp>
      <p:sp>
        <p:nvSpPr>
          <p:cNvPr id="6" name="Rounded Rectangle 5"/>
          <p:cNvSpPr/>
          <p:nvPr/>
        </p:nvSpPr>
        <p:spPr>
          <a:xfrm>
            <a:off x="4389120" y="1325880"/>
            <a:ext cx="342900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E7D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53712" y="1444752"/>
            <a:ext cx="209423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E7D8A"/>
                </a:solidFill>
                <a:latin typeface="Noto Sans Bengali"/>
              </a:defRPr>
            </a:pPr>
            <a:r>
              <a:rPr sz="2800"/>
              <a:t>জীবিকা ক্ষতি</a:t>
            </a:r>
            <a:endParaRPr sz="2800"/>
          </a:p>
        </p:txBody>
      </p:sp>
      <p:sp>
        <p:nvSpPr>
          <p:cNvPr id="8" name="TextBox 7"/>
          <p:cNvSpPr txBox="1"/>
          <p:nvPr/>
        </p:nvSpPr>
        <p:spPr>
          <a:xfrm>
            <a:off x="4553712" y="1947672"/>
            <a:ext cx="3011805" cy="28613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কৃষি, মাছ ধরা,</a:t>
            </a:r>
            <a:endParaRPr sz="36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 ক্ষুদ্র ব্যবসা </a:t>
            </a:r>
            <a:endParaRPr sz="36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ও গবাদিপশু </a:t>
            </a:r>
            <a:endParaRPr sz="36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ক্ষতিগ্রস্ত হতে </a:t>
            </a:r>
            <a:endParaRPr sz="36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600"/>
              <a:t>পারে।</a:t>
            </a:r>
            <a:endParaRPr sz="3600"/>
          </a:p>
        </p:txBody>
      </p:sp>
      <p:sp>
        <p:nvSpPr>
          <p:cNvPr id="9" name="Rounded Rectangle 8"/>
          <p:cNvSpPr/>
          <p:nvPr/>
        </p:nvSpPr>
        <p:spPr>
          <a:xfrm>
            <a:off x="8138160" y="1325880"/>
            <a:ext cx="342900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8B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02752" y="1444752"/>
            <a:ext cx="1487170" cy="583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E8B57"/>
                </a:solidFill>
                <a:latin typeface="Noto Sans Bengali"/>
              </a:defRPr>
            </a:pPr>
            <a:r>
              <a:rPr sz="3200"/>
              <a:t>স্থানান্তর</a:t>
            </a:r>
            <a:endParaRPr sz="3200"/>
          </a:p>
        </p:txBody>
      </p:sp>
      <p:sp>
        <p:nvSpPr>
          <p:cNvPr id="11" name="TextBox 10"/>
          <p:cNvSpPr txBox="1"/>
          <p:nvPr/>
        </p:nvSpPr>
        <p:spPr>
          <a:xfrm>
            <a:off x="8302625" y="1947545"/>
            <a:ext cx="4566920" cy="3538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200"/>
              <a:t>বারবার ক্ষতির ফলে </a:t>
            </a:r>
            <a:endParaRPr sz="32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200"/>
              <a:t>পরিবারগুলোকে নতুন </a:t>
            </a:r>
            <a:endParaRPr sz="32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200"/>
              <a:t>এলাকায় যেতে </a:t>
            </a:r>
            <a:endParaRPr sz="32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lang="en-US" sz="3200"/>
              <a:t> </a:t>
            </a:r>
            <a:r>
              <a:rPr sz="3200"/>
              <a:t>হতে পারে;</a:t>
            </a:r>
            <a:endParaRPr sz="32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200"/>
              <a:t> এতে শিক্ষা ও </a:t>
            </a:r>
            <a:endParaRPr sz="32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200"/>
              <a:t>সামাজিক সেবায় </a:t>
            </a:r>
            <a:endParaRPr sz="32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200"/>
              <a:t> চাপ পড়ে।</a:t>
            </a:r>
            <a:endParaRPr sz="3200"/>
          </a:p>
        </p:txBody>
      </p:sp>
      <p:sp>
        <p:nvSpPr>
          <p:cNvPr id="12" name="Rectangle 1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8110855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rPr sz="3600"/>
              <a:t>দুর্যোগ মোকাবিলায় বাংলাদেশের অভিজ্ঞতা</a:t>
            </a:r>
            <a:endParaRPr sz="3600"/>
          </a:p>
        </p:txBody>
      </p:sp>
      <p:pic>
        <p:nvPicPr>
          <p:cNvPr id="3" name="Picture 2" descr="cyclon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234440"/>
            <a:ext cx="521208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26480" y="1234440"/>
            <a:ext cx="5486400" cy="5200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বাংলাদেশে আগাম সতর্কতা, ঘূর্ণিঝড় প্রস্তুতি কর্মসূচি ও আশ্রয়কেন্দ্র ব্যবস্থার দীর্ঘ অভিজ্ঞতা রয়েছে।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বহুমুখী আশ্রয়কেন্দ্র স্বাভাবিক সময়ে স্কুল/কমিউনিটি স্থাপনা হিসেবেও ব্যবহার করা যায়।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বাঁধ, সাইক্লোন শেল্টার, ম্যানগ্রোভ ও স্থানীয় স্বেচ্ছাসেবক—সমন্বিত ব্যবস্থাই কার্যকর।</a:t>
            </a:r>
            <a:endParaRPr sz="2400"/>
          </a:p>
          <a:p>
            <a:pPr>
              <a:spcAft>
                <a:spcPts val="800"/>
              </a:spcAft>
              <a:defRPr sz="1500">
                <a:solidFill>
                  <a:srgbClr val="234850"/>
                </a:solidFill>
                <a:latin typeface="Noto Sans Bengali"/>
              </a:defRPr>
            </a:pPr>
            <a:r>
              <a:rPr sz="2400"/>
              <a:t>২০২৫ সালে বিশ্বব্যাংক বন্যা পুনরুদ্ধার ও ভবিষ্যৎ ঝুঁকি কমাতে ২৭০ মিলিয়ন ডলারের অর্থায়ন অনুমোদন করে; প্রকল্পটি ১৬ লাখ মানুষকে সুরক্ষায় সহায়তা করবে।</a:t>
            </a:r>
            <a:endParaRPr sz="24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World Bank, 14 May 2025 — B-STRONG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অভিযোজন (Adaptation) বনাম প্রশমন (Mitigation)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37490" y="1033145"/>
            <a:ext cx="5660390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E7D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7787" y="1490472"/>
            <a:ext cx="5570220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E7D8A"/>
                </a:solidFill>
                <a:latin typeface="Noto Sans Bengali"/>
              </a:defRPr>
            </a:pPr>
            <a:r>
              <a:rPr sz="2400"/>
              <a:t>অভিযোজন — প্রভাবের সঙ্গে খাপ খাওয়ানো</a:t>
            </a:r>
            <a:endParaRPr sz="2400"/>
          </a:p>
        </p:txBody>
      </p:sp>
      <p:sp>
        <p:nvSpPr>
          <p:cNvPr id="5" name="TextBox 4"/>
          <p:cNvSpPr txBox="1"/>
          <p:nvPr/>
        </p:nvSpPr>
        <p:spPr>
          <a:xfrm>
            <a:off x="511175" y="1993265"/>
            <a:ext cx="5307965" cy="3169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4000"/>
              <a:t>• উঁচু ঘর ও রাস্তা</a:t>
            </a:r>
            <a:br>
              <a:rPr sz="4000"/>
            </a:br>
            <a:r>
              <a:rPr sz="4000"/>
              <a:t>• সাইক্লোন শেল্টার</a:t>
            </a:r>
            <a:br>
              <a:rPr sz="4000"/>
            </a:br>
            <a:r>
              <a:rPr sz="4000"/>
              <a:t>• লবণসহিষ্ণু ফসল</a:t>
            </a:r>
            <a:br>
              <a:rPr sz="4000"/>
            </a:br>
            <a:r>
              <a:rPr sz="4000"/>
              <a:t>• তাপপ্রবাহ পরিকল্পনা</a:t>
            </a:r>
            <a:br>
              <a:rPr sz="4000"/>
            </a:br>
            <a:r>
              <a:rPr sz="4000"/>
              <a:t>• বৃষ্টির পানি সংরক্ষণ</a:t>
            </a:r>
            <a:endParaRPr sz="4000"/>
          </a:p>
        </p:txBody>
      </p:sp>
      <p:sp>
        <p:nvSpPr>
          <p:cNvPr id="6" name="Rounded Rectangle 5"/>
          <p:cNvSpPr/>
          <p:nvPr/>
        </p:nvSpPr>
        <p:spPr>
          <a:xfrm>
            <a:off x="6263640" y="1371600"/>
            <a:ext cx="5659755" cy="44805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8B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28231" y="1490472"/>
            <a:ext cx="4598035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E8B57"/>
                </a:solidFill>
                <a:latin typeface="Noto Sans Bengali"/>
              </a:defRPr>
            </a:pPr>
            <a:r>
              <a:rPr sz="2400"/>
              <a:t>প্রশমন — উষ্ণায়নের কারণ কমানো</a:t>
            </a:r>
            <a:endParaRPr sz="2400"/>
          </a:p>
        </p:txBody>
      </p:sp>
      <p:sp>
        <p:nvSpPr>
          <p:cNvPr id="8" name="TextBox 7"/>
          <p:cNvSpPr txBox="1"/>
          <p:nvPr/>
        </p:nvSpPr>
        <p:spPr>
          <a:xfrm>
            <a:off x="6428231" y="1993392"/>
            <a:ext cx="5440680" cy="2245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800"/>
              <a:t>• নবায়নযোগ্য জ্বালানি</a:t>
            </a:r>
            <a:br>
              <a:rPr sz="2800"/>
            </a:br>
            <a:r>
              <a:rPr sz="2800"/>
              <a:t>• শক্তি সাশ্রয়</a:t>
            </a:r>
            <a:br>
              <a:rPr sz="2800"/>
            </a:br>
            <a:r>
              <a:rPr sz="2800"/>
              <a:t>• গণপরিবহন</a:t>
            </a:r>
            <a:br>
              <a:rPr sz="2800"/>
            </a:br>
            <a:r>
              <a:rPr sz="2800"/>
              <a:t>• বন সংরক্ষণ ও বৃক্ষরোপণ</a:t>
            </a:r>
            <a:br>
              <a:rPr sz="2800"/>
            </a:br>
            <a:r>
              <a:rPr sz="2800"/>
              <a:t>• কম-কার্বন শিল্প ও বর্জ্য ব্যবস্থাপনা</a:t>
            </a:r>
            <a:endParaRPr sz="2800"/>
          </a:p>
        </p:txBody>
      </p:sp>
      <p:sp>
        <p:nvSpPr>
          <p:cNvPr id="9" name="Rectangl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6306820" y="62255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  <p:sp>
        <p:nvSpPr>
          <p:cNvPr id="12" name="Text Box 11"/>
          <p:cNvSpPr txBox="1"/>
          <p:nvPr/>
        </p:nvSpPr>
        <p:spPr>
          <a:xfrm>
            <a:off x="-1058545" y="34486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স্কুল ও শিক্ষার্থীরা কী করতে পারে?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34440"/>
            <a:ext cx="52120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E7D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4671" y="1353312"/>
            <a:ext cx="3328035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2E7D8A"/>
                </a:solidFill>
                <a:latin typeface="Noto Sans Bengali"/>
              </a:defRPr>
            </a:pPr>
            <a:r>
              <a:rPr sz="2800"/>
              <a:t>তাপের দিনে নিরাপত্তা</a:t>
            </a:r>
            <a:endParaRPr sz="2800"/>
          </a:p>
        </p:txBody>
      </p:sp>
      <p:sp>
        <p:nvSpPr>
          <p:cNvPr id="5" name="TextBox 4"/>
          <p:cNvSpPr txBox="1"/>
          <p:nvPr/>
        </p:nvSpPr>
        <p:spPr>
          <a:xfrm>
            <a:off x="804671" y="2091182"/>
            <a:ext cx="4732020" cy="8299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পানি পান, ছায়া, সময়সূচি সমন্বয় ও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 তাপ সতর্কতা মেনে চলা।</a:t>
            </a:r>
            <a:endParaRPr sz="2400"/>
          </a:p>
        </p:txBody>
      </p:sp>
      <p:sp>
        <p:nvSpPr>
          <p:cNvPr id="6" name="Rounded Rectangle 5"/>
          <p:cNvSpPr/>
          <p:nvPr/>
        </p:nvSpPr>
        <p:spPr>
          <a:xfrm>
            <a:off x="6263640" y="1234440"/>
            <a:ext cx="52120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E8B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28232" y="1353312"/>
            <a:ext cx="233426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E8B57"/>
                </a:solidFill>
                <a:latin typeface="Noto Sans Bengali"/>
              </a:defRPr>
            </a:pPr>
            <a:r>
              <a:rPr sz="3600"/>
              <a:t>বন্যা প্রস্তুতি</a:t>
            </a:r>
            <a:endParaRPr sz="3600"/>
          </a:p>
        </p:txBody>
      </p:sp>
      <p:sp>
        <p:nvSpPr>
          <p:cNvPr id="8" name="TextBox 7"/>
          <p:cNvSpPr txBox="1"/>
          <p:nvPr/>
        </p:nvSpPr>
        <p:spPr>
          <a:xfrm>
            <a:off x="6428232" y="2091182"/>
            <a:ext cx="4637405" cy="8299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জরুরি ব্যাগ, নিরাপদ পানির ব্যবস্থা 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ও পরিবারের যোগাযোগ পরিকল্পনা।</a:t>
            </a:r>
            <a:endParaRPr sz="2400"/>
          </a:p>
        </p:txBody>
      </p:sp>
      <p:sp>
        <p:nvSpPr>
          <p:cNvPr id="9" name="Rounded Rectangle 8"/>
          <p:cNvSpPr/>
          <p:nvPr/>
        </p:nvSpPr>
        <p:spPr>
          <a:xfrm>
            <a:off x="640080" y="3749039"/>
            <a:ext cx="521208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82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1" y="3867911"/>
            <a:ext cx="1639570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9823B"/>
                </a:solidFill>
                <a:latin typeface="Noto Sans Bengali"/>
              </a:defRPr>
            </a:pPr>
            <a:r>
              <a:rPr sz="2800"/>
              <a:t>সবুজ স্কুল</a:t>
            </a:r>
            <a:endParaRPr sz="2800"/>
          </a:p>
        </p:txBody>
      </p:sp>
      <p:sp>
        <p:nvSpPr>
          <p:cNvPr id="11" name="TextBox 10"/>
          <p:cNvSpPr txBox="1"/>
          <p:nvPr/>
        </p:nvSpPr>
        <p:spPr>
          <a:xfrm>
            <a:off x="804671" y="4370831"/>
            <a:ext cx="3924935" cy="10763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200"/>
              <a:t>গাছ, ছায়া, জলাধার ও</a:t>
            </a:r>
            <a:endParaRPr sz="32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3200"/>
              <a:t> বৃষ্টির পানি সংরক্ষণ।</a:t>
            </a:r>
            <a:endParaRPr sz="3200"/>
          </a:p>
        </p:txBody>
      </p:sp>
      <p:sp>
        <p:nvSpPr>
          <p:cNvPr id="12" name="Rounded Rectangle 11"/>
          <p:cNvSpPr/>
          <p:nvPr/>
        </p:nvSpPr>
        <p:spPr>
          <a:xfrm>
            <a:off x="6263640" y="3749040"/>
            <a:ext cx="539496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34A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28232" y="3867911"/>
            <a:ext cx="2846705" cy="5219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B34A45"/>
                </a:solidFill>
                <a:latin typeface="Noto Sans Bengali"/>
              </a:defRPr>
            </a:pPr>
            <a:r>
              <a:rPr sz="2800"/>
              <a:t>জ্ঞান ও সচেতনতা</a:t>
            </a:r>
            <a:endParaRPr sz="2800"/>
          </a:p>
        </p:txBody>
      </p:sp>
      <p:sp>
        <p:nvSpPr>
          <p:cNvPr id="14" name="TextBox 13"/>
          <p:cNvSpPr txBox="1"/>
          <p:nvPr/>
        </p:nvSpPr>
        <p:spPr>
          <a:xfrm>
            <a:off x="6428105" y="4370705"/>
            <a:ext cx="532892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দুর্যোগ মহড়া, পোস্টার, স্থানীয় ঝুঁকি</a:t>
            </a:r>
            <a:endParaRPr sz="2400"/>
          </a:p>
          <a:p>
            <a:pPr>
              <a:defRPr sz="1350">
                <a:solidFill>
                  <a:srgbClr val="355861"/>
                </a:solidFill>
                <a:latin typeface="Noto Sans Bengali"/>
              </a:defRPr>
            </a:pPr>
            <a:r>
              <a:rPr sz="2400"/>
              <a:t> মানচিত্র ও বিজ্ঞানভিত্তিক তথ্য ব্যবহার।</a:t>
            </a:r>
            <a:endParaRPr sz="2400"/>
          </a:p>
        </p:txBody>
      </p:sp>
      <p:sp>
        <p:nvSpPr>
          <p:cNvPr id="15" name="Rectangle 1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6230620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rPr sz="4400"/>
              <a:t>দুর্যোগ ঝুঁকি কমানোর চক্র</a:t>
            </a:r>
            <a:endParaRPr sz="4400"/>
          </a:p>
        </p:txBody>
      </p:sp>
      <p:pic>
        <p:nvPicPr>
          <p:cNvPr id="3" name="Picture 2" descr="cycl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234440"/>
            <a:ext cx="6400800" cy="5074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95490" y="1280160"/>
            <a:ext cx="5074285" cy="4482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১. ঝুঁকি শনাক্তকরণ ও মানচিত্রায়ন</a:t>
            </a:r>
            <a:endParaRPr sz="28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২. আগাম সতর্কতা ও প্রস্তুতি</a:t>
            </a:r>
            <a:endParaRPr sz="28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৩. নিরাপদ আশ্রয় ও দ্রুত সাড়া</a:t>
            </a:r>
            <a:endParaRPr sz="28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৪. ক্ষয়ক্ষতি মূল্যায়ন ও পুনরুদ্ধার</a:t>
            </a:r>
            <a:endParaRPr sz="28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৫. ‘Build Back Better’—আগের চেয়ে বেশি সহনশীল অবকাঠামো</a:t>
            </a:r>
            <a:endParaRPr sz="2800"/>
          </a:p>
          <a:p>
            <a:pPr>
              <a:spcAft>
                <a:spcPts val="800"/>
              </a:spcAft>
              <a:defRPr sz="1600">
                <a:solidFill>
                  <a:srgbClr val="234850"/>
                </a:solidFill>
                <a:latin typeface="Noto Sans Bengali"/>
              </a:defRPr>
            </a:pPr>
            <a:r>
              <a:rPr sz="2800"/>
              <a:t>৬. স্থানীয় জ্ঞান + বিজ্ঞানভিত্তিক তথ্য + সামাজিক সুরক্ষা</a:t>
            </a:r>
            <a:endParaRPr sz="2800"/>
          </a:p>
        </p:txBody>
      </p:sp>
      <p:sp>
        <p:nvSpPr>
          <p:cNvPr id="5" name="Rectangle 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বিশ্লেষণ: জলবায়ু পরিবর্তন → দুর্যোগ ঝুঁকি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143000"/>
            <a:ext cx="10332720" cy="685800"/>
          </a:xfrm>
          <a:prstGeom prst="roundRect">
            <a:avLst/>
          </a:prstGeom>
          <a:solidFill>
            <a:srgbClr val="E4F2F4"/>
          </a:solidFill>
          <a:ln>
            <a:solidFill>
              <a:srgbClr val="123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43000" y="1216152"/>
            <a:ext cx="3566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B46"/>
                </a:solidFill>
                <a:latin typeface="Noto Sans Bengali"/>
              </a:defRPr>
            </a:pPr>
            <a:r>
              <a:t>গ্রিনহাউস গ্যাস বাড়ে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1216152"/>
            <a:ext cx="6217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50666D"/>
                </a:solidFill>
                <a:latin typeface="Noto Sans Bengali"/>
              </a:defRPr>
            </a:pPr>
            <a:r>
              <a:t>CO₂, CH₄, N₂O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2130552"/>
            <a:ext cx="10332720" cy="685800"/>
          </a:xfrm>
          <a:prstGeom prst="roundRect">
            <a:avLst/>
          </a:prstGeom>
          <a:solidFill>
            <a:srgbClr val="E8F3E6"/>
          </a:solidFill>
          <a:ln>
            <a:solidFill>
              <a:srgbClr val="123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203704"/>
            <a:ext cx="3566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B46"/>
                </a:solidFill>
                <a:latin typeface="Noto Sans Bengali"/>
              </a:defRPr>
            </a:pPr>
            <a:r>
              <a:t>পৃথিবী উষ্ণ হয়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203704"/>
            <a:ext cx="6217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50666D"/>
                </a:solidFill>
                <a:latin typeface="Noto Sans Bengali"/>
              </a:defRPr>
            </a:pPr>
            <a:r>
              <a:t>তাপমাত্রা ও সমুদ্রের তাপ বাড়ে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3118104"/>
            <a:ext cx="10332720" cy="685800"/>
          </a:xfrm>
          <a:prstGeom prst="roundRect">
            <a:avLst/>
          </a:prstGeom>
          <a:solidFill>
            <a:srgbClr val="FFF0DE"/>
          </a:solidFill>
          <a:ln>
            <a:solidFill>
              <a:srgbClr val="123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3191256"/>
            <a:ext cx="3566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B46"/>
                </a:solidFill>
                <a:latin typeface="Noto Sans Bengali"/>
              </a:defRPr>
            </a:pPr>
            <a:r>
              <a:t>জলবায়ু ব্যবস্থায় পরিবর্তন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3191256"/>
            <a:ext cx="6217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50666D"/>
                </a:solidFill>
                <a:latin typeface="Noto Sans Bengali"/>
              </a:defRPr>
            </a:pPr>
            <a:r>
              <a:t>বৃষ্টি, তাপ, সমুদ্রপৃষ্ঠ, চরম আবহাওয়ায় পরিবর্তন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105656"/>
            <a:ext cx="10332720" cy="685800"/>
          </a:xfrm>
          <a:prstGeom prst="roundRect">
            <a:avLst/>
          </a:prstGeom>
          <a:solidFill>
            <a:srgbClr val="F5E6E4"/>
          </a:solidFill>
          <a:ln>
            <a:solidFill>
              <a:srgbClr val="123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4178808"/>
            <a:ext cx="3566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B46"/>
                </a:solidFill>
                <a:latin typeface="Noto Sans Bengali"/>
              </a:defRPr>
            </a:pPr>
            <a:r>
              <a:t>উন্মুক্ততা ও দুর্বলতা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178808"/>
            <a:ext cx="6217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50666D"/>
                </a:solidFill>
                <a:latin typeface="Noto Sans Bengali"/>
              </a:defRPr>
            </a:pPr>
            <a:r>
              <a:t>ঘনবসতি, নিম্নভূমি, দারিদ্র্য, অবকাঠামো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5093208"/>
            <a:ext cx="10332720" cy="685800"/>
          </a:xfrm>
          <a:prstGeom prst="roundRect">
            <a:avLst/>
          </a:prstGeom>
          <a:solidFill>
            <a:srgbClr val="E7EEF5"/>
          </a:solidFill>
          <a:ln>
            <a:solidFill>
              <a:srgbClr val="123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5166360"/>
            <a:ext cx="3566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23B46"/>
                </a:solidFill>
                <a:latin typeface="Noto Sans Bengali"/>
              </a:defRPr>
            </a:pPr>
            <a:r>
              <a:t>দুর্যোগের ক্ষতি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5166360"/>
            <a:ext cx="6217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50666D"/>
                </a:solidFill>
                <a:latin typeface="Noto Sans Bengali"/>
              </a:defRPr>
            </a:pPr>
            <a:r>
              <a:t>মানুষ, কৃষি, স্বাস্থ্য, অর্থনীতি ও পরিবেশ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মূল বার্তা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t>বৈশ্বিক উষ্ণায়ন শুধু পরিবেশগত সমস্যা নয়—এটি স্বাস্থ্য, খাদ্য, পানি, শিক্ষা, জীবিকা ও অর্থনীতির বিষয়।</a:t>
            </a:r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t>বাংলাদেশে জলবায়ু ঝুঁকি ও দুর্যোগ ব্যবস্থাপনা পরস্পর ঘনিষ্ঠভাবে সম্পর্কিত।</a:t>
            </a:r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t>শুধু দুর্যোগের পরে ত্রাণ নয়; আগে থেকেই ঝুঁকি কমানো, আগাম সতর্কতা ও সহনশীল অবকাঠামো প্রয়োজন।</a:t>
            </a:r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t>স্থানীয় জ্ঞান, বিজ্ঞানভিত্তিক পূর্বাভাস, সামাজিক সুরক্ষা এবং প্রকৃতিভিত্তিক সমাধান একসঙ্গে কাজ করলে সহনশীলতা বাড়ে।</a:t>
            </a:r>
          </a:p>
          <a:p>
            <a:pPr>
              <a:spcAft>
                <a:spcPts val="800"/>
              </a:spcAft>
              <a:defRPr sz="1900">
                <a:solidFill>
                  <a:srgbClr val="234850"/>
                </a:solidFill>
                <a:latin typeface="Noto Sans Bengali"/>
              </a:defRPr>
            </a:pPr>
            <a:r>
              <a:t>উষ্ণায়নের কারণ কমানো এবং পরিবর্তিত জলবায়ুর সঙ্গে মানিয়ে নেওয়া—দুটিই প্রয়োজন।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তথ্য হালনাগাদ: সেপ্টেম্বর ২০২৬ | শিক্ষামূলক উপস্থাপনা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B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01168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23B46"/>
                </a:solidFill>
                <a:latin typeface="Noto Sans Bengali"/>
              </a:defRPr>
            </a:pPr>
            <a:r>
              <a:t>তথ্যসূত্র ও আরও পড়াশোনা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9848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234850"/>
                </a:solidFill>
                <a:latin typeface="Noto Sans Bengali"/>
              </a:defRPr>
            </a:pPr>
            <a:r>
              <a:t>IPCC — AR6 Synthesis Report: Climate Change 2023</a:t>
            </a:r>
          </a:p>
          <a:p>
            <a:pPr>
              <a:spcAft>
                <a:spcPts val="800"/>
              </a:spcAft>
              <a:defRPr sz="1400">
                <a:solidFill>
                  <a:srgbClr val="234850"/>
                </a:solidFill>
                <a:latin typeface="Noto Sans Bengali"/>
              </a:defRPr>
            </a:pPr>
            <a:r>
              <a:t>WMO — State of the Global Climate 2025 (প্রকাশ: 23 March 2026)</a:t>
            </a:r>
          </a:p>
          <a:p>
            <a:pPr>
              <a:spcAft>
                <a:spcPts val="800"/>
              </a:spcAft>
              <a:defRPr sz="1400">
                <a:solidFill>
                  <a:srgbClr val="234850"/>
                </a:solidFill>
                <a:latin typeface="Noto Sans Bengali"/>
              </a:defRPr>
            </a:pPr>
            <a:r>
              <a:t>World Bank — Bangladesh: An Unsustainable Life (16 September 2025)</a:t>
            </a:r>
          </a:p>
          <a:p>
            <a:pPr>
              <a:spcAft>
                <a:spcPts val="800"/>
              </a:spcAft>
              <a:defRPr sz="1400">
                <a:solidFill>
                  <a:srgbClr val="234850"/>
                </a:solidFill>
                <a:latin typeface="Noto Sans Bengali"/>
              </a:defRPr>
            </a:pPr>
            <a:r>
              <a:t>World Bank — Bangladesh flood recovery / B-STRONG (14 May 2025)</a:t>
            </a:r>
          </a:p>
          <a:p>
            <a:pPr>
              <a:spcAft>
                <a:spcPts val="800"/>
              </a:spcAft>
              <a:defRPr sz="1400">
                <a:solidFill>
                  <a:srgbClr val="234850"/>
                </a:solidFill>
                <a:latin typeface="Noto Sans Bengali"/>
              </a:defRPr>
            </a:pPr>
            <a:r>
              <a:t>World Bank Climate Change Knowledge Portal — Bangladesh</a:t>
            </a:r>
          </a:p>
          <a:p>
            <a:pPr>
              <a:spcAft>
                <a:spcPts val="800"/>
              </a:spcAft>
              <a:defRPr sz="1400">
                <a:solidFill>
                  <a:srgbClr val="234850"/>
                </a:solidFill>
                <a:latin typeface="Noto Sans Bengali"/>
              </a:defRPr>
            </a:pPr>
            <a:r>
              <a:t>One Earth — Rising seas and cyclones amplify Bangladesh’s storm-tide hazards (2025)</a:t>
            </a:r>
          </a:p>
          <a:p>
            <a:pPr>
              <a:spcAft>
                <a:spcPts val="800"/>
              </a:spcAft>
              <a:defRPr sz="1400">
                <a:solidFill>
                  <a:srgbClr val="234850"/>
                </a:solidFill>
                <a:latin typeface="Noto Sans Bengali"/>
              </a:defRPr>
            </a:pPr>
            <a:r>
              <a:t>Applied Computing and Geosciences — Future flood hazards in Bangladesh (2026)</a:t>
            </a:r>
          </a:p>
          <a:p>
            <a:pPr>
              <a:spcAft>
                <a:spcPts val="800"/>
              </a:spcAft>
              <a:defRPr sz="1400">
                <a:solidFill>
                  <a:srgbClr val="234850"/>
                </a:solidFill>
                <a:latin typeface="Noto Sans Bengali"/>
              </a:defRPr>
            </a:pPr>
            <a:r>
              <a:t>Bangladesh Meteorological Department / CCIKM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123B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6574536"/>
            <a:ext cx="113385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  <a:latin typeface="Noto Sans Bengali"/>
              </a:defRPr>
            </a:pPr>
            <a:r>
              <a:t>উপস্থাপনাটি শ্রেণিকক্ষ ব্যবহারের জন্য প্রস্তুত; পরিসংখ্যানের সাল/উৎস স্লাইডে উল্লেখ করা হয়েছে।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8401</Words>
  <Application>WPS Presentation</Application>
  <PresentationFormat>On-screen Show (4:3)</PresentationFormat>
  <Paragraphs>309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Arial</vt:lpstr>
      <vt:lpstr>SimSun</vt:lpstr>
      <vt:lpstr>Wingdings</vt:lpstr>
      <vt:lpstr>Arial</vt:lpstr>
      <vt:lpstr>Noto Sans Bengali</vt:lpstr>
      <vt:lpstr>Siyam Rupali</vt:lpstr>
      <vt:lpstr>Calibri</vt:lpstr>
      <vt:lpstr>Microsoft YaHei</vt:lpstr>
      <vt:lpstr>Arial Unicode MS</vt:lpstr>
      <vt:lpstr>Nirmala UI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AC</cp:lastModifiedBy>
  <cp:revision>20</cp:revision>
  <dcterms:created xsi:type="dcterms:W3CDTF">2013-01-27T09:14:00Z</dcterms:created>
  <dcterms:modified xsi:type="dcterms:W3CDTF">2026-09-22T14:35:42Z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6BD1E3DE158341B18C2124F4F18645C2_12</vt:lpwstr>
  </property>
</Properties>
</file>