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89" r:id="rId3"/>
    <p:sldId id="290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5" r:id="rId15"/>
    <p:sldId id="302" r:id="rId16"/>
    <p:sldId id="303" r:id="rId17"/>
    <p:sldId id="304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2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365 Pro Plus" initials="3PP" lastIdx="1" clrIdx="0">
    <p:extLst>
      <p:ext uri="{19B8F6BF-5375-455C-9EA6-DF929625EA0E}">
        <p15:presenceInfo xmlns="" xmlns:p15="http://schemas.microsoft.com/office/powerpoint/2012/main" userId="365 Pro Plu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734F"/>
    <a:srgbClr val="A3619B"/>
    <a:srgbClr val="32823F"/>
    <a:srgbClr val="3B8547"/>
    <a:srgbClr val="3B7947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-756" y="-90"/>
      </p:cViewPr>
      <p:guideLst>
        <p:guide orient="horz" pos="220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B00EE-3F3C-4694-AA03-809908AB2D60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F6C6E-6825-46BF-98FA-71628EAC5F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C82A7-2EB6-45D6-B7C2-B3F4B2D8BB7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344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8B5E2FA-9E3F-4409-84CC-F487AC53DC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01CAB199-821A-4258-B64D-30F0D0314E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7998B7A-51F8-423A-BAA8-D6B9C6FC7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CC0B2BB-E36A-439D-83D3-6316F8E77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B11277E-D40E-4FFA-A6B9-687316E0F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05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8499F36-22EE-4D82-9DF6-974A82587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25BC703-2969-45D7-BBA4-D7F854619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2A6696F-C245-4812-BB3A-8057271F9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122627A-A287-4ED7-A76C-811EB640A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74F726D-3A63-4210-AB3B-0BC4E03C9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864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683BF31-BDC1-460C-879D-4F8E6C17D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193F7D8-9A4A-4569-A6FE-C5B2F83F1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A1B6032-1E99-42DD-9521-CFC04B1C2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C56ED07-C179-4AC8-97C0-E1811433C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1AF3604-3B1D-4AB9-98A1-1BE592728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433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FCB2213-75E2-487D-8411-AFD6E6071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7D81393-1E7E-4EE4-A2F5-974342603F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A89CEC44-6A82-4A5B-8644-3757FB6E64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6BA134E-0F97-4349-89C4-477A5370F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423F830-F0F6-4231-8D92-858AFCF66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1E9E188-E399-4A1C-A7FD-86E4D954A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498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BDD236E-F7A7-4085-8A51-CB84452B4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7AE195B-9E39-444C-9FE4-E9047289B5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6B0A2F9-394C-46C4-8A80-0601A9E43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617A2693-6411-4EC7-AF08-79E1A8EE81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233B2335-AE15-4E18-AD88-E085CF82EA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FBDF6A26-07BB-4F08-81A4-60B703A96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20DD9CBD-224A-4A9B-B95F-96F87228C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EEC94571-566C-4D44-9ED4-E6B447380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337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3CBEBE-A38A-40A4-AC12-265EE1556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DBE87E56-56CA-43FE-B948-285AA0A88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79B0B07-7E33-4FD9-B9F1-97E1C6858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14BB8A9-2345-4017-936C-057FA7FF8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344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D32F244D-7D71-4970-AB12-58624FA98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0B017F8-BBDD-451C-99C9-D790E0298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39CABEC2-5DF4-4DB0-9AAC-6513BD156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437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BF81B2-41F3-4DD8-B9DF-33B1FD3F8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162C0B4-D95C-43F0-9B72-0028B1CE5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97B417F9-A2DD-4E16-A4FC-9C379EA1AC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645BFFE-BA58-4793-A966-73C3CE0B3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E29399E-4190-41D7-BE73-86028CEE5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98146AE-37F5-4F5F-A344-BBBFBDDBE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843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884C71B-D24F-48F7-BEA9-D6C4B3D82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D1A2C7FB-988E-4CB4-9DAC-799F28747B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E06F5F63-3F61-4DA9-878D-D2D9A2CFF9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5314B2A-A3A1-4B0C-81A5-F9E8B8DA0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8EA575EC-50ED-45F2-BD35-DD4BBF70D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65B2F01-337A-4EEC-990D-8A5C837F7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576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345D7CA-2013-4960-A10A-1E292C5DE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DDAF145-ED7C-4F99-8F77-6EA622590A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60C6FE4-BC11-4154-832F-89A52C33B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4178848-6B1B-49BB-AF37-E69D3C7F3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56A40AB-BB0D-4732-B0F1-757972BEB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767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009B5EB5-B147-46FA-853E-50ECC52BFA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47EC946C-A97C-4342-96EC-DE1E670FD7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9A355A7-7ED1-4143-86C1-BFC2D5FD0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78BF1C8-CE09-488F-AA60-C5BBCDC49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AE0F647-4071-4CAF-A56B-7054834C9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334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1664A936-367D-48E6-A93F-7A6C41A10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90A53FF-48DD-4C68-9E56-5F4D6C85D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AA37C2B-9378-4BC9-AB7E-15210681A3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9E84B4C-A9BF-48F0-B6FA-B08C65DCE7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A499C90-F298-485F-B15D-F23D5E8E6E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036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0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="" xmlns:a16="http://schemas.microsoft.com/office/drawing/2014/main" id="{4F74D28C-3268-4E35-8EE1-D92CB4A85A7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="" xmlns:a16="http://schemas.microsoft.com/office/drawing/2014/main" id="{58D44E42-C462-4105-BC86-FE75B4E3C4A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Scroll: Vertical 7">
            <a:extLst>
              <a:ext uri="{FF2B5EF4-FFF2-40B4-BE49-F238E27FC236}">
                <a16:creationId xmlns="" xmlns:a16="http://schemas.microsoft.com/office/drawing/2014/main" id="{BDD096C4-EA0B-4A0B-A270-A33E3861416F}"/>
              </a:ext>
            </a:extLst>
          </p:cNvPr>
          <p:cNvSpPr/>
          <p:nvPr/>
        </p:nvSpPr>
        <p:spPr>
          <a:xfrm>
            <a:off x="6676704" y="1838158"/>
            <a:ext cx="5006336" cy="3181684"/>
          </a:xfrm>
          <a:prstGeom prst="verticalScrol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en-US" sz="4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4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4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4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4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4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4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4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03AA5FCD-E282-462D-9F67-474D8F260E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49" y="345234"/>
            <a:ext cx="4320072" cy="43200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160395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544621" y="228601"/>
            <a:ext cx="2881415" cy="86177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76197" tIns="38098" rIns="76197" bIns="38098">
            <a:spAutoFit/>
          </a:bodyPr>
          <a:lstStyle/>
          <a:p>
            <a:r>
              <a:rPr lang="bn-BD" sz="5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</a:t>
            </a:r>
            <a:r>
              <a:rPr lang="bn-IN" sz="5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চিতি</a:t>
            </a:r>
            <a:endParaRPr lang="en-US" sz="5100" dirty="0">
              <a:solidFill>
                <a:srgbClr val="FFFF00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82129" y="1494693"/>
            <a:ext cx="5384799" cy="4044462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76197" tIns="38098" rIns="76197" bIns="38098" rtlCol="0" anchor="ctr"/>
          <a:lstStyle/>
          <a:p>
            <a:pPr>
              <a:buNone/>
            </a:pPr>
            <a:r>
              <a:rPr lang="en-US" sz="2400" b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as-IN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</a:t>
            </a:r>
            <a:r>
              <a:rPr lang="as-IN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ু</a:t>
            </a:r>
            <a:r>
              <a:rPr lang="as-IN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ই</a:t>
            </a:r>
            <a:r>
              <a:rPr lang="en-US" sz="2400" b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সলাম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মোল্লা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                                    </a:t>
            </a:r>
            <a:r>
              <a:rPr lang="bn-BD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প্রভাষক,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বিভাগীয়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BD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রসায়ন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বিভাগ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24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বদিউল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আল</a:t>
            </a:r>
            <a:r>
              <a:rPr lang="as-IN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ডি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as-IN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bn-BD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কলেজ        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                   </a:t>
            </a:r>
            <a:r>
              <a:rPr lang="as-IN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ু</a:t>
            </a:r>
            <a:r>
              <a:rPr lang="as-IN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</a:t>
            </a:r>
            <a:r>
              <a:rPr lang="en-US" sz="2400" b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নগ</a:t>
            </a:r>
            <a:r>
              <a:rPr lang="bn-BD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র,</a:t>
            </a:r>
            <a:r>
              <a:rPr lang="en-US" sz="2400" b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কু</a:t>
            </a:r>
            <a:r>
              <a:rPr lang="as-IN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as-IN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as-IN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bn-BD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24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মোবাইলঃ 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০</a:t>
            </a:r>
            <a:r>
              <a:rPr lang="as-IN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as-IN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as-IN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as-IN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as-IN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en-US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bn-BD" sz="24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ই-মেইলঃ</a:t>
            </a:r>
            <a:r>
              <a:rPr lang="bn-BD" sz="28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nazrulcvc@gmail.com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746" y="1494693"/>
            <a:ext cx="433929" cy="4044462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362" y="1494694"/>
            <a:ext cx="3516372" cy="4044462"/>
          </a:xfrm>
        </p:spPr>
      </p:pic>
    </p:spTree>
    <p:extLst>
      <p:ext uri="{BB962C8B-B14F-4D97-AF65-F5344CB8AC3E}">
        <p14:creationId xmlns:p14="http://schemas.microsoft.com/office/powerpoint/2010/main" val="168757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croll: Horizontal 3">
            <a:extLst>
              <a:ext uri="{FF2B5EF4-FFF2-40B4-BE49-F238E27FC236}">
                <a16:creationId xmlns:a16="http://schemas.microsoft.com/office/drawing/2014/main" xmlns="" id="{908DA2F1-9B58-431B-A65F-A17461530469}"/>
              </a:ext>
            </a:extLst>
          </p:cNvPr>
          <p:cNvSpPr/>
          <p:nvPr/>
        </p:nvSpPr>
        <p:spPr>
          <a:xfrm>
            <a:off x="1634836" y="623455"/>
            <a:ext cx="8336158" cy="4432640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1430D7B-C771-4DCA-B952-345AFBA6D766}"/>
              </a:ext>
            </a:extLst>
          </p:cNvPr>
          <p:cNvSpPr txBox="1"/>
          <p:nvPr/>
        </p:nvSpPr>
        <p:spPr>
          <a:xfrm>
            <a:off x="3325091" y="1663276"/>
            <a:ext cx="6192982" cy="2062103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রসায়ন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২য়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পত্র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পরিমানগত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রসায়ন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দ্বাদশ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endParaRPr lang="en-US" sz="32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৪০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2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796145" y="152400"/>
            <a:ext cx="3796146" cy="678872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rgbClr val="FFFF00"/>
                </a:solidFill>
              </a:rPr>
              <a:t>পাঠ</a:t>
            </a:r>
            <a:r>
              <a:rPr lang="en-US" sz="3600" b="1" dirty="0" smtClean="0">
                <a:solidFill>
                  <a:srgbClr val="FFFF00"/>
                </a:solidFill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</a:rPr>
              <a:t>পরিচিতি</a:t>
            </a:r>
            <a:r>
              <a:rPr lang="en-US" sz="3600" b="1" dirty="0" smtClean="0">
                <a:solidFill>
                  <a:srgbClr val="FFFF00"/>
                </a:solidFill>
              </a:rPr>
              <a:t> 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1235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0" y="0"/>
            <a:ext cx="12230116" cy="68580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2262644" y="275110"/>
            <a:ext cx="4983283" cy="64633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rgbClr val="FFFF00"/>
                </a:solidFill>
              </a:rPr>
              <a:t>পূর্বের</a:t>
            </a:r>
            <a:r>
              <a:rPr lang="en-US" sz="3600" b="1" dirty="0" smtClean="0">
                <a:solidFill>
                  <a:srgbClr val="FFFF00"/>
                </a:solidFill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</a:rPr>
              <a:t>জ্ঞান</a:t>
            </a:r>
            <a:r>
              <a:rPr lang="en-US" sz="3600" b="1" dirty="0" smtClean="0">
                <a:solidFill>
                  <a:srgbClr val="FFFF00"/>
                </a:solidFill>
              </a:rPr>
              <a:t>  </a:t>
            </a:r>
            <a:r>
              <a:rPr lang="en-US" sz="3600" b="1" dirty="0" err="1" smtClean="0">
                <a:solidFill>
                  <a:srgbClr val="FFFF00"/>
                </a:solidFill>
              </a:rPr>
              <a:t>যাচাইঃ</a:t>
            </a:r>
            <a:r>
              <a:rPr lang="en-US" sz="3600" b="1" dirty="0" smtClean="0">
                <a:solidFill>
                  <a:srgbClr val="FFFF00"/>
                </a:solidFill>
              </a:rPr>
              <a:t>  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138542" y="1184358"/>
            <a:ext cx="12091574" cy="1254041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 smtClean="0">
                <a:solidFill>
                  <a:srgbClr val="002060"/>
                </a:solidFill>
              </a:rPr>
              <a:t>০১) </a:t>
            </a:r>
            <a:r>
              <a:rPr lang="en-US" sz="4000" dirty="0" err="1" smtClean="0">
                <a:solidFill>
                  <a:srgbClr val="002060"/>
                </a:solidFill>
              </a:rPr>
              <a:t>অম্লীয়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মাধ্যমে</a:t>
            </a:r>
            <a:r>
              <a:rPr lang="en-US" sz="4000" dirty="0" smtClean="0">
                <a:solidFill>
                  <a:srgbClr val="002060"/>
                </a:solidFill>
              </a:rPr>
              <a:t> FeSO</a:t>
            </a:r>
            <a:r>
              <a:rPr lang="en-US" sz="4000" baseline="-25000" dirty="0" smtClean="0">
                <a:solidFill>
                  <a:srgbClr val="002060"/>
                </a:solidFill>
              </a:rPr>
              <a:t>4</a:t>
            </a:r>
            <a:r>
              <a:rPr lang="en-US" sz="4000" dirty="0" smtClean="0">
                <a:solidFill>
                  <a:srgbClr val="002060"/>
                </a:solidFill>
              </a:rPr>
              <a:t>ও  KMnO</a:t>
            </a:r>
            <a:r>
              <a:rPr lang="en-US" sz="4000" baseline="-25000" dirty="0" smtClean="0">
                <a:solidFill>
                  <a:srgbClr val="002060"/>
                </a:solidFill>
              </a:rPr>
              <a:t>4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এর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মধ্যে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সংঘটিত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বিক্রিয়াটির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জারক</a:t>
            </a:r>
            <a:r>
              <a:rPr lang="en-US" sz="4000" dirty="0" smtClean="0">
                <a:solidFill>
                  <a:srgbClr val="002060"/>
                </a:solidFill>
              </a:rPr>
              <a:t> ও </a:t>
            </a:r>
            <a:r>
              <a:rPr lang="en-US" sz="4000" dirty="0" err="1" smtClean="0">
                <a:solidFill>
                  <a:srgbClr val="002060"/>
                </a:solidFill>
              </a:rPr>
              <a:t>বিজারকের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অনুপাত</a:t>
            </a:r>
            <a:r>
              <a:rPr lang="en-US" sz="4000" dirty="0" smtClean="0">
                <a:solidFill>
                  <a:srgbClr val="002060"/>
                </a:solidFill>
              </a:rPr>
              <a:t>  </a:t>
            </a:r>
            <a:r>
              <a:rPr lang="en-US" sz="4000" dirty="0" err="1" smtClean="0">
                <a:solidFill>
                  <a:srgbClr val="002060"/>
                </a:solidFill>
              </a:rPr>
              <a:t>লিখ</a:t>
            </a:r>
            <a:r>
              <a:rPr lang="en-US" sz="4000" dirty="0" smtClean="0">
                <a:solidFill>
                  <a:srgbClr val="002060"/>
                </a:solidFill>
              </a:rPr>
              <a:t> ? </a:t>
            </a:r>
            <a:endParaRPr lang="en-US" sz="4000" dirty="0">
              <a:solidFill>
                <a:srgbClr val="002060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9271" y="5687289"/>
            <a:ext cx="12091573" cy="962891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400" dirty="0" err="1" smtClean="0">
                <a:solidFill>
                  <a:schemeClr val="bg1"/>
                </a:solidFill>
              </a:rPr>
              <a:t>উত্তরঃ</a:t>
            </a:r>
            <a:r>
              <a:rPr lang="en-US" sz="4400" dirty="0" smtClean="0">
                <a:solidFill>
                  <a:schemeClr val="bg1"/>
                </a:solidFill>
              </a:rPr>
              <a:t>  1:6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38544" y="4257828"/>
            <a:ext cx="12091571" cy="1249352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 smtClean="0">
                <a:solidFill>
                  <a:srgbClr val="002060"/>
                </a:solidFill>
              </a:rPr>
              <a:t>০২)</a:t>
            </a:r>
            <a:r>
              <a:rPr lang="en-US" sz="4000" dirty="0" err="1" smtClean="0">
                <a:solidFill>
                  <a:srgbClr val="002060"/>
                </a:solidFill>
              </a:rPr>
              <a:t>অম্লীয়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মাধ্যমে</a:t>
            </a:r>
            <a:r>
              <a:rPr lang="en-US" sz="4000" dirty="0">
                <a:solidFill>
                  <a:srgbClr val="002060"/>
                </a:solidFill>
              </a:rPr>
              <a:t> FeSO</a:t>
            </a:r>
            <a:r>
              <a:rPr lang="en-US" sz="4000" baseline="-25000" dirty="0">
                <a:solidFill>
                  <a:srgbClr val="002060"/>
                </a:solidFill>
              </a:rPr>
              <a:t>4</a:t>
            </a:r>
            <a:r>
              <a:rPr lang="en-US" sz="4000" dirty="0">
                <a:solidFill>
                  <a:srgbClr val="002060"/>
                </a:solidFill>
              </a:rPr>
              <a:t>ও  </a:t>
            </a:r>
            <a:r>
              <a:rPr lang="en-US" sz="4000" dirty="0" smtClean="0">
                <a:solidFill>
                  <a:srgbClr val="002060"/>
                </a:solidFill>
              </a:rPr>
              <a:t>K</a:t>
            </a:r>
            <a:r>
              <a:rPr lang="en-US" sz="4000" baseline="-25000" dirty="0" smtClean="0">
                <a:solidFill>
                  <a:srgbClr val="002060"/>
                </a:solidFill>
              </a:rPr>
              <a:t>2</a:t>
            </a:r>
            <a:r>
              <a:rPr lang="en-US" sz="4000" dirty="0" smtClean="0">
                <a:solidFill>
                  <a:srgbClr val="002060"/>
                </a:solidFill>
              </a:rPr>
              <a:t>Cr</a:t>
            </a:r>
            <a:r>
              <a:rPr lang="en-US" sz="4000" baseline="-25000" dirty="0" smtClean="0">
                <a:solidFill>
                  <a:srgbClr val="002060"/>
                </a:solidFill>
              </a:rPr>
              <a:t>2</a:t>
            </a:r>
            <a:r>
              <a:rPr lang="en-US" sz="4000" dirty="0" smtClean="0">
                <a:solidFill>
                  <a:srgbClr val="002060"/>
                </a:solidFill>
              </a:rPr>
              <a:t>O</a:t>
            </a:r>
            <a:r>
              <a:rPr lang="en-US" sz="4000" baseline="-25000" dirty="0" smtClean="0">
                <a:solidFill>
                  <a:srgbClr val="002060"/>
                </a:solidFill>
              </a:rPr>
              <a:t>7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এর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মধ্যে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সংঘটিত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বিক্রিয়াটির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জারক</a:t>
            </a:r>
            <a:r>
              <a:rPr lang="en-US" sz="4000" dirty="0">
                <a:solidFill>
                  <a:srgbClr val="002060"/>
                </a:solidFill>
              </a:rPr>
              <a:t> ও </a:t>
            </a:r>
            <a:r>
              <a:rPr lang="en-US" sz="4000" dirty="0" err="1">
                <a:solidFill>
                  <a:srgbClr val="002060"/>
                </a:solidFill>
              </a:rPr>
              <a:t>বিজারকের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অনুপাত</a:t>
            </a:r>
            <a:r>
              <a:rPr lang="en-US" sz="4000" dirty="0">
                <a:solidFill>
                  <a:srgbClr val="002060"/>
                </a:solidFill>
              </a:rPr>
              <a:t>  </a:t>
            </a:r>
            <a:r>
              <a:rPr lang="en-US" sz="4000" dirty="0" err="1">
                <a:solidFill>
                  <a:srgbClr val="002060"/>
                </a:solidFill>
              </a:rPr>
              <a:t>লিখ</a:t>
            </a:r>
            <a:r>
              <a:rPr lang="en-US" sz="4000" dirty="0">
                <a:solidFill>
                  <a:srgbClr val="002060"/>
                </a:solidFill>
              </a:rPr>
              <a:t> ? </a:t>
            </a:r>
            <a:endParaRPr lang="en-US" sz="4000" dirty="0">
              <a:solidFill>
                <a:srgbClr val="00206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00428" y="2639291"/>
            <a:ext cx="12091572" cy="1212273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 err="1" smtClean="0">
                <a:solidFill>
                  <a:schemeClr val="bg1"/>
                </a:solidFill>
              </a:rPr>
              <a:t>উত্তরঃ</a:t>
            </a:r>
            <a:r>
              <a:rPr lang="en-US" sz="4000" dirty="0" smtClean="0">
                <a:solidFill>
                  <a:schemeClr val="bg1"/>
                </a:solidFill>
              </a:rPr>
              <a:t>   2:10</a:t>
            </a:r>
          </a:p>
        </p:txBody>
      </p:sp>
    </p:spTree>
    <p:extLst>
      <p:ext uri="{BB962C8B-B14F-4D97-AF65-F5344CB8AC3E}">
        <p14:creationId xmlns:p14="http://schemas.microsoft.com/office/powerpoint/2010/main" val="60079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3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66109" y="390298"/>
            <a:ext cx="7200404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8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8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8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Callout 4"/>
          <p:cNvSpPr/>
          <p:nvPr/>
        </p:nvSpPr>
        <p:spPr>
          <a:xfrm>
            <a:off x="2743200" y="2656114"/>
            <a:ext cx="6923313" cy="2612571"/>
          </a:xfrm>
          <a:prstGeom prst="wedgeEllipseCallou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solidFill>
                  <a:srgbClr val="FFFF00"/>
                </a:solidFill>
              </a:rPr>
              <a:t>লোহার</a:t>
            </a:r>
            <a:r>
              <a:rPr lang="en-US" sz="4000" b="1" dirty="0" smtClean="0">
                <a:solidFill>
                  <a:srgbClr val="FFFF00"/>
                </a:solidFill>
              </a:rPr>
              <a:t> </a:t>
            </a:r>
            <a:r>
              <a:rPr lang="en-US" sz="4000" b="1" dirty="0" err="1" smtClean="0">
                <a:solidFill>
                  <a:srgbClr val="FFFF00"/>
                </a:solidFill>
              </a:rPr>
              <a:t>বিশুদ্ধতা</a:t>
            </a:r>
            <a:r>
              <a:rPr lang="en-US" sz="4000" b="1" dirty="0">
                <a:solidFill>
                  <a:srgbClr val="FFFF00"/>
                </a:solidFill>
              </a:rPr>
              <a:t> </a:t>
            </a:r>
            <a:r>
              <a:rPr lang="en-US" sz="4000" b="1" dirty="0" err="1" smtClean="0">
                <a:solidFill>
                  <a:srgbClr val="FFFF00"/>
                </a:solidFill>
              </a:rPr>
              <a:t>নির্নয়</a:t>
            </a:r>
            <a:r>
              <a:rPr lang="en-US" sz="4000" b="1" dirty="0" smtClean="0">
                <a:solidFill>
                  <a:srgbClr val="FFFF00"/>
                </a:solidFill>
              </a:rPr>
              <a:t> </a:t>
            </a:r>
            <a:r>
              <a:rPr lang="en-US" sz="4000" b="1" dirty="0" smtClean="0">
                <a:solidFill>
                  <a:srgbClr val="FFFF00"/>
                </a:solidFill>
              </a:rPr>
              <a:t>-01 </a:t>
            </a:r>
            <a:endParaRPr lang="en-US" sz="4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84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288982" cy="68580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590800" y="270165"/>
            <a:ext cx="6807200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8000" b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8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7090" y="1828801"/>
            <a:ext cx="11720945" cy="449353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6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6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6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6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……..</a:t>
            </a:r>
            <a:r>
              <a:rPr lang="en-US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……</a:t>
            </a:r>
            <a:endParaRPr lang="en-US" sz="5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en-US" sz="44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মোল</a:t>
            </a:r>
            <a:r>
              <a:rPr lang="en-US" sz="4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4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নির্নয়</a:t>
            </a:r>
            <a:r>
              <a:rPr lang="en-US" sz="4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44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ধাতু</a:t>
            </a:r>
            <a:r>
              <a:rPr lang="en-US" sz="4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এসিডের</a:t>
            </a:r>
            <a:r>
              <a:rPr lang="en-US" sz="4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বিক্রিয়া</a:t>
            </a:r>
            <a:r>
              <a:rPr lang="en-US" sz="4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44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লোহাতে</a:t>
            </a:r>
            <a:r>
              <a:rPr lang="en-US" sz="44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ভেজাল</a:t>
            </a:r>
            <a:r>
              <a:rPr lang="en-US" sz="44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44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4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44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4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4400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en-US" sz="4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লোহার</a:t>
            </a:r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বিশুদ্ধতা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নির্নয়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সম্পর্কিত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</p:txBody>
      </p:sp>
    </p:spTree>
    <p:extLst>
      <p:ext uri="{BB962C8B-B14F-4D97-AF65-F5344CB8AC3E}">
        <p14:creationId xmlns:p14="http://schemas.microsoft.com/office/powerpoint/2010/main" val="3875227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Magnetic Disk 3"/>
          <p:cNvSpPr/>
          <p:nvPr/>
        </p:nvSpPr>
        <p:spPr>
          <a:xfrm>
            <a:off x="1371599" y="1302327"/>
            <a:ext cx="2452255" cy="2576945"/>
          </a:xfrm>
          <a:prstGeom prst="flowChartMagneticDisk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0.35g </a:t>
            </a:r>
            <a:r>
              <a:rPr lang="en-US" sz="2400" dirty="0" err="1" smtClean="0">
                <a:solidFill>
                  <a:srgbClr val="002060"/>
                </a:solidFill>
              </a:rPr>
              <a:t>লোহার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আক</a:t>
            </a:r>
            <a:r>
              <a:rPr lang="en-US" sz="2400" dirty="0" err="1" smtClean="0">
                <a:solidFill>
                  <a:srgbClr val="002060"/>
                </a:solidFill>
              </a:rPr>
              <a:t>রিক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endParaRPr lang="en-US" sz="2400" dirty="0" smtClean="0">
              <a:solidFill>
                <a:srgbClr val="002060"/>
              </a:solidFill>
            </a:endParaRP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+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H</a:t>
            </a:r>
            <a:r>
              <a:rPr lang="en-US" sz="2400" baseline="-25000" dirty="0" smtClean="0">
                <a:solidFill>
                  <a:srgbClr val="002060"/>
                </a:solidFill>
              </a:rPr>
              <a:t>2</a:t>
            </a:r>
            <a:r>
              <a:rPr lang="en-US" sz="2400" dirty="0" smtClean="0">
                <a:solidFill>
                  <a:srgbClr val="002060"/>
                </a:solidFill>
              </a:rPr>
              <a:t>SO</a:t>
            </a:r>
            <a:r>
              <a:rPr lang="en-US" sz="2400" baseline="-25000" dirty="0" smtClean="0">
                <a:solidFill>
                  <a:srgbClr val="002060"/>
                </a:solidFill>
              </a:rPr>
              <a:t>4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দ্রবন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6" name="Flowchart: Magnetic Disk 5"/>
          <p:cNvSpPr/>
          <p:nvPr/>
        </p:nvSpPr>
        <p:spPr>
          <a:xfrm>
            <a:off x="5555673" y="1302327"/>
            <a:ext cx="2590800" cy="2576945"/>
          </a:xfrm>
          <a:prstGeom prst="flowChartMagneticDisk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48.5 mL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0.025 M  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KMnO</a:t>
            </a:r>
            <a:r>
              <a:rPr lang="en-US" sz="2400" baseline="-25000" dirty="0" smtClean="0">
                <a:solidFill>
                  <a:srgbClr val="002060"/>
                </a:solidFill>
              </a:rPr>
              <a:t>4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দ্রবন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634836" y="4170218"/>
            <a:ext cx="1427019" cy="554182"/>
          </a:xfrm>
          <a:prstGeom prst="round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A </a:t>
            </a:r>
            <a:r>
              <a:rPr lang="en-US" sz="2400" dirty="0" err="1" smtClean="0">
                <a:solidFill>
                  <a:srgbClr val="002060"/>
                </a:solidFill>
              </a:rPr>
              <a:t>পাত্র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039091" y="5126182"/>
            <a:ext cx="9795164" cy="13716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 smtClean="0">
                <a:solidFill>
                  <a:schemeClr val="bg1"/>
                </a:solidFill>
              </a:rPr>
              <a:t>A </a:t>
            </a:r>
            <a:r>
              <a:rPr lang="en-US" sz="4400" dirty="0" err="1" smtClean="0">
                <a:solidFill>
                  <a:schemeClr val="bg1"/>
                </a:solidFill>
              </a:rPr>
              <a:t>পাত্রের</a:t>
            </a:r>
            <a:r>
              <a:rPr lang="en-US" sz="4400" dirty="0" smtClean="0">
                <a:solidFill>
                  <a:schemeClr val="bg1"/>
                </a:solidFill>
              </a:rPr>
              <a:t>  </a:t>
            </a:r>
            <a:r>
              <a:rPr lang="en-US" sz="4400" dirty="0" err="1" smtClean="0">
                <a:solidFill>
                  <a:schemeClr val="bg1"/>
                </a:solidFill>
              </a:rPr>
              <a:t>লোহার</a:t>
            </a:r>
            <a:r>
              <a:rPr lang="en-US" sz="4400" dirty="0" smtClean="0">
                <a:solidFill>
                  <a:schemeClr val="bg1"/>
                </a:solidFill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</a:rPr>
              <a:t>বিশুদ্ধতা</a:t>
            </a:r>
            <a:r>
              <a:rPr lang="en-US" sz="4400" dirty="0" smtClean="0">
                <a:solidFill>
                  <a:schemeClr val="bg1"/>
                </a:solidFill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</a:rPr>
              <a:t>নির্নয়</a:t>
            </a:r>
            <a:r>
              <a:rPr lang="en-US" sz="4400" dirty="0" smtClean="0">
                <a:solidFill>
                  <a:schemeClr val="bg1"/>
                </a:solidFill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</a:rPr>
              <a:t>কর</a:t>
            </a:r>
            <a:r>
              <a:rPr lang="en-US" sz="4400" dirty="0" smtClean="0">
                <a:solidFill>
                  <a:schemeClr val="bg1"/>
                </a:solidFill>
              </a:rPr>
              <a:t>।</a:t>
            </a:r>
            <a:endParaRPr lang="en-US" sz="44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 flipH="1">
                <a:off x="4204855" y="2618509"/>
                <a:ext cx="6788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≡</m:t>
                      </m:r>
                    </m:oMath>
                  </m:oMathPara>
                </a14:m>
                <a:endParaRPr lang="en-US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4204855" y="2618509"/>
                <a:ext cx="678872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7371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>
              <a:xfrm>
                <a:off x="442353" y="263895"/>
                <a:ext cx="10890665" cy="2507013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         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এখানে, </a:t>
                </a:r>
              </a:p>
              <a:p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                     KMnO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4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এর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মোল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সংখ্যা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= 0.025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48.5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10</a:t>
                </a:r>
                <a:r>
                  <a:rPr lang="en-US" sz="3200" baseline="30000" dirty="0" smtClean="0">
                    <a:solidFill>
                      <a:schemeClr val="bg1"/>
                    </a:solidFill>
                  </a:rPr>
                  <a:t>-3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mol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</a:p>
              <a:p>
                <a:pPr algn="ctr"/>
                <a:r>
                  <a:rPr lang="en-US" sz="3200" dirty="0" smtClean="0">
                    <a:solidFill>
                      <a:schemeClr val="bg1"/>
                    </a:solidFill>
                  </a:rPr>
                  <a:t>                                             = 0.001213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mol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endParaRPr lang="en-US" sz="32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353" y="263895"/>
                <a:ext cx="10890665" cy="2507013"/>
              </a:xfrm>
              <a:prstGeom prst="round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ounded Rectangle 5"/>
          <p:cNvSpPr/>
          <p:nvPr/>
        </p:nvSpPr>
        <p:spPr>
          <a:xfrm>
            <a:off x="442354" y="3477491"/>
            <a:ext cx="10987646" cy="1025236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4000" dirty="0" smtClean="0">
                <a:solidFill>
                  <a:schemeClr val="bg1"/>
                </a:solidFill>
              </a:rPr>
              <a:t>H</a:t>
            </a:r>
            <a:r>
              <a:rPr lang="en-US" sz="4000" baseline="-25000" dirty="0" smtClean="0">
                <a:solidFill>
                  <a:schemeClr val="bg1"/>
                </a:solidFill>
              </a:rPr>
              <a:t>2</a:t>
            </a:r>
            <a:r>
              <a:rPr lang="en-US" sz="4000" dirty="0" smtClean="0">
                <a:solidFill>
                  <a:schemeClr val="bg1"/>
                </a:solidFill>
              </a:rPr>
              <a:t>SO</a:t>
            </a:r>
            <a:r>
              <a:rPr lang="en-US" sz="4000" baseline="-25000" dirty="0" smtClean="0">
                <a:solidFill>
                  <a:schemeClr val="bg1"/>
                </a:solidFill>
              </a:rPr>
              <a:t>4</a:t>
            </a:r>
            <a:r>
              <a:rPr lang="en-US" sz="4000" dirty="0" smtClean="0">
                <a:solidFill>
                  <a:schemeClr val="bg1"/>
                </a:solidFill>
              </a:rPr>
              <a:t>ও Fe </a:t>
            </a:r>
            <a:r>
              <a:rPr lang="en-US" sz="4000" dirty="0" err="1" smtClean="0">
                <a:solidFill>
                  <a:schemeClr val="bg1"/>
                </a:solidFill>
              </a:rPr>
              <a:t>এর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মধ্যে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সংঘটিত</a:t>
            </a:r>
            <a:r>
              <a:rPr lang="en-US" sz="4000" dirty="0" smtClean="0">
                <a:solidFill>
                  <a:schemeClr val="bg1"/>
                </a:solidFill>
              </a:rPr>
              <a:t>  </a:t>
            </a:r>
            <a:r>
              <a:rPr lang="en-US" sz="4000" dirty="0" err="1" smtClean="0">
                <a:solidFill>
                  <a:schemeClr val="bg1"/>
                </a:solidFill>
              </a:rPr>
              <a:t>বিক্রিয়াঃ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endParaRPr lang="en-US" sz="32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>
              <a:xfrm>
                <a:off x="442354" y="5084619"/>
                <a:ext cx="10890664" cy="1052946"/>
              </a:xfrm>
              <a:prstGeom prst="roundRect">
                <a:avLst/>
              </a:prstGeom>
              <a:blipFill>
                <a:blip r:embed="rId4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400" dirty="0" smtClean="0">
                    <a:solidFill>
                      <a:srgbClr val="002060"/>
                    </a:solidFill>
                  </a:rPr>
                  <a:t>H</a:t>
                </a:r>
                <a:r>
                  <a:rPr lang="en-US" sz="4400" baseline="-25000" dirty="0">
                    <a:solidFill>
                      <a:srgbClr val="002060"/>
                    </a:solidFill>
                  </a:rPr>
                  <a:t>2</a:t>
                </a:r>
                <a:r>
                  <a:rPr lang="en-US" sz="4400" dirty="0">
                    <a:solidFill>
                      <a:srgbClr val="002060"/>
                    </a:solidFill>
                  </a:rPr>
                  <a:t>SO</a:t>
                </a:r>
                <a:r>
                  <a:rPr lang="en-US" sz="4400" baseline="-25000" dirty="0">
                    <a:solidFill>
                      <a:srgbClr val="002060"/>
                    </a:solidFill>
                  </a:rPr>
                  <a:t>4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+ Fe</a:t>
                </a:r>
                <a14:m>
                  <m:oMath xmlns:m="http://schemas.openxmlformats.org/officeDocument/2006/math">
                    <m:r>
                      <a:rPr lang="en-US" sz="4400" b="0" i="0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4400" i="1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4400" dirty="0" smtClean="0">
                    <a:solidFill>
                      <a:srgbClr val="002060"/>
                    </a:solidFill>
                  </a:rPr>
                  <a:t> FeSO</a:t>
                </a:r>
                <a:r>
                  <a:rPr lang="en-US" sz="4400" baseline="-25000" dirty="0" smtClean="0">
                    <a:solidFill>
                      <a:srgbClr val="002060"/>
                    </a:solidFill>
                  </a:rPr>
                  <a:t>4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 + H</a:t>
                </a:r>
                <a:r>
                  <a:rPr lang="en-US" sz="4400" baseline="-25000" dirty="0" smtClean="0">
                    <a:solidFill>
                      <a:srgbClr val="002060"/>
                    </a:solidFill>
                  </a:rPr>
                  <a:t>2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 </a:t>
                </a:r>
                <a:endParaRPr lang="en-US" sz="4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354" y="5084619"/>
                <a:ext cx="10890664" cy="1052946"/>
              </a:xfrm>
              <a:prstGeom prst="roundRect">
                <a:avLst/>
              </a:prstGeom>
              <a:blipFill rotWithShape="1">
                <a:blip r:embed="rId5"/>
                <a:stretch>
                  <a:fillRect b="-13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707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95745" y="277092"/>
            <a:ext cx="11028219" cy="928253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প্রাপ্ত</a:t>
            </a:r>
            <a:r>
              <a:rPr lang="en-US" sz="2000" dirty="0" smtClean="0">
                <a:solidFill>
                  <a:schemeClr val="bg1"/>
                </a:solidFill>
              </a:rPr>
              <a:t>  </a:t>
            </a:r>
            <a:r>
              <a:rPr lang="en-US" sz="2800" dirty="0" smtClean="0">
                <a:solidFill>
                  <a:schemeClr val="bg1"/>
                </a:solidFill>
              </a:rPr>
              <a:t>FeSO</a:t>
            </a:r>
            <a:r>
              <a:rPr lang="en-US" sz="2800" baseline="-25000" dirty="0" smtClean="0">
                <a:solidFill>
                  <a:schemeClr val="bg1"/>
                </a:solidFill>
              </a:rPr>
              <a:t>4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অম্লীয়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মাধ্যমে</a:t>
            </a:r>
            <a:r>
              <a:rPr lang="en-US" sz="2800" dirty="0" smtClean="0">
                <a:solidFill>
                  <a:schemeClr val="bg1"/>
                </a:solidFill>
              </a:rPr>
              <a:t> KMnO</a:t>
            </a:r>
            <a:r>
              <a:rPr lang="en-US" sz="2800" baseline="-25000" dirty="0" smtClean="0">
                <a:solidFill>
                  <a:schemeClr val="bg1"/>
                </a:solidFill>
              </a:rPr>
              <a:t>4 </a:t>
            </a:r>
            <a:r>
              <a:rPr lang="en-US" sz="2800" dirty="0" err="1" smtClean="0">
                <a:solidFill>
                  <a:schemeClr val="bg1"/>
                </a:solidFill>
              </a:rPr>
              <a:t>এর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মধ্যে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সংঘটিত</a:t>
            </a:r>
            <a:r>
              <a:rPr lang="en-US" sz="2800" dirty="0" smtClean="0">
                <a:solidFill>
                  <a:schemeClr val="bg1"/>
                </a:solidFill>
              </a:rPr>
              <a:t>  </a:t>
            </a:r>
            <a:r>
              <a:rPr lang="en-US" sz="2800" dirty="0" err="1" smtClean="0">
                <a:solidFill>
                  <a:schemeClr val="bg1"/>
                </a:solidFill>
              </a:rPr>
              <a:t>বিক্রিয়াঃ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endParaRPr lang="en-US" sz="32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>
              <a:xfrm>
                <a:off x="595745" y="1427018"/>
                <a:ext cx="11028219" cy="1052946"/>
              </a:xfrm>
              <a:prstGeom prst="roundRect">
                <a:avLst/>
              </a:prstGeom>
              <a:blipFill>
                <a:blip r:embed="rId3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 smtClean="0">
                    <a:solidFill>
                      <a:srgbClr val="002060"/>
                    </a:solidFill>
                  </a:rPr>
                  <a:t>10FeSO</a:t>
                </a:r>
                <a:r>
                  <a:rPr lang="en-US" sz="3200" baseline="-25000" dirty="0" smtClean="0">
                    <a:solidFill>
                      <a:srgbClr val="002060"/>
                    </a:solidFill>
                  </a:rPr>
                  <a:t>4</a:t>
                </a:r>
                <a:r>
                  <a:rPr lang="en-US" sz="3200" dirty="0" smtClean="0">
                    <a:solidFill>
                      <a:srgbClr val="002060"/>
                    </a:solidFill>
                  </a:rPr>
                  <a:t>+2KMnO</a:t>
                </a:r>
                <a:r>
                  <a:rPr lang="en-US" sz="3200" baseline="-25000" dirty="0" smtClean="0">
                    <a:solidFill>
                      <a:srgbClr val="002060"/>
                    </a:solidFill>
                  </a:rPr>
                  <a:t>4</a:t>
                </a:r>
                <a:r>
                  <a:rPr lang="en-US" sz="3200" dirty="0" smtClean="0">
                    <a:solidFill>
                      <a:srgbClr val="002060"/>
                    </a:solidFill>
                  </a:rPr>
                  <a:t>+8H</a:t>
                </a:r>
                <a:r>
                  <a:rPr lang="en-US" sz="3200" baseline="-25000" dirty="0" smtClean="0">
                    <a:solidFill>
                      <a:srgbClr val="002060"/>
                    </a:solidFill>
                  </a:rPr>
                  <a:t>2</a:t>
                </a:r>
                <a:r>
                  <a:rPr lang="en-US" sz="3200" dirty="0" smtClean="0">
                    <a:solidFill>
                      <a:srgbClr val="002060"/>
                    </a:solidFill>
                  </a:rPr>
                  <a:t>SO</a:t>
                </a:r>
                <a:r>
                  <a:rPr lang="en-US" sz="3200" baseline="-25000" dirty="0" smtClean="0">
                    <a:solidFill>
                      <a:srgbClr val="002060"/>
                    </a:solidFill>
                  </a:rPr>
                  <a:t>4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3200" dirty="0">
                    <a:solidFill>
                      <a:srgbClr val="002060"/>
                    </a:solidFill>
                  </a:rPr>
                  <a:t> 5Fe</a:t>
                </a:r>
                <a:r>
                  <a:rPr lang="en-US" sz="3200" baseline="-25000" dirty="0">
                    <a:solidFill>
                      <a:srgbClr val="002060"/>
                    </a:solidFill>
                  </a:rPr>
                  <a:t>2</a:t>
                </a:r>
                <a:r>
                  <a:rPr lang="en-US" sz="3200" dirty="0">
                    <a:solidFill>
                      <a:srgbClr val="002060"/>
                    </a:solidFill>
                  </a:rPr>
                  <a:t>(SO</a:t>
                </a:r>
                <a:r>
                  <a:rPr lang="en-US" sz="3200" baseline="-25000" dirty="0">
                    <a:solidFill>
                      <a:srgbClr val="002060"/>
                    </a:solidFill>
                  </a:rPr>
                  <a:t>4</a:t>
                </a:r>
                <a:r>
                  <a:rPr lang="en-US" sz="3200" dirty="0">
                    <a:solidFill>
                      <a:srgbClr val="002060"/>
                    </a:solidFill>
                  </a:rPr>
                  <a:t>)</a:t>
                </a:r>
                <a:r>
                  <a:rPr lang="en-US" sz="3200" baseline="-25000" dirty="0">
                    <a:solidFill>
                      <a:srgbClr val="002060"/>
                    </a:solidFill>
                  </a:rPr>
                  <a:t>3</a:t>
                </a:r>
                <a:r>
                  <a:rPr lang="en-US" sz="3200" dirty="0">
                    <a:solidFill>
                      <a:srgbClr val="002060"/>
                    </a:solidFill>
                  </a:rPr>
                  <a:t>+2MnSO</a:t>
                </a:r>
                <a:r>
                  <a:rPr lang="en-US" sz="3200" baseline="-25000" dirty="0">
                    <a:solidFill>
                      <a:srgbClr val="002060"/>
                    </a:solidFill>
                  </a:rPr>
                  <a:t>4</a:t>
                </a:r>
                <a:r>
                  <a:rPr lang="en-US" sz="3200" dirty="0">
                    <a:solidFill>
                      <a:srgbClr val="002060"/>
                    </a:solidFill>
                  </a:rPr>
                  <a:t>+8H</a:t>
                </a:r>
                <a:r>
                  <a:rPr lang="en-US" sz="3200" baseline="-25000" dirty="0">
                    <a:solidFill>
                      <a:srgbClr val="002060"/>
                    </a:solidFill>
                  </a:rPr>
                  <a:t>2</a:t>
                </a:r>
                <a:r>
                  <a:rPr lang="en-US" sz="3200" dirty="0">
                    <a:solidFill>
                      <a:srgbClr val="002060"/>
                    </a:solidFill>
                  </a:rPr>
                  <a:t>O +K</a:t>
                </a:r>
                <a:r>
                  <a:rPr lang="en-US" sz="3200" baseline="-25000" dirty="0">
                    <a:solidFill>
                      <a:srgbClr val="002060"/>
                    </a:solidFill>
                  </a:rPr>
                  <a:t>2</a:t>
                </a:r>
                <a:r>
                  <a:rPr lang="en-US" sz="3200" dirty="0">
                    <a:solidFill>
                      <a:srgbClr val="002060"/>
                    </a:solidFill>
                  </a:rPr>
                  <a:t>SO</a:t>
                </a:r>
                <a:r>
                  <a:rPr lang="en-US" sz="3200" baseline="-25000" dirty="0">
                    <a:solidFill>
                      <a:srgbClr val="002060"/>
                    </a:solidFill>
                  </a:rPr>
                  <a:t>4</a:t>
                </a:r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745" y="1427018"/>
                <a:ext cx="11028219" cy="1052946"/>
              </a:xfrm>
              <a:prstGeom prst="roundRect">
                <a:avLst/>
              </a:prstGeom>
              <a:blipFill rotWithShape="1">
                <a:blip r:embed="rId4"/>
                <a:stretch>
                  <a:fillRect l="-8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ounded Rectangle 1"/>
              <p:cNvSpPr/>
              <p:nvPr/>
            </p:nvSpPr>
            <p:spPr>
              <a:xfrm>
                <a:off x="595745" y="2646219"/>
                <a:ext cx="11028218" cy="4003964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 smtClean="0">
                    <a:solidFill>
                      <a:schemeClr val="bg1"/>
                    </a:solidFill>
                  </a:rPr>
                  <a:t>বিক্রিয়া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অনুযায়ী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,</a:t>
                </a:r>
              </a:p>
              <a:p>
                <a:pPr algn="ctr"/>
                <a:r>
                  <a:rPr lang="en-US" sz="3200" dirty="0" smtClean="0">
                    <a:solidFill>
                      <a:schemeClr val="bg1"/>
                    </a:solidFill>
                  </a:rPr>
                  <a:t> 2mol KMnO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4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দ্রবন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  10mol FeSO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4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দ্রবন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1mol </a:t>
                </a:r>
                <a:r>
                  <a:rPr lang="en-US" sz="3200" dirty="0">
                    <a:solidFill>
                      <a:schemeClr val="bg1"/>
                    </a:solidFill>
                  </a:rPr>
                  <a:t>KMnO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4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দ্রবন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≡</m:t>
                    </m:r>
                    <m:f>
                      <m:fPr>
                        <m:ctrlPr>
                          <a:rPr lang="en-US" sz="320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10</m:t>
                        </m:r>
                      </m:num>
                      <m:den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bg1"/>
                    </a:solidFill>
                  </a:rPr>
                  <a:t>mol</a:t>
                </a:r>
                <a:r>
                  <a:rPr lang="en-US" sz="3200" dirty="0">
                    <a:solidFill>
                      <a:schemeClr val="bg1"/>
                    </a:solidFill>
                  </a:rPr>
                  <a:t> FeSO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4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bg1"/>
                    </a:solidFill>
                  </a:rPr>
                  <a:t>দ্রবন</a:t>
                </a:r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  <a:endParaRPr lang="en-US" sz="3200" dirty="0" smtClean="0">
                  <a:solidFill>
                    <a:schemeClr val="bg1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 0.001213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mol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>
                    <a:solidFill>
                      <a:schemeClr val="bg1"/>
                    </a:solidFill>
                  </a:rPr>
                  <a:t>KMnO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4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দ্রবন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sz="3200" dirty="0">
                    <a:solidFill>
                      <a:schemeClr val="bg1"/>
                    </a:solidFill>
                    <a:ea typeface="Cambria Math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32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0</m:t>
                        </m:r>
                        <m:r>
                          <a:rPr lang="en-US" sz="320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0</m:t>
                        </m:r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.</m:t>
                        </m:r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001213</m:t>
                        </m:r>
                      </m:num>
                      <m:den>
                        <m:r>
                          <a:rPr lang="en-US" sz="32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bg1"/>
                    </a:solidFill>
                  </a:rPr>
                  <a:t>mol</a:t>
                </a:r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Fe</a:t>
                </a:r>
              </a:p>
              <a:p>
                <a:pPr algn="ctr"/>
                <a:r>
                  <a:rPr lang="en-US" sz="3200" dirty="0" smtClean="0">
                    <a:solidFill>
                      <a:schemeClr val="bg1"/>
                    </a:solidFill>
                    <a:ea typeface="Cambria Math"/>
                  </a:rPr>
                  <a:t>                                            </a:t>
                </a:r>
                <a14:m>
                  <m:oMath xmlns:m="http://schemas.openxmlformats.org/officeDocument/2006/math">
                    <m:r>
                      <a:rPr lang="en-US" sz="3200" b="0" i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 0.0061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mol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Fe</a:t>
                </a:r>
              </a:p>
              <a:p>
                <a:pPr algn="ctr"/>
                <a:r>
                  <a:rPr lang="en-US" sz="3200" dirty="0" smtClean="0">
                    <a:solidFill>
                      <a:schemeClr val="bg1"/>
                    </a:solidFill>
                    <a:ea typeface="Cambria Math"/>
                  </a:rPr>
                  <a:t>	                                          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0.0061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55.85 g Fe</a:t>
                </a:r>
              </a:p>
              <a:p>
                <a:pPr algn="ctr"/>
                <a:r>
                  <a:rPr lang="en-US" sz="3200" dirty="0" smtClean="0">
                    <a:solidFill>
                      <a:schemeClr val="bg1"/>
                    </a:solidFill>
                    <a:ea typeface="Cambria Math"/>
                  </a:rPr>
                  <a:t>                                  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0.34 g Fe </a:t>
                </a:r>
                <a:endParaRPr lang="en-US" sz="32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" name="Rounded 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745" y="2646219"/>
                <a:ext cx="11028218" cy="4003964"/>
              </a:xfrm>
              <a:prstGeom prst="roundRect">
                <a:avLst/>
              </a:prstGeom>
              <a:blipFill rotWithShape="1">
                <a:blip r:embed="rId5"/>
                <a:stretch>
                  <a:fillRect t="-910" b="-37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3442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ounded Rectangle 3"/>
              <p:cNvSpPr/>
              <p:nvPr/>
            </p:nvSpPr>
            <p:spPr>
              <a:xfrm>
                <a:off x="539334" y="582550"/>
                <a:ext cx="10710557" cy="1412505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3600" i="1" dirty="0" smtClean="0">
                  <a:solidFill>
                    <a:schemeClr val="bg1"/>
                  </a:solidFill>
                  <a:latin typeface="Cambria Math"/>
                  <a:ea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en-US" sz="36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US" sz="3600" dirty="0" smtClean="0">
                    <a:solidFill>
                      <a:schemeClr val="bg1"/>
                    </a:solidFill>
                  </a:rPr>
                  <a:t>A </a:t>
                </a:r>
                <a:r>
                  <a:rPr lang="en-US" sz="3600" dirty="0" err="1" smtClean="0">
                    <a:solidFill>
                      <a:schemeClr val="bg1"/>
                    </a:solidFill>
                  </a:rPr>
                  <a:t>পাত্রের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chemeClr val="bg1"/>
                    </a:solidFill>
                  </a:rPr>
                  <a:t>লোহার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chemeClr val="bg1"/>
                    </a:solidFill>
                  </a:rPr>
                  <a:t>পরিমান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= 0.34 g </a:t>
                </a:r>
              </a:p>
              <a:p>
                <a:pPr algn="ctr"/>
                <a:r>
                  <a:rPr lang="en-US" sz="3200" dirty="0" smtClean="0">
                    <a:solidFill>
                      <a:schemeClr val="bg1"/>
                    </a:solidFill>
                  </a:rPr>
                  <a:t>                                           </a:t>
                </a:r>
                <a:endParaRPr lang="en-US" sz="32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334" y="582550"/>
                <a:ext cx="10710557" cy="1412505"/>
              </a:xfrm>
              <a:prstGeom prst="round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2"/>
              <p:cNvSpPr/>
              <p:nvPr/>
            </p:nvSpPr>
            <p:spPr>
              <a:xfrm>
                <a:off x="539334" y="2813133"/>
                <a:ext cx="10710556" cy="1412505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3600" i="1" dirty="0" smtClean="0">
                  <a:solidFill>
                    <a:schemeClr val="bg1"/>
                  </a:solidFill>
                  <a:latin typeface="Cambria Math"/>
                  <a:ea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en-US" sz="36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∴ </m:t>
                    </m:r>
                  </m:oMath>
                </a14:m>
                <a:r>
                  <a:rPr lang="en-US" sz="3600" dirty="0" smtClean="0">
                    <a:solidFill>
                      <a:schemeClr val="bg1"/>
                    </a:solidFill>
                  </a:rPr>
                  <a:t>A </a:t>
                </a:r>
                <a:r>
                  <a:rPr lang="en-US" sz="3600" dirty="0" err="1" smtClean="0">
                    <a:solidFill>
                      <a:schemeClr val="bg1"/>
                    </a:solidFill>
                  </a:rPr>
                  <a:t>পাত্রের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chemeClr val="bg1"/>
                    </a:solidFill>
                  </a:rPr>
                  <a:t>ভেজালের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chemeClr val="bg1"/>
                    </a:solidFill>
                  </a:rPr>
                  <a:t>পরিমান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= 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(0.35-0.34) 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g </a:t>
                </a:r>
                <a:endParaRPr lang="en-US" sz="3600" dirty="0" smtClean="0">
                  <a:solidFill>
                    <a:schemeClr val="bg1"/>
                  </a:solidFill>
                </a:endParaRPr>
              </a:p>
              <a:p>
                <a:r>
                  <a:rPr lang="en-US" sz="3600" dirty="0" smtClean="0">
                    <a:solidFill>
                      <a:schemeClr val="bg1"/>
                    </a:solidFill>
                  </a:rPr>
                  <a:t>						   =0.01 g</a:t>
                </a:r>
                <a:endParaRPr lang="en-US" sz="3600" dirty="0" smtClean="0">
                  <a:solidFill>
                    <a:schemeClr val="bg1"/>
                  </a:solidFill>
                </a:endParaRPr>
              </a:p>
              <a:p>
                <a:pPr algn="ctr"/>
                <a:r>
                  <a:rPr lang="en-US" sz="3200" dirty="0" smtClean="0">
                    <a:solidFill>
                      <a:schemeClr val="bg1"/>
                    </a:solidFill>
                  </a:rPr>
                  <a:t>                                           </a:t>
                </a:r>
                <a:endParaRPr lang="en-US" sz="32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3" name="Rounded 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334" y="2813133"/>
                <a:ext cx="10710556" cy="1412505"/>
              </a:xfrm>
              <a:prstGeom prst="roundRect">
                <a:avLst/>
              </a:prstGeom>
              <a:blipFill rotWithShape="1">
                <a:blip r:embed="rId4"/>
                <a:stretch>
                  <a:fillRect b="-10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ounded Rectangle 4"/>
          <p:cNvSpPr/>
          <p:nvPr/>
        </p:nvSpPr>
        <p:spPr>
          <a:xfrm>
            <a:off x="539335" y="5002150"/>
            <a:ext cx="10710556" cy="1412505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600" i="1" dirty="0" smtClean="0">
              <a:solidFill>
                <a:schemeClr val="bg1"/>
              </a:solidFill>
              <a:latin typeface="Cambria Math"/>
              <a:ea typeface="Cambria Math"/>
            </a:endParaRPr>
          </a:p>
          <a:p>
            <a:r>
              <a:rPr lang="en-US" sz="3600" dirty="0" err="1" smtClean="0">
                <a:solidFill>
                  <a:schemeClr val="bg1"/>
                </a:solidFill>
              </a:rPr>
              <a:t>যেহেতু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Aপাত্রের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লোহাতে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ভেজাল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আছে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তাই</a:t>
            </a:r>
            <a:r>
              <a:rPr lang="en-US" sz="3600" dirty="0" smtClean="0">
                <a:solidFill>
                  <a:schemeClr val="bg1"/>
                </a:solidFill>
              </a:rPr>
              <a:t> A </a:t>
            </a:r>
            <a:r>
              <a:rPr lang="en-US" sz="3600" dirty="0" err="1" smtClean="0">
                <a:solidFill>
                  <a:schemeClr val="bg1"/>
                </a:solidFill>
              </a:rPr>
              <a:t>পা</a:t>
            </a:r>
            <a:r>
              <a:rPr lang="en-US" sz="3600" dirty="0" err="1" smtClean="0">
                <a:solidFill>
                  <a:schemeClr val="bg1"/>
                </a:solidFill>
              </a:rPr>
              <a:t>ত্রের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লোহা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বিশুদ্ধ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নয়</a:t>
            </a:r>
            <a:r>
              <a:rPr lang="en-US" sz="3600" dirty="0" smtClean="0">
                <a:solidFill>
                  <a:schemeClr val="bg1"/>
                </a:solidFill>
              </a:rPr>
              <a:t>।   </a:t>
            </a:r>
            <a:endParaRPr lang="en-US" sz="3600" dirty="0" smtClean="0">
              <a:solidFill>
                <a:schemeClr val="bg1"/>
              </a:solidFill>
            </a:endParaRPr>
          </a:p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                                           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091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Magnetic Disk 3"/>
          <p:cNvSpPr/>
          <p:nvPr/>
        </p:nvSpPr>
        <p:spPr>
          <a:xfrm>
            <a:off x="1371599" y="1302327"/>
            <a:ext cx="2452255" cy="2576945"/>
          </a:xfrm>
          <a:prstGeom prst="flowChartMagneticDisk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 smtClean="0">
              <a:solidFill>
                <a:srgbClr val="002060"/>
              </a:solidFill>
            </a:endParaRP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0.301g </a:t>
            </a:r>
            <a:r>
              <a:rPr lang="en-US" sz="2400" dirty="0" err="1" smtClean="0">
                <a:solidFill>
                  <a:srgbClr val="002060"/>
                </a:solidFill>
              </a:rPr>
              <a:t>লোহার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আকরিক</a:t>
            </a:r>
            <a:r>
              <a:rPr lang="en-US" sz="2400" dirty="0" smtClean="0">
                <a:solidFill>
                  <a:srgbClr val="002060"/>
                </a:solidFill>
              </a:rPr>
              <a:t>  </a:t>
            </a:r>
            <a:endParaRPr lang="en-US" sz="2400" dirty="0" smtClean="0">
              <a:solidFill>
                <a:srgbClr val="002060"/>
              </a:solidFill>
            </a:endParaRP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+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H</a:t>
            </a:r>
            <a:r>
              <a:rPr lang="en-US" sz="2400" baseline="-25000" dirty="0" smtClean="0">
                <a:solidFill>
                  <a:srgbClr val="002060"/>
                </a:solidFill>
              </a:rPr>
              <a:t>2</a:t>
            </a:r>
            <a:r>
              <a:rPr lang="en-US" sz="2400" dirty="0" smtClean="0">
                <a:solidFill>
                  <a:srgbClr val="002060"/>
                </a:solidFill>
              </a:rPr>
              <a:t>SO</a:t>
            </a:r>
            <a:r>
              <a:rPr lang="en-US" sz="2400" baseline="-25000" dirty="0" smtClean="0">
                <a:solidFill>
                  <a:srgbClr val="002060"/>
                </a:solidFill>
              </a:rPr>
              <a:t>4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দ্রবন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6" name="Flowchart: Magnetic Disk 5"/>
          <p:cNvSpPr/>
          <p:nvPr/>
        </p:nvSpPr>
        <p:spPr>
          <a:xfrm>
            <a:off x="5555673" y="1302327"/>
            <a:ext cx="2590800" cy="2576945"/>
          </a:xfrm>
          <a:prstGeom prst="flowChartMagneticDisk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49 mL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0.022M   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KMnO</a:t>
            </a:r>
            <a:r>
              <a:rPr lang="en-US" sz="2400" baseline="-25000" dirty="0" smtClean="0">
                <a:solidFill>
                  <a:srgbClr val="002060"/>
                </a:solidFill>
              </a:rPr>
              <a:t>4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দ্রবন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634836" y="4170218"/>
            <a:ext cx="1427019" cy="554182"/>
          </a:xfrm>
          <a:prstGeom prst="round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A </a:t>
            </a:r>
            <a:r>
              <a:rPr lang="en-US" sz="2400" dirty="0" err="1" smtClean="0">
                <a:solidFill>
                  <a:srgbClr val="002060"/>
                </a:solidFill>
              </a:rPr>
              <a:t>পাত্র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039091" y="5126182"/>
            <a:ext cx="9795164" cy="13716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 smtClean="0">
                <a:solidFill>
                  <a:schemeClr val="bg1"/>
                </a:solidFill>
              </a:rPr>
              <a:t>A </a:t>
            </a:r>
            <a:r>
              <a:rPr lang="en-US" sz="4400" dirty="0" err="1" smtClean="0">
                <a:solidFill>
                  <a:schemeClr val="bg1"/>
                </a:solidFill>
              </a:rPr>
              <a:t>পাত্রের</a:t>
            </a:r>
            <a:r>
              <a:rPr lang="en-US" sz="4400" dirty="0" smtClean="0">
                <a:solidFill>
                  <a:schemeClr val="bg1"/>
                </a:solidFill>
              </a:rPr>
              <a:t>  </a:t>
            </a:r>
            <a:r>
              <a:rPr lang="en-US" sz="4400" dirty="0" err="1" smtClean="0">
                <a:solidFill>
                  <a:schemeClr val="bg1"/>
                </a:solidFill>
              </a:rPr>
              <a:t>লোহার</a:t>
            </a:r>
            <a:r>
              <a:rPr lang="en-US" sz="4400" dirty="0" smtClean="0">
                <a:solidFill>
                  <a:schemeClr val="bg1"/>
                </a:solidFill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</a:rPr>
              <a:t>বিশুদ্ধতা</a:t>
            </a:r>
            <a:r>
              <a:rPr lang="en-US" sz="4400" dirty="0" smtClean="0">
                <a:solidFill>
                  <a:schemeClr val="bg1"/>
                </a:solidFill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</a:rPr>
              <a:t>নির্নয়</a:t>
            </a:r>
            <a:r>
              <a:rPr lang="en-US" sz="4400" dirty="0" smtClean="0">
                <a:solidFill>
                  <a:schemeClr val="bg1"/>
                </a:solidFill>
              </a:rPr>
              <a:t> </a:t>
            </a:r>
            <a:r>
              <a:rPr lang="en-US" sz="4400" dirty="0" err="1" smtClean="0">
                <a:solidFill>
                  <a:schemeClr val="bg1"/>
                </a:solidFill>
              </a:rPr>
              <a:t>কর</a:t>
            </a:r>
            <a:r>
              <a:rPr lang="en-US" sz="4400" dirty="0" smtClean="0">
                <a:solidFill>
                  <a:schemeClr val="bg1"/>
                </a:solidFill>
              </a:rPr>
              <a:t>।</a:t>
            </a:r>
            <a:endParaRPr lang="en-US" sz="44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 flipH="1">
                <a:off x="4204855" y="2618509"/>
                <a:ext cx="6788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≡</m:t>
                      </m:r>
                    </m:oMath>
                  </m:oMathPara>
                </a14:m>
                <a:endParaRPr lang="en-US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4204855" y="2618509"/>
                <a:ext cx="678872" cy="369332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9061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>
              <a:xfrm>
                <a:off x="442353" y="263895"/>
                <a:ext cx="10890665" cy="2507013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         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এখানে, </a:t>
                </a:r>
              </a:p>
              <a:p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                     KMnO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4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এর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মোল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সংখ্যা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= 0.022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49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10</a:t>
                </a:r>
                <a:r>
                  <a:rPr lang="en-US" sz="3200" baseline="30000" dirty="0" smtClean="0">
                    <a:solidFill>
                      <a:schemeClr val="bg1"/>
                    </a:solidFill>
                  </a:rPr>
                  <a:t>-3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mol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</a:p>
              <a:p>
                <a:pPr algn="ctr"/>
                <a:r>
                  <a:rPr lang="en-US" sz="3200" dirty="0" smtClean="0">
                    <a:solidFill>
                      <a:schemeClr val="bg1"/>
                    </a:solidFill>
                  </a:rPr>
                  <a:t>                                             = 0.0011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mol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endParaRPr lang="en-US" sz="32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353" y="263895"/>
                <a:ext cx="10890665" cy="2507013"/>
              </a:xfrm>
              <a:prstGeom prst="round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ounded Rectangle 5"/>
          <p:cNvSpPr/>
          <p:nvPr/>
        </p:nvSpPr>
        <p:spPr>
          <a:xfrm>
            <a:off x="442354" y="3477491"/>
            <a:ext cx="10987646" cy="1025236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4000" dirty="0" smtClean="0">
                <a:solidFill>
                  <a:schemeClr val="bg1"/>
                </a:solidFill>
              </a:rPr>
              <a:t>H</a:t>
            </a:r>
            <a:r>
              <a:rPr lang="en-US" sz="4000" baseline="-25000" dirty="0" smtClean="0">
                <a:solidFill>
                  <a:schemeClr val="bg1"/>
                </a:solidFill>
              </a:rPr>
              <a:t>2</a:t>
            </a:r>
            <a:r>
              <a:rPr lang="en-US" sz="4000" dirty="0" smtClean="0">
                <a:solidFill>
                  <a:schemeClr val="bg1"/>
                </a:solidFill>
              </a:rPr>
              <a:t>SO</a:t>
            </a:r>
            <a:r>
              <a:rPr lang="en-US" sz="4000" baseline="-25000" dirty="0" smtClean="0">
                <a:solidFill>
                  <a:schemeClr val="bg1"/>
                </a:solidFill>
              </a:rPr>
              <a:t>4</a:t>
            </a:r>
            <a:r>
              <a:rPr lang="en-US" sz="4000" dirty="0" smtClean="0">
                <a:solidFill>
                  <a:schemeClr val="bg1"/>
                </a:solidFill>
              </a:rPr>
              <a:t>ও Fe </a:t>
            </a:r>
            <a:r>
              <a:rPr lang="en-US" sz="4000" dirty="0" err="1" smtClean="0">
                <a:solidFill>
                  <a:schemeClr val="bg1"/>
                </a:solidFill>
              </a:rPr>
              <a:t>এর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মধ্যে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</a:rPr>
              <a:t>সংঘটিত</a:t>
            </a:r>
            <a:r>
              <a:rPr lang="en-US" sz="4000" dirty="0" smtClean="0">
                <a:solidFill>
                  <a:schemeClr val="bg1"/>
                </a:solidFill>
              </a:rPr>
              <a:t>  </a:t>
            </a:r>
            <a:r>
              <a:rPr lang="en-US" sz="4000" dirty="0" err="1" smtClean="0">
                <a:solidFill>
                  <a:schemeClr val="bg1"/>
                </a:solidFill>
              </a:rPr>
              <a:t>বিক্রিয়াঃ</a:t>
            </a:r>
            <a:r>
              <a:rPr lang="en-US" sz="4000" dirty="0" smtClean="0">
                <a:solidFill>
                  <a:schemeClr val="bg1"/>
                </a:solidFill>
              </a:rPr>
              <a:t> </a:t>
            </a:r>
            <a:endParaRPr lang="en-US" sz="32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>
              <a:xfrm>
                <a:off x="442354" y="5084619"/>
                <a:ext cx="10890664" cy="1052946"/>
              </a:xfrm>
              <a:prstGeom prst="roundRect">
                <a:avLst/>
              </a:prstGeom>
              <a:blipFill>
                <a:blip r:embed="rId4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400" dirty="0" smtClean="0">
                    <a:solidFill>
                      <a:srgbClr val="002060"/>
                    </a:solidFill>
                  </a:rPr>
                  <a:t>H</a:t>
                </a:r>
                <a:r>
                  <a:rPr lang="en-US" sz="4400" baseline="-25000" dirty="0">
                    <a:solidFill>
                      <a:srgbClr val="002060"/>
                    </a:solidFill>
                  </a:rPr>
                  <a:t>2</a:t>
                </a:r>
                <a:r>
                  <a:rPr lang="en-US" sz="4400" dirty="0">
                    <a:solidFill>
                      <a:srgbClr val="002060"/>
                    </a:solidFill>
                  </a:rPr>
                  <a:t>SO</a:t>
                </a:r>
                <a:r>
                  <a:rPr lang="en-US" sz="4400" baseline="-25000" dirty="0">
                    <a:solidFill>
                      <a:srgbClr val="002060"/>
                    </a:solidFill>
                  </a:rPr>
                  <a:t>4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+ Fe</a:t>
                </a:r>
                <a14:m>
                  <m:oMath xmlns:m="http://schemas.openxmlformats.org/officeDocument/2006/math">
                    <m:r>
                      <a:rPr lang="en-US" sz="4400" b="0" i="0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4400" i="1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4400" dirty="0" smtClean="0">
                    <a:solidFill>
                      <a:srgbClr val="002060"/>
                    </a:solidFill>
                  </a:rPr>
                  <a:t> FeSO</a:t>
                </a:r>
                <a:r>
                  <a:rPr lang="en-US" sz="4400" baseline="-25000" dirty="0" smtClean="0">
                    <a:solidFill>
                      <a:srgbClr val="002060"/>
                    </a:solidFill>
                  </a:rPr>
                  <a:t>4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 + H</a:t>
                </a:r>
                <a:r>
                  <a:rPr lang="en-US" sz="4400" baseline="-25000" dirty="0" smtClean="0">
                    <a:solidFill>
                      <a:srgbClr val="002060"/>
                    </a:solidFill>
                  </a:rPr>
                  <a:t>2</a:t>
                </a:r>
                <a:r>
                  <a:rPr lang="en-US" sz="4400" dirty="0" smtClean="0">
                    <a:solidFill>
                      <a:srgbClr val="002060"/>
                    </a:solidFill>
                  </a:rPr>
                  <a:t> </a:t>
                </a:r>
                <a:endParaRPr lang="en-US" sz="4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354" y="5084619"/>
                <a:ext cx="10890664" cy="1052946"/>
              </a:xfrm>
              <a:prstGeom prst="roundRect">
                <a:avLst/>
              </a:prstGeom>
              <a:blipFill rotWithShape="1">
                <a:blip r:embed="rId5"/>
                <a:stretch>
                  <a:fillRect b="-13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448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95745" y="277092"/>
            <a:ext cx="11028219" cy="928253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প্রাপ্ত</a:t>
            </a:r>
            <a:r>
              <a:rPr lang="en-US" sz="2000" dirty="0" smtClean="0">
                <a:solidFill>
                  <a:schemeClr val="bg1"/>
                </a:solidFill>
              </a:rPr>
              <a:t>  </a:t>
            </a:r>
            <a:r>
              <a:rPr lang="en-US" sz="2800" dirty="0" smtClean="0">
                <a:solidFill>
                  <a:schemeClr val="bg1"/>
                </a:solidFill>
              </a:rPr>
              <a:t>FeSO</a:t>
            </a:r>
            <a:r>
              <a:rPr lang="en-US" sz="2800" baseline="-25000" dirty="0" smtClean="0">
                <a:solidFill>
                  <a:schemeClr val="bg1"/>
                </a:solidFill>
              </a:rPr>
              <a:t>4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অম্লীয়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মাধ্যমে</a:t>
            </a:r>
            <a:r>
              <a:rPr lang="en-US" sz="2800" dirty="0" smtClean="0">
                <a:solidFill>
                  <a:schemeClr val="bg1"/>
                </a:solidFill>
              </a:rPr>
              <a:t> KMnO</a:t>
            </a:r>
            <a:r>
              <a:rPr lang="en-US" sz="2800" baseline="-25000" dirty="0" smtClean="0">
                <a:solidFill>
                  <a:schemeClr val="bg1"/>
                </a:solidFill>
              </a:rPr>
              <a:t>4 </a:t>
            </a:r>
            <a:r>
              <a:rPr lang="en-US" sz="2800" dirty="0" err="1" smtClean="0">
                <a:solidFill>
                  <a:schemeClr val="bg1"/>
                </a:solidFill>
              </a:rPr>
              <a:t>এর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মধ্যে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</a:rPr>
              <a:t>সংঘটিত</a:t>
            </a:r>
            <a:r>
              <a:rPr lang="en-US" sz="2800" dirty="0" smtClean="0">
                <a:solidFill>
                  <a:schemeClr val="bg1"/>
                </a:solidFill>
              </a:rPr>
              <a:t>  </a:t>
            </a:r>
            <a:r>
              <a:rPr lang="en-US" sz="2800" dirty="0" err="1" smtClean="0">
                <a:solidFill>
                  <a:schemeClr val="bg1"/>
                </a:solidFill>
              </a:rPr>
              <a:t>বিক্রিয়াঃ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endParaRPr lang="en-US" sz="32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>
              <a:xfrm>
                <a:off x="595745" y="1427018"/>
                <a:ext cx="11028219" cy="1052946"/>
              </a:xfrm>
              <a:prstGeom prst="roundRect">
                <a:avLst/>
              </a:prstGeom>
              <a:blipFill>
                <a:blip r:embed="rId3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 smtClean="0">
                    <a:solidFill>
                      <a:srgbClr val="002060"/>
                    </a:solidFill>
                  </a:rPr>
                  <a:t>10FeSO</a:t>
                </a:r>
                <a:r>
                  <a:rPr lang="en-US" sz="3200" baseline="-25000" dirty="0" smtClean="0">
                    <a:solidFill>
                      <a:srgbClr val="002060"/>
                    </a:solidFill>
                  </a:rPr>
                  <a:t>4</a:t>
                </a:r>
                <a:r>
                  <a:rPr lang="en-US" sz="3200" dirty="0" smtClean="0">
                    <a:solidFill>
                      <a:srgbClr val="002060"/>
                    </a:solidFill>
                  </a:rPr>
                  <a:t>+2KMnO</a:t>
                </a:r>
                <a:r>
                  <a:rPr lang="en-US" sz="3200" baseline="-25000" dirty="0" smtClean="0">
                    <a:solidFill>
                      <a:srgbClr val="002060"/>
                    </a:solidFill>
                  </a:rPr>
                  <a:t>4</a:t>
                </a:r>
                <a:r>
                  <a:rPr lang="en-US" sz="3200" dirty="0" smtClean="0">
                    <a:solidFill>
                      <a:srgbClr val="002060"/>
                    </a:solidFill>
                  </a:rPr>
                  <a:t>+8H</a:t>
                </a:r>
                <a:r>
                  <a:rPr lang="en-US" sz="3200" baseline="-25000" dirty="0" smtClean="0">
                    <a:solidFill>
                      <a:srgbClr val="002060"/>
                    </a:solidFill>
                  </a:rPr>
                  <a:t>2</a:t>
                </a:r>
                <a:r>
                  <a:rPr lang="en-US" sz="3200" dirty="0" smtClean="0">
                    <a:solidFill>
                      <a:srgbClr val="002060"/>
                    </a:solidFill>
                  </a:rPr>
                  <a:t>SO</a:t>
                </a:r>
                <a:r>
                  <a:rPr lang="en-US" sz="3200" baseline="-25000" dirty="0" smtClean="0">
                    <a:solidFill>
                      <a:srgbClr val="002060"/>
                    </a:solidFill>
                  </a:rPr>
                  <a:t>4 </a:t>
                </a:r>
                <a14:m>
                  <m:oMath xmlns:m="http://schemas.openxmlformats.org/officeDocument/2006/math">
                    <m:r>
                      <a:rPr lang="en-US" sz="3200" i="1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r>
                  <a:rPr lang="en-US" sz="3200" dirty="0">
                    <a:solidFill>
                      <a:srgbClr val="002060"/>
                    </a:solidFill>
                  </a:rPr>
                  <a:t> 5Fe</a:t>
                </a:r>
                <a:r>
                  <a:rPr lang="en-US" sz="3200" baseline="-25000" dirty="0">
                    <a:solidFill>
                      <a:srgbClr val="002060"/>
                    </a:solidFill>
                  </a:rPr>
                  <a:t>2</a:t>
                </a:r>
                <a:r>
                  <a:rPr lang="en-US" sz="3200" dirty="0">
                    <a:solidFill>
                      <a:srgbClr val="002060"/>
                    </a:solidFill>
                  </a:rPr>
                  <a:t>(SO</a:t>
                </a:r>
                <a:r>
                  <a:rPr lang="en-US" sz="3200" baseline="-25000" dirty="0">
                    <a:solidFill>
                      <a:srgbClr val="002060"/>
                    </a:solidFill>
                  </a:rPr>
                  <a:t>4</a:t>
                </a:r>
                <a:r>
                  <a:rPr lang="en-US" sz="3200" dirty="0">
                    <a:solidFill>
                      <a:srgbClr val="002060"/>
                    </a:solidFill>
                  </a:rPr>
                  <a:t>)</a:t>
                </a:r>
                <a:r>
                  <a:rPr lang="en-US" sz="3200" baseline="-25000" dirty="0">
                    <a:solidFill>
                      <a:srgbClr val="002060"/>
                    </a:solidFill>
                  </a:rPr>
                  <a:t>3</a:t>
                </a:r>
                <a:r>
                  <a:rPr lang="en-US" sz="3200" dirty="0">
                    <a:solidFill>
                      <a:srgbClr val="002060"/>
                    </a:solidFill>
                  </a:rPr>
                  <a:t>+2MnSO</a:t>
                </a:r>
                <a:r>
                  <a:rPr lang="en-US" sz="3200" baseline="-25000" dirty="0">
                    <a:solidFill>
                      <a:srgbClr val="002060"/>
                    </a:solidFill>
                  </a:rPr>
                  <a:t>4</a:t>
                </a:r>
                <a:r>
                  <a:rPr lang="en-US" sz="3200" dirty="0">
                    <a:solidFill>
                      <a:srgbClr val="002060"/>
                    </a:solidFill>
                  </a:rPr>
                  <a:t>+8H</a:t>
                </a:r>
                <a:r>
                  <a:rPr lang="en-US" sz="3200" baseline="-25000" dirty="0">
                    <a:solidFill>
                      <a:srgbClr val="002060"/>
                    </a:solidFill>
                  </a:rPr>
                  <a:t>2</a:t>
                </a:r>
                <a:r>
                  <a:rPr lang="en-US" sz="3200" dirty="0">
                    <a:solidFill>
                      <a:srgbClr val="002060"/>
                    </a:solidFill>
                  </a:rPr>
                  <a:t>O +K</a:t>
                </a:r>
                <a:r>
                  <a:rPr lang="en-US" sz="3200" baseline="-25000" dirty="0">
                    <a:solidFill>
                      <a:srgbClr val="002060"/>
                    </a:solidFill>
                  </a:rPr>
                  <a:t>2</a:t>
                </a:r>
                <a:r>
                  <a:rPr lang="en-US" sz="3200" dirty="0">
                    <a:solidFill>
                      <a:srgbClr val="002060"/>
                    </a:solidFill>
                  </a:rPr>
                  <a:t>SO</a:t>
                </a:r>
                <a:r>
                  <a:rPr lang="en-US" sz="3200" baseline="-25000" dirty="0">
                    <a:solidFill>
                      <a:srgbClr val="002060"/>
                    </a:solidFill>
                  </a:rPr>
                  <a:t>4</a:t>
                </a:r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745" y="1427018"/>
                <a:ext cx="11028219" cy="1052946"/>
              </a:xfrm>
              <a:prstGeom prst="roundRect">
                <a:avLst/>
              </a:prstGeom>
              <a:blipFill rotWithShape="1">
                <a:blip r:embed="rId4"/>
                <a:stretch>
                  <a:fillRect l="-8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ounded Rectangle 1"/>
              <p:cNvSpPr/>
              <p:nvPr/>
            </p:nvSpPr>
            <p:spPr>
              <a:xfrm>
                <a:off x="595745" y="2646219"/>
                <a:ext cx="11028218" cy="4003964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3200" dirty="0" smtClean="0">
                    <a:solidFill>
                      <a:schemeClr val="bg1"/>
                    </a:solidFill>
                  </a:rPr>
                  <a:t>বিক্রিয়া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অনুযায়ী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,</a:t>
                </a:r>
              </a:p>
              <a:p>
                <a:pPr algn="ctr"/>
                <a:r>
                  <a:rPr lang="en-US" sz="3200" dirty="0" smtClean="0">
                    <a:solidFill>
                      <a:schemeClr val="bg1"/>
                    </a:solidFill>
                  </a:rPr>
                  <a:t> 2mol KMnO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4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দ্রবন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  10mol FeSO</a:t>
                </a:r>
                <a:r>
                  <a:rPr lang="en-US" sz="3200" baseline="-25000" dirty="0" smtClean="0">
                    <a:solidFill>
                      <a:schemeClr val="bg1"/>
                    </a:solidFill>
                  </a:rPr>
                  <a:t>4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দ্রবন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1mol </a:t>
                </a:r>
                <a:r>
                  <a:rPr lang="en-US" sz="3200" dirty="0">
                    <a:solidFill>
                      <a:schemeClr val="bg1"/>
                    </a:solidFill>
                  </a:rPr>
                  <a:t>KMnO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4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দ্রবন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≡</m:t>
                    </m:r>
                    <m:f>
                      <m:fPr>
                        <m:ctrlPr>
                          <a:rPr lang="en-US" sz="320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10</m:t>
                        </m:r>
                      </m:num>
                      <m:den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bg1"/>
                    </a:solidFill>
                  </a:rPr>
                  <a:t>mol</a:t>
                </a:r>
                <a:r>
                  <a:rPr lang="en-US" sz="3200" dirty="0">
                    <a:solidFill>
                      <a:schemeClr val="bg1"/>
                    </a:solidFill>
                  </a:rPr>
                  <a:t> FeSO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4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bg1"/>
                    </a:solidFill>
                  </a:rPr>
                  <a:t>দ্রবন</a:t>
                </a:r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  <a:endParaRPr lang="en-US" sz="3200" dirty="0" smtClean="0">
                  <a:solidFill>
                    <a:schemeClr val="bg1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 0.0011mol </a:t>
                </a:r>
                <a:r>
                  <a:rPr lang="en-US" sz="3200" dirty="0">
                    <a:solidFill>
                      <a:schemeClr val="bg1"/>
                    </a:solidFill>
                  </a:rPr>
                  <a:t>KMnO</a:t>
                </a:r>
                <a:r>
                  <a:rPr lang="en-US" sz="3200" baseline="-25000" dirty="0">
                    <a:solidFill>
                      <a:schemeClr val="bg1"/>
                    </a:solidFill>
                  </a:rPr>
                  <a:t>4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দ্রবন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sz="3200" dirty="0">
                    <a:solidFill>
                      <a:schemeClr val="bg1"/>
                    </a:solidFill>
                    <a:ea typeface="Cambria Math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32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0</m:t>
                        </m:r>
                        <m:r>
                          <a:rPr lang="en-US" sz="320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0</m:t>
                        </m:r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.</m:t>
                        </m:r>
                        <m:r>
                          <a:rPr lang="en-US" sz="3200" b="0" i="1" smtClean="0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0011</m:t>
                        </m:r>
                      </m:num>
                      <m:den>
                        <m:r>
                          <a:rPr lang="en-US" sz="3200" i="1">
                            <a:solidFill>
                              <a:schemeClr val="bg1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err="1">
                    <a:solidFill>
                      <a:schemeClr val="bg1"/>
                    </a:solidFill>
                  </a:rPr>
                  <a:t>mol</a:t>
                </a:r>
                <a:r>
                  <a:rPr lang="en-US" sz="3200" dirty="0">
                    <a:solidFill>
                      <a:schemeClr val="bg1"/>
                    </a:solidFill>
                  </a:rPr>
                  <a:t> 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Fe</a:t>
                </a:r>
              </a:p>
              <a:p>
                <a:pPr algn="ctr"/>
                <a:r>
                  <a:rPr lang="en-US" sz="3200" dirty="0" smtClean="0">
                    <a:solidFill>
                      <a:schemeClr val="bg1"/>
                    </a:solidFill>
                    <a:ea typeface="Cambria Math"/>
                  </a:rPr>
                  <a:t>                                            </a:t>
                </a:r>
                <a14:m>
                  <m:oMath xmlns:m="http://schemas.openxmlformats.org/officeDocument/2006/math">
                    <m:r>
                      <a:rPr lang="en-US" sz="3200" b="0" i="0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 0.0054 </a:t>
                </a:r>
                <a:r>
                  <a:rPr lang="en-US" sz="3200" dirty="0" err="1" smtClean="0">
                    <a:solidFill>
                      <a:schemeClr val="bg1"/>
                    </a:solidFill>
                  </a:rPr>
                  <a:t>mol</a:t>
                </a:r>
                <a:r>
                  <a:rPr lang="en-US" sz="3200" dirty="0" smtClean="0">
                    <a:solidFill>
                      <a:schemeClr val="bg1"/>
                    </a:solidFill>
                  </a:rPr>
                  <a:t> Fe</a:t>
                </a:r>
              </a:p>
              <a:p>
                <a:pPr algn="ctr"/>
                <a:r>
                  <a:rPr lang="en-US" sz="3200" dirty="0" smtClean="0">
                    <a:solidFill>
                      <a:schemeClr val="bg1"/>
                    </a:solidFill>
                    <a:ea typeface="Cambria Math"/>
                  </a:rPr>
                  <a:t>	                                          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0.0054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55.85 g Fe</a:t>
                </a:r>
              </a:p>
              <a:p>
                <a:pPr algn="ctr"/>
                <a:r>
                  <a:rPr lang="en-US" sz="3200" dirty="0" smtClean="0">
                    <a:solidFill>
                      <a:schemeClr val="bg1"/>
                    </a:solidFill>
                    <a:ea typeface="Cambria Math"/>
                  </a:rPr>
                  <a:t>                                  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≡</m:t>
                    </m:r>
                  </m:oMath>
                </a14:m>
                <a:r>
                  <a:rPr lang="en-US" sz="3200" dirty="0" smtClean="0">
                    <a:solidFill>
                      <a:schemeClr val="bg1"/>
                    </a:solidFill>
                  </a:rPr>
                  <a:t>0.301 g Fe </a:t>
                </a:r>
                <a:endParaRPr lang="en-US" sz="32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" name="Rounded 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745" y="2646219"/>
                <a:ext cx="11028218" cy="4003964"/>
              </a:xfrm>
              <a:prstGeom prst="roundRect">
                <a:avLst/>
              </a:prstGeom>
              <a:blipFill rotWithShape="1">
                <a:blip r:embed="rId5"/>
                <a:stretch>
                  <a:fillRect t="-910" b="-37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6856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ounded Rectangle 3"/>
              <p:cNvSpPr/>
              <p:nvPr/>
            </p:nvSpPr>
            <p:spPr>
              <a:xfrm>
                <a:off x="539334" y="582550"/>
                <a:ext cx="10710557" cy="1412505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3600" i="1" dirty="0" smtClean="0">
                  <a:solidFill>
                    <a:schemeClr val="bg1"/>
                  </a:solidFill>
                  <a:latin typeface="Cambria Math"/>
                  <a:ea typeface="Cambria Math"/>
                </a:endParaRPr>
              </a:p>
              <a:p>
                <a:endParaRPr lang="en-US" sz="3600" i="1" dirty="0" smtClean="0">
                  <a:solidFill>
                    <a:schemeClr val="bg1"/>
                  </a:solidFill>
                  <a:latin typeface="Cambria Math"/>
                  <a:ea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en-US" sz="360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∴</m:t>
                    </m:r>
                  </m:oMath>
                </a14:m>
                <a:r>
                  <a:rPr lang="en-US" sz="3600" dirty="0" smtClean="0">
                    <a:solidFill>
                      <a:schemeClr val="bg1"/>
                    </a:solidFill>
                  </a:rPr>
                  <a:t>A </a:t>
                </a:r>
                <a:r>
                  <a:rPr lang="en-US" sz="3600" dirty="0" err="1" smtClean="0">
                    <a:solidFill>
                      <a:schemeClr val="bg1"/>
                    </a:solidFill>
                  </a:rPr>
                  <a:t>পাত্রের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chemeClr val="bg1"/>
                    </a:solidFill>
                  </a:rPr>
                  <a:t>লোহার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chemeClr val="bg1"/>
                    </a:solidFill>
                  </a:rPr>
                  <a:t>পরিমান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= 0.301 </a:t>
                </a:r>
                <a:r>
                  <a:rPr lang="en-US" sz="3600" dirty="0">
                    <a:solidFill>
                      <a:schemeClr val="bg1"/>
                    </a:solidFill>
                  </a:rPr>
                  <a:t>g </a:t>
                </a:r>
              </a:p>
              <a:p>
                <a:endParaRPr lang="en-US" sz="3600" dirty="0" smtClean="0">
                  <a:solidFill>
                    <a:schemeClr val="bg1"/>
                  </a:solidFill>
                </a:endParaRPr>
              </a:p>
              <a:p>
                <a:pPr algn="ctr"/>
                <a:r>
                  <a:rPr lang="en-US" sz="3200" dirty="0" smtClean="0">
                    <a:solidFill>
                      <a:schemeClr val="bg1"/>
                    </a:solidFill>
                  </a:rPr>
                  <a:t>                                           </a:t>
                </a:r>
                <a:endParaRPr lang="en-US" sz="32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334" y="582550"/>
                <a:ext cx="10710557" cy="1412505"/>
              </a:xfrm>
              <a:prstGeom prst="round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2"/>
              <p:cNvSpPr/>
              <p:nvPr/>
            </p:nvSpPr>
            <p:spPr>
              <a:xfrm>
                <a:off x="539334" y="2813133"/>
                <a:ext cx="10710556" cy="1412505"/>
              </a:xfrm>
              <a:prstGeom prst="roundRect">
                <a:avLst/>
              </a:prstGeom>
              <a:blipFill>
                <a:blip r:embed="rId2"/>
                <a:tile tx="0" ty="0" sx="100000" sy="100000" flip="none" algn="tl"/>
              </a:blip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3600" i="1" dirty="0" smtClean="0">
                  <a:solidFill>
                    <a:schemeClr val="bg1"/>
                  </a:solidFill>
                  <a:latin typeface="Cambria Math"/>
                  <a:ea typeface="Cambria Math"/>
                </a:endParaRPr>
              </a:p>
              <a:p>
                <a14:m>
                  <m:oMath xmlns:m="http://schemas.openxmlformats.org/officeDocument/2006/math">
                    <m:r>
                      <a:rPr lang="en-US" sz="3600" i="1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∴ </m:t>
                    </m:r>
                  </m:oMath>
                </a14:m>
                <a:r>
                  <a:rPr lang="en-US" sz="3600" dirty="0" smtClean="0">
                    <a:solidFill>
                      <a:schemeClr val="bg1"/>
                    </a:solidFill>
                  </a:rPr>
                  <a:t>A </a:t>
                </a:r>
                <a:r>
                  <a:rPr lang="en-US" sz="3600" dirty="0" err="1" smtClean="0">
                    <a:solidFill>
                      <a:schemeClr val="bg1"/>
                    </a:solidFill>
                  </a:rPr>
                  <a:t>পাত্রের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chemeClr val="bg1"/>
                    </a:solidFill>
                  </a:rPr>
                  <a:t>ভেজালের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sz="3600" dirty="0" err="1" smtClean="0">
                    <a:solidFill>
                      <a:schemeClr val="bg1"/>
                    </a:solidFill>
                  </a:rPr>
                  <a:t>পরিমান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 = 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(0.301-0.301) </a:t>
                </a:r>
                <a:r>
                  <a:rPr lang="en-US" sz="3600" dirty="0" smtClean="0">
                    <a:solidFill>
                      <a:schemeClr val="bg1"/>
                    </a:solidFill>
                  </a:rPr>
                  <a:t>g </a:t>
                </a:r>
                <a:endParaRPr lang="en-US" sz="3600" dirty="0" smtClean="0">
                  <a:solidFill>
                    <a:schemeClr val="bg1"/>
                  </a:solidFill>
                </a:endParaRPr>
              </a:p>
              <a:p>
                <a:r>
                  <a:rPr lang="en-US" sz="3600" dirty="0" smtClean="0">
                    <a:solidFill>
                      <a:schemeClr val="bg1"/>
                    </a:solidFill>
                  </a:rPr>
                  <a:t>						   = 0</a:t>
                </a:r>
                <a:endParaRPr lang="en-US" sz="3600" dirty="0" smtClean="0">
                  <a:solidFill>
                    <a:schemeClr val="bg1"/>
                  </a:solidFill>
                </a:endParaRPr>
              </a:p>
              <a:p>
                <a:pPr algn="ctr"/>
                <a:r>
                  <a:rPr lang="en-US" sz="3200" dirty="0" smtClean="0">
                    <a:solidFill>
                      <a:schemeClr val="bg1"/>
                    </a:solidFill>
                  </a:rPr>
                  <a:t>                                           </a:t>
                </a:r>
                <a:endParaRPr lang="en-US" sz="32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3" name="Rounded 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334" y="2813133"/>
                <a:ext cx="10710556" cy="1412505"/>
              </a:xfrm>
              <a:prstGeom prst="roundRect">
                <a:avLst/>
              </a:prstGeom>
              <a:blipFill rotWithShape="1">
                <a:blip r:embed="rId4"/>
                <a:stretch>
                  <a:fillRect b="-10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ounded Rectangle 4"/>
          <p:cNvSpPr/>
          <p:nvPr/>
        </p:nvSpPr>
        <p:spPr>
          <a:xfrm>
            <a:off x="539335" y="5002150"/>
            <a:ext cx="10710556" cy="1412505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600" i="1" dirty="0" smtClean="0">
              <a:solidFill>
                <a:schemeClr val="bg1"/>
              </a:solidFill>
              <a:latin typeface="Cambria Math"/>
              <a:ea typeface="Cambria Math"/>
            </a:endParaRPr>
          </a:p>
          <a:p>
            <a:r>
              <a:rPr lang="en-US" sz="3600" dirty="0" err="1" smtClean="0">
                <a:solidFill>
                  <a:schemeClr val="bg1"/>
                </a:solidFill>
              </a:rPr>
              <a:t>যেহেতু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Aপাত্রের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লোহাতে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ভেজাল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নাই</a:t>
            </a:r>
            <a:r>
              <a:rPr lang="en-US" sz="3600" dirty="0" smtClean="0">
                <a:solidFill>
                  <a:schemeClr val="bg1"/>
                </a:solidFill>
              </a:rPr>
              <a:t>  </a:t>
            </a:r>
            <a:r>
              <a:rPr lang="en-US" sz="3600" dirty="0" err="1" smtClean="0">
                <a:solidFill>
                  <a:schemeClr val="bg1"/>
                </a:solidFill>
              </a:rPr>
              <a:t>তাই</a:t>
            </a:r>
            <a:r>
              <a:rPr lang="en-US" sz="3600" dirty="0" smtClean="0">
                <a:solidFill>
                  <a:schemeClr val="bg1"/>
                </a:solidFill>
              </a:rPr>
              <a:t> A </a:t>
            </a:r>
            <a:r>
              <a:rPr lang="en-US" sz="3600" dirty="0" err="1" smtClean="0">
                <a:solidFill>
                  <a:schemeClr val="bg1"/>
                </a:solidFill>
              </a:rPr>
              <a:t>পা</a:t>
            </a:r>
            <a:r>
              <a:rPr lang="en-US" sz="3600" dirty="0" err="1" smtClean="0">
                <a:solidFill>
                  <a:schemeClr val="bg1"/>
                </a:solidFill>
              </a:rPr>
              <a:t>ত্রের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লোহা</a:t>
            </a:r>
            <a:r>
              <a:rPr lang="en-US" sz="3600" dirty="0" smtClean="0">
                <a:solidFill>
                  <a:schemeClr val="bg1"/>
                </a:solidFill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</a:rPr>
              <a:t>বিশুদ্ধ</a:t>
            </a:r>
            <a:r>
              <a:rPr lang="en-US" sz="3600" dirty="0" smtClean="0">
                <a:solidFill>
                  <a:schemeClr val="bg1"/>
                </a:solidFill>
              </a:rPr>
              <a:t> ।   </a:t>
            </a:r>
            <a:endParaRPr lang="en-US" sz="3600" dirty="0" smtClean="0">
              <a:solidFill>
                <a:schemeClr val="bg1"/>
              </a:solidFill>
            </a:endParaRPr>
          </a:p>
          <a:p>
            <a:pPr algn="ctr"/>
            <a:r>
              <a:rPr lang="en-US" sz="3200" dirty="0" smtClean="0">
                <a:solidFill>
                  <a:schemeClr val="bg1"/>
                </a:solidFill>
              </a:rPr>
              <a:t>                                           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041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403809-0854-4ED0-AE96-B5765A97AF28}"/>
              </a:ext>
            </a:extLst>
          </p:cNvPr>
          <p:cNvSpPr txBox="1">
            <a:spLocks/>
          </p:cNvSpPr>
          <p:nvPr/>
        </p:nvSpPr>
        <p:spPr>
          <a:xfrm>
            <a:off x="3920835" y="803563"/>
            <a:ext cx="5182257" cy="155462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একক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কাজ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0109" y="2923710"/>
            <a:ext cx="11804074" cy="255454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 smtClean="0"/>
              <a:t> </a:t>
            </a:r>
            <a:r>
              <a:rPr lang="en-US" sz="4000" dirty="0" smtClean="0">
                <a:solidFill>
                  <a:srgbClr val="002060"/>
                </a:solidFill>
              </a:rPr>
              <a:t>০১)</a:t>
            </a:r>
            <a:r>
              <a:rPr lang="en-US" sz="4000" dirty="0" err="1" smtClean="0">
                <a:solidFill>
                  <a:srgbClr val="002060"/>
                </a:solidFill>
              </a:rPr>
              <a:t>দস্তা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smtClean="0">
                <a:solidFill>
                  <a:srgbClr val="002060"/>
                </a:solidFill>
              </a:rPr>
              <a:t>ও </a:t>
            </a:r>
            <a:r>
              <a:rPr lang="en-US" sz="4000" dirty="0">
                <a:solidFill>
                  <a:srgbClr val="002060"/>
                </a:solidFill>
              </a:rPr>
              <a:t>HNO</a:t>
            </a:r>
            <a:r>
              <a:rPr lang="en-US" sz="4000" baseline="-25000" dirty="0">
                <a:solidFill>
                  <a:srgbClr val="002060"/>
                </a:solidFill>
              </a:rPr>
              <a:t>3 </a:t>
            </a:r>
            <a:r>
              <a:rPr lang="en-US" sz="4000" dirty="0" err="1">
                <a:solidFill>
                  <a:srgbClr val="002060"/>
                </a:solidFill>
              </a:rPr>
              <a:t>এর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মধ্যে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সংঘটিত</a:t>
            </a:r>
            <a:r>
              <a:rPr lang="en-US" sz="4000" dirty="0">
                <a:solidFill>
                  <a:srgbClr val="002060"/>
                </a:solidFill>
              </a:rPr>
              <a:t>  </a:t>
            </a:r>
            <a:r>
              <a:rPr lang="en-US" sz="4000" dirty="0" err="1" smtClean="0">
                <a:solidFill>
                  <a:srgbClr val="002060"/>
                </a:solidFill>
              </a:rPr>
              <a:t>বিক্রিয়াটি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লিখ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</a:rPr>
              <a:t>? </a:t>
            </a:r>
          </a:p>
          <a:p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০২) </a:t>
            </a:r>
            <a:r>
              <a:rPr lang="en-US" sz="4000" dirty="0" err="1" smtClean="0">
                <a:solidFill>
                  <a:srgbClr val="002060"/>
                </a:solidFill>
              </a:rPr>
              <a:t>ধাতু</a:t>
            </a:r>
            <a:r>
              <a:rPr lang="en-US" sz="4000" dirty="0" smtClean="0">
                <a:solidFill>
                  <a:srgbClr val="002060"/>
                </a:solidFill>
              </a:rPr>
              <a:t>  </a:t>
            </a:r>
            <a:r>
              <a:rPr lang="en-US" sz="4000" dirty="0">
                <a:solidFill>
                  <a:srgbClr val="002060"/>
                </a:solidFill>
              </a:rPr>
              <a:t>ও </a:t>
            </a:r>
            <a:r>
              <a:rPr lang="en-US" sz="4000" dirty="0" err="1" smtClean="0">
                <a:solidFill>
                  <a:srgbClr val="002060"/>
                </a:solidFill>
              </a:rPr>
              <a:t>এসিড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baseline="-25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এর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মধ্যে</a:t>
            </a:r>
            <a:r>
              <a:rPr lang="en-US" sz="4000" dirty="0">
                <a:solidFill>
                  <a:srgbClr val="002060"/>
                </a:solidFill>
              </a:rPr>
              <a:t> </a:t>
            </a:r>
            <a:r>
              <a:rPr lang="en-US" sz="4000" dirty="0" err="1">
                <a:solidFill>
                  <a:srgbClr val="002060"/>
                </a:solidFill>
              </a:rPr>
              <a:t>সংঘটিত</a:t>
            </a:r>
            <a:r>
              <a:rPr lang="en-US" sz="4000" dirty="0">
                <a:solidFill>
                  <a:srgbClr val="002060"/>
                </a:solidFill>
              </a:rPr>
              <a:t>  </a:t>
            </a:r>
            <a:r>
              <a:rPr lang="en-US" sz="4000" dirty="0" err="1" smtClean="0">
                <a:solidFill>
                  <a:srgbClr val="002060"/>
                </a:solidFill>
              </a:rPr>
              <a:t>বিক্রিয়ায়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কি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গ্যাস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উৎপন্ন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হয়</a:t>
            </a:r>
            <a:r>
              <a:rPr lang="en-US" sz="4000" dirty="0" smtClean="0">
                <a:solidFill>
                  <a:srgbClr val="002060"/>
                </a:solidFill>
              </a:rPr>
              <a:t>  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</a:rPr>
              <a:t>?</a:t>
            </a:r>
          </a:p>
          <a:p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</a:rPr>
              <a:t>০৩)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</a:rPr>
              <a:t>আকরিক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</a:rPr>
              <a:t>কি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</a:rPr>
              <a:t> ? 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</a:rPr>
              <a:t> 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2" descr="taking test clipart - Clip Art Library">
            <a:extLst>
              <a:ext uri="{FF2B5EF4-FFF2-40B4-BE49-F238E27FC236}">
                <a16:creationId xmlns:a16="http://schemas.microsoft.com/office/drawing/2014/main" xmlns="" id="{80F97CDA-9FA6-48AC-A07F-7A4DEC6FFA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62109" y1="57296" x2="48242" y2="67597"/>
                        <a14:foregroundMark x1="49609" y1="72103" x2="57422" y2="77039"/>
                        <a14:foregroundMark x1="75000" y1="66524" x2="80078" y2="68026"/>
                        <a14:foregroundMark x1="37109" y1="80258" x2="60742" y2="85193"/>
                        <a14:foregroundMark x1="22070" y1="80258" x2="27539" y2="85193"/>
                        <a14:foregroundMark x1="21094" y1="91416" x2="84766" y2="89914"/>
                        <a14:foregroundMark x1="94336" y1="82618" x2="82422" y2="98498"/>
                        <a14:foregroundMark x1="84180" y1="76609" x2="84180" y2="76609"/>
                        <a14:foregroundMark x1="92969" y1="92918" x2="92969" y2="92918"/>
                        <a14:foregroundMark x1="74023" y1="85837" x2="97656" y2="80258"/>
                        <a14:foregroundMark x1="67578" y1="69957" x2="77734" y2="68455"/>
                        <a14:foregroundMark x1="95313" y1="85193" x2="94336" y2="97425"/>
                        <a14:foregroundMark x1="58789" y1="95279" x2="81055" y2="96996"/>
                        <a14:foregroundMark x1="39453" y1="11159" x2="24219" y2="14807"/>
                        <a14:foregroundMark x1="43164" y1="7296" x2="35742" y2="32618"/>
                        <a14:foregroundMark x1="28516" y1="7296" x2="53320" y2="15880"/>
                        <a14:foregroundMark x1="32617" y1="3219" x2="47266" y2="9227"/>
                        <a14:foregroundMark x1="27539" y1="17382" x2="23828" y2="34549"/>
                        <a14:foregroundMark x1="71289" y1="82618" x2="89258" y2="74034"/>
                        <a14:foregroundMark x1="48242" y1="94850" x2="25195" y2="97854"/>
                        <a14:foregroundMark x1="7617" y1="56867" x2="2148" y2="62446"/>
                        <a14:foregroundMark x1="20508" y1="96996" x2="14063" y2="90773"/>
                        <a14:foregroundMark x1="5469" y1="91845" x2="11914" y2="86695"/>
                        <a14:foregroundMark x1="42773" y1="62017" x2="54297" y2="62446"/>
                        <a14:foregroundMark x1="89258" y1="64378" x2="93945" y2="64378"/>
                        <a14:foregroundMark x1="90625" y1="77682" x2="97266" y2="77682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818" y="324853"/>
            <a:ext cx="2769540" cy="203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665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226D5EB-4BF1-4269-B676-A85A2ED327B2}"/>
              </a:ext>
            </a:extLst>
          </p:cNvPr>
          <p:cNvSpPr txBox="1">
            <a:spLocks/>
          </p:cNvSpPr>
          <p:nvPr/>
        </p:nvSpPr>
        <p:spPr>
          <a:xfrm>
            <a:off x="5888181" y="221673"/>
            <a:ext cx="5187649" cy="157122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dirty="0" err="1" smtClean="0">
                <a:solidFill>
                  <a:srgbClr val="FFFF00"/>
                </a:solidFill>
                <a:latin typeface="NikoshBAN" pitchFamily="2" charset="0"/>
                <a:ea typeface="+mj-ea"/>
                <a:cs typeface="+mj-cs"/>
              </a:rPr>
              <a:t>দলীয়</a:t>
            </a:r>
            <a:r>
              <a:rPr lang="en-US" sz="7200" b="1" dirty="0" smtClean="0">
                <a:solidFill>
                  <a:srgbClr val="FFFF00"/>
                </a:solidFill>
                <a:latin typeface="NikoshBAN" pitchFamily="2" charset="0"/>
                <a:ea typeface="+mj-ea"/>
                <a:cs typeface="+mj-cs"/>
              </a:rPr>
              <a:t> </a:t>
            </a:r>
            <a:r>
              <a:rPr lang="en-US" sz="7200" b="1" dirty="0" err="1" smtClean="0">
                <a:solidFill>
                  <a:srgbClr val="FFFF00"/>
                </a:solidFill>
                <a:latin typeface="NikoshBAN" pitchFamily="2" charset="0"/>
                <a:ea typeface="+mj-ea"/>
                <a:cs typeface="+mj-cs"/>
              </a:rPr>
              <a:t>কাজ</a:t>
            </a:r>
            <a:r>
              <a:rPr lang="en-US" sz="7200" b="1" dirty="0" smtClean="0">
                <a:solidFill>
                  <a:srgbClr val="FFFF00"/>
                </a:solidFill>
                <a:latin typeface="NikoshBAN" pitchFamily="2" charset="0"/>
                <a:ea typeface="+mj-ea"/>
                <a:cs typeface="+mj-cs"/>
              </a:rPr>
              <a:t> 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26433" y="3145328"/>
            <a:ext cx="9949397" cy="255454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ctr">
              <a:buFont typeface="+mj-lt"/>
              <a:buAutoNum type="arabicParenR"/>
            </a:pP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HCl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দ্রবনে</a:t>
            </a:r>
            <a:r>
              <a:rPr lang="en-US" sz="4000" dirty="0" smtClean="0">
                <a:solidFill>
                  <a:srgbClr val="002060"/>
                </a:solidFill>
              </a:rPr>
              <a:t> FeSO</a:t>
            </a:r>
            <a:r>
              <a:rPr lang="en-US" sz="4000" baseline="-25000" dirty="0" smtClean="0">
                <a:solidFill>
                  <a:srgbClr val="002060"/>
                </a:solidFill>
              </a:rPr>
              <a:t>4</a:t>
            </a:r>
            <a:r>
              <a:rPr lang="en-US" sz="4000" dirty="0" smtClean="0">
                <a:solidFill>
                  <a:srgbClr val="002060"/>
                </a:solidFill>
              </a:rPr>
              <a:t> ও  KMnO</a:t>
            </a:r>
            <a:r>
              <a:rPr lang="en-US" sz="4000" baseline="-25000" dirty="0" smtClean="0">
                <a:solidFill>
                  <a:srgbClr val="002060"/>
                </a:solidFill>
              </a:rPr>
              <a:t>4</a:t>
            </a:r>
            <a:r>
              <a:rPr lang="en-US" sz="4000" dirty="0" smtClean="0">
                <a:solidFill>
                  <a:srgbClr val="002060"/>
                </a:solidFill>
              </a:rPr>
              <a:t>এর </a:t>
            </a:r>
            <a:r>
              <a:rPr lang="en-US" sz="4000" dirty="0" err="1" smtClean="0">
                <a:solidFill>
                  <a:srgbClr val="002060"/>
                </a:solidFill>
              </a:rPr>
              <a:t>সংঘটিত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বিক্রিয়ায়</a:t>
            </a:r>
            <a:r>
              <a:rPr lang="en-US" sz="4000" dirty="0" smtClean="0">
                <a:solidFill>
                  <a:srgbClr val="002060"/>
                </a:solidFill>
              </a:rPr>
              <a:t>  </a:t>
            </a:r>
            <a:r>
              <a:rPr lang="en-US" sz="4000" dirty="0" err="1" smtClean="0">
                <a:solidFill>
                  <a:srgbClr val="002060"/>
                </a:solidFill>
              </a:rPr>
              <a:t>বিজারক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smtClean="0">
                <a:solidFill>
                  <a:srgbClr val="002060"/>
                </a:solidFill>
              </a:rPr>
              <a:t>ও </a:t>
            </a:r>
            <a:r>
              <a:rPr lang="en-US" sz="4000" dirty="0" err="1" smtClean="0">
                <a:solidFill>
                  <a:srgbClr val="002060"/>
                </a:solidFill>
              </a:rPr>
              <a:t>জারকের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মোলসংখ্যার</a:t>
            </a:r>
            <a:r>
              <a:rPr lang="en-US" sz="4000" dirty="0" smtClean="0">
                <a:solidFill>
                  <a:srgbClr val="002060"/>
                </a:solidFill>
              </a:rPr>
              <a:t>  </a:t>
            </a:r>
            <a:r>
              <a:rPr lang="en-US" sz="4000" dirty="0" err="1" smtClean="0">
                <a:solidFill>
                  <a:srgbClr val="002060"/>
                </a:solidFill>
              </a:rPr>
              <a:t>অনুপাত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কত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হবে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বিক্রিয়ার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সাহায্যে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বুঝিয়ে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</a:rPr>
              <a:t>দাও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r>
              <a:rPr lang="en-US" sz="4000" dirty="0">
                <a:solidFill>
                  <a:srgbClr val="002060"/>
                </a:solidFill>
              </a:rPr>
              <a:t>।</a:t>
            </a:r>
            <a:r>
              <a:rPr lang="en-US" sz="4000" dirty="0" smtClean="0">
                <a:solidFill>
                  <a:srgbClr val="002060"/>
                </a:solidFill>
              </a:rPr>
              <a:t> </a:t>
            </a:r>
            <a:endParaRPr lang="en-US" sz="4000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433" y="221673"/>
            <a:ext cx="4439479" cy="157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394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FC1656A-740F-495B-994A-E02CDEA5DBCB}"/>
              </a:ext>
            </a:extLst>
          </p:cNvPr>
          <p:cNvSpPr txBox="1">
            <a:spLocks/>
          </p:cNvSpPr>
          <p:nvPr/>
        </p:nvSpPr>
        <p:spPr>
          <a:xfrm>
            <a:off x="6096000" y="125819"/>
            <a:ext cx="5510463" cy="165656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বাড়ীর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কাজ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04" y="125819"/>
            <a:ext cx="3541690" cy="1656565"/>
          </a:xfrm>
          <a:prstGeom prst="rect">
            <a:avLst/>
          </a:prstGeom>
        </p:spPr>
      </p:pic>
      <p:sp>
        <p:nvSpPr>
          <p:cNvPr id="5" name="Flowchart: Magnetic Disk 4"/>
          <p:cNvSpPr/>
          <p:nvPr/>
        </p:nvSpPr>
        <p:spPr>
          <a:xfrm>
            <a:off x="1888803" y="2258291"/>
            <a:ext cx="2452255" cy="2369129"/>
          </a:xfrm>
          <a:prstGeom prst="flowChartMagneticDisk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 smtClean="0"/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0.33g </a:t>
            </a:r>
            <a:r>
              <a:rPr lang="en-US" sz="2400" dirty="0" err="1" smtClean="0">
                <a:solidFill>
                  <a:srgbClr val="002060"/>
                </a:solidFill>
              </a:rPr>
              <a:t>লোহা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endParaRPr lang="en-US" sz="2400" dirty="0">
              <a:solidFill>
                <a:srgbClr val="002060"/>
              </a:solidFill>
            </a:endParaRPr>
          </a:p>
          <a:p>
            <a:pPr algn="ctr"/>
            <a:r>
              <a:rPr lang="en-US" sz="2400" dirty="0">
                <a:solidFill>
                  <a:srgbClr val="002060"/>
                </a:solidFill>
              </a:rPr>
              <a:t>+</a:t>
            </a:r>
          </a:p>
          <a:p>
            <a:pPr algn="ctr"/>
            <a:r>
              <a:rPr lang="en-US" sz="2400" dirty="0">
                <a:solidFill>
                  <a:srgbClr val="002060"/>
                </a:solidFill>
              </a:rPr>
              <a:t>H</a:t>
            </a:r>
            <a:r>
              <a:rPr lang="en-US" sz="2400" baseline="-25000" dirty="0">
                <a:solidFill>
                  <a:srgbClr val="002060"/>
                </a:solidFill>
              </a:rPr>
              <a:t>2</a:t>
            </a:r>
            <a:r>
              <a:rPr lang="en-US" sz="2400" dirty="0">
                <a:solidFill>
                  <a:srgbClr val="002060"/>
                </a:solidFill>
              </a:rPr>
              <a:t>SO</a:t>
            </a:r>
            <a:r>
              <a:rPr lang="en-US" sz="2400" baseline="-25000" dirty="0">
                <a:solidFill>
                  <a:srgbClr val="002060"/>
                </a:solidFill>
              </a:rPr>
              <a:t>4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দ্রবন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6" name="Flowchart: Magnetic Disk 5"/>
          <p:cNvSpPr/>
          <p:nvPr/>
        </p:nvSpPr>
        <p:spPr>
          <a:xfrm>
            <a:off x="5084619" y="2258291"/>
            <a:ext cx="2466109" cy="2369129"/>
          </a:xfrm>
          <a:prstGeom prst="flowChartMagneticDisk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dirty="0" smtClean="0"/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27.3 </a:t>
            </a:r>
            <a:r>
              <a:rPr lang="en-US" sz="2400" dirty="0">
                <a:solidFill>
                  <a:srgbClr val="002060"/>
                </a:solidFill>
              </a:rPr>
              <a:t>mL</a:t>
            </a:r>
          </a:p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0.03M   </a:t>
            </a:r>
            <a:endParaRPr lang="en-US" sz="2400" dirty="0">
              <a:solidFill>
                <a:srgbClr val="002060"/>
              </a:solidFill>
            </a:endParaRPr>
          </a:p>
          <a:p>
            <a:pPr algn="ctr"/>
            <a:r>
              <a:rPr lang="en-US" sz="2400" dirty="0">
                <a:solidFill>
                  <a:srgbClr val="002060"/>
                </a:solidFill>
              </a:rPr>
              <a:t>KMnO</a:t>
            </a:r>
            <a:r>
              <a:rPr lang="en-US" sz="2400" baseline="-25000" dirty="0">
                <a:solidFill>
                  <a:srgbClr val="002060"/>
                </a:solidFill>
              </a:rPr>
              <a:t>4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দ্রবন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01783" y="5430982"/>
            <a:ext cx="11204680" cy="1274618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rgbClr val="002060"/>
                </a:solidFill>
              </a:rPr>
              <a:t>A </a:t>
            </a:r>
            <a:r>
              <a:rPr lang="en-US" sz="3200" dirty="0" err="1" smtClean="0">
                <a:solidFill>
                  <a:srgbClr val="002060"/>
                </a:solidFill>
              </a:rPr>
              <a:t>পাত্রের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লোহার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বিশুদ্ধতা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নির্নয়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করা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যাবে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কি</a:t>
            </a:r>
            <a:r>
              <a:rPr lang="en-US" sz="3200" dirty="0" smtClean="0">
                <a:solidFill>
                  <a:srgbClr val="002060"/>
                </a:solidFill>
              </a:rPr>
              <a:t>  -</a:t>
            </a:r>
            <a:r>
              <a:rPr lang="en-US" sz="3200" dirty="0" err="1" smtClean="0">
                <a:solidFill>
                  <a:srgbClr val="002060"/>
                </a:solidFill>
              </a:rPr>
              <a:t>গানিতিকভাবে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বিশ্লেষন</a:t>
            </a:r>
            <a:r>
              <a:rPr lang="en-US" sz="3200" dirty="0" smtClean="0">
                <a:solidFill>
                  <a:srgbClr val="002060"/>
                </a:solidFill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</a:rPr>
              <a:t>কর</a:t>
            </a:r>
            <a:r>
              <a:rPr lang="en-US" sz="3200" dirty="0" smtClean="0">
                <a:solidFill>
                  <a:srgbClr val="002060"/>
                </a:solidFill>
              </a:rPr>
              <a:t>।</a:t>
            </a:r>
            <a:endParaRPr lang="en-US" sz="3200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525559" y="3491346"/>
                <a:ext cx="3602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2060"/>
                          </a:solidFill>
                          <a:latin typeface="Cambria Math"/>
                          <a:ea typeface="Cambria Math"/>
                        </a:rPr>
                        <m:t>≡</m:t>
                      </m:r>
                    </m:oMath>
                  </m:oMathPara>
                </a14:m>
                <a:endParaRPr lang="en-US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5559" y="3491346"/>
                <a:ext cx="360218" cy="369332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ounded Rectangle 8"/>
          <p:cNvSpPr/>
          <p:nvPr/>
        </p:nvSpPr>
        <p:spPr>
          <a:xfrm>
            <a:off x="2150669" y="4910206"/>
            <a:ext cx="1928521" cy="520776"/>
          </a:xfrm>
          <a:prstGeom prst="round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A </a:t>
            </a:r>
            <a:r>
              <a:rPr lang="en-US" sz="2400" dirty="0" err="1" smtClean="0">
                <a:solidFill>
                  <a:srgbClr val="002060"/>
                </a:solidFill>
              </a:rPr>
              <a:t>পাত্র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765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3" grpId="0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ield of sunflowers&#10;&#10;Description automatically generated">
            <a:extLst>
              <a:ext uri="{FF2B5EF4-FFF2-40B4-BE49-F238E27FC236}">
                <a16:creationId xmlns="" xmlns:a16="http://schemas.microsoft.com/office/drawing/2014/main" id="{20C43D0D-AE69-4854-B57F-6CA76D6DF9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143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1943176-E7E7-48EA-A0FC-9CE2A2389CAC}"/>
              </a:ext>
            </a:extLst>
          </p:cNvPr>
          <p:cNvSpPr txBox="1"/>
          <p:nvPr/>
        </p:nvSpPr>
        <p:spPr>
          <a:xfrm>
            <a:off x="1413164" y="498909"/>
            <a:ext cx="101138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ea typeface="Yu Mincho Demibold" panose="02020600000000000000" pitchFamily="18" charset="-128"/>
                <a:cs typeface="NikoshBAN" panose="02000000000000000000" pitchFamily="2" charset="0"/>
              </a:rPr>
              <a:t>ধন্যবাদ</a:t>
            </a:r>
            <a:r>
              <a:rPr lang="en-US" sz="9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ea typeface="Yu Mincho Demibold" panose="02020600000000000000" pitchFamily="18" charset="-128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ea typeface="Yu Mincho Demibold" panose="02020600000000000000" pitchFamily="18" charset="-128"/>
                <a:cs typeface="NikoshBAN" panose="02000000000000000000" pitchFamily="2" charset="0"/>
              </a:rPr>
              <a:t>সবাইকে</a:t>
            </a:r>
            <a:endParaRPr lang="en-US" sz="96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2602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1256</TotalTime>
  <Words>517</Words>
  <Application>Microsoft Office PowerPoint</Application>
  <PresentationFormat>Custom</PresentationFormat>
  <Paragraphs>120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365 Pro Plus</dc:creator>
  <cp:lastModifiedBy>HP</cp:lastModifiedBy>
  <cp:revision>230</cp:revision>
  <dcterms:created xsi:type="dcterms:W3CDTF">2021-07-04T04:33:59Z</dcterms:created>
  <dcterms:modified xsi:type="dcterms:W3CDTF">2026-09-22T00:56:09Z</dcterms:modified>
</cp:coreProperties>
</file>