
<file path=[Content_Types].xml><?xml version="1.0" encoding="utf-8"?>
<ns0:Types xmlns:ns0="http://schemas.openxmlformats.org/package/2006/content-types">
  <ns0:Default Extension="bin" ContentType="application/vnd.openxmlformats-officedocument.presentationml.printerSettings"/>
  <ns0:Default Extension="jpeg" ContentType="image/jpeg"/>
  <ns0:Default Extension="png" ContentType="image/png"/>
  <ns0:Default Extension="rels" ContentType="application/vnd.openxmlformats-package.relationships+xml"/>
  <ns0:Default Extension="xml" ContentType="application/xml"/>
  <ns0:Override PartName="/docProps/app.xml" ContentType="application/vnd.openxmlformats-officedocument.extended-properties+xml"/>
  <ns0:Override PartName="/docProps/core.xml" ContentType="application/vnd.openxmlformats-package.core-properties+xml"/>
  <ns0:Override PartName="/ppt/presProps.xml" ContentType="application/vnd.openxmlformats-officedocument.presentationml.presProps+xml"/>
  <ns0:Override PartName="/ppt/presentation.xml" ContentType="application/vnd.openxmlformats-officedocument.presentationml.presentation.main+xml"/>
  <ns0:Override PartName="/ppt/slideLayouts/slideLayout1.xml" ContentType="application/vnd.openxmlformats-officedocument.presentationml.slideLayout+xml"/>
  <ns0:Override PartName="/ppt/slideLayouts/slideLayout10.xml" ContentType="application/vnd.openxmlformats-officedocument.presentationml.slideLayout+xml"/>
  <ns0:Override PartName="/ppt/slideLayouts/slideLayout11.xml" ContentType="application/vnd.openxmlformats-officedocument.presentationml.slideLayout+xml"/>
  <ns0:Override PartName="/ppt/slideLayouts/slideLayout2.xml" ContentType="application/vnd.openxmlformats-officedocument.presentationml.slideLayout+xml"/>
  <ns0:Override PartName="/ppt/slideLayouts/slideLayout3.xml" ContentType="application/vnd.openxmlformats-officedocument.presentationml.slideLayout+xml"/>
  <ns0:Override PartName="/ppt/slideLayouts/slideLayout4.xml" ContentType="application/vnd.openxmlformats-officedocument.presentationml.slideLayout+xml"/>
  <ns0:Override PartName="/ppt/slideLayouts/slideLayout5.xml" ContentType="application/vnd.openxmlformats-officedocument.presentationml.slideLayout+xml"/>
  <ns0:Override PartName="/ppt/slideLayouts/slideLayout6.xml" ContentType="application/vnd.openxmlformats-officedocument.presentationml.slideLayout+xml"/>
  <ns0:Override PartName="/ppt/slideLayouts/slideLayout7.xml" ContentType="application/vnd.openxmlformats-officedocument.presentationml.slideLayout+xml"/>
  <ns0:Override PartName="/ppt/slideLayouts/slideLayout8.xml" ContentType="application/vnd.openxmlformats-officedocument.presentationml.slideLayout+xml"/>
  <ns0:Override PartName="/ppt/slideLayouts/slideLayout9.xml" ContentType="application/vnd.openxmlformats-officedocument.presentationml.slideLayout+xml"/>
  <ns0:Override PartName="/ppt/slideMasters/slideMaster1.xml" ContentType="application/vnd.openxmlformats-officedocument.presentationml.slideMaster+xml"/>
  <ns0:Override PartName="/ppt/slides/slide1.xml" ContentType="application/vnd.openxmlformats-officedocument.presentationml.slide+xml"/>
  <ns0:Override PartName="/ppt/slides/slide10.xml" ContentType="application/vnd.openxmlformats-officedocument.presentationml.slide+xml"/>
  <ns0:Override PartName="/ppt/slides/slide11.xml" ContentType="application/vnd.openxmlformats-officedocument.presentationml.slide+xml"/>
  <ns0:Override PartName="/ppt/slides/slide12.xml" ContentType="application/vnd.openxmlformats-officedocument.presentationml.slide+xml"/>
  <ns0:Override PartName="/ppt/slides/slide13.xml" ContentType="application/vnd.openxmlformats-officedocument.presentationml.slide+xml"/>
  <ns0:Override PartName="/ppt/slides/slide2.xml" ContentType="application/vnd.openxmlformats-officedocument.presentationml.slide+xml"/>
  <ns0:Override PartName="/ppt/slides/slide3.xml" ContentType="application/vnd.openxmlformats-officedocument.presentationml.slide+xml"/>
  <ns0:Override PartName="/ppt/slides/slide4.xml" ContentType="application/vnd.openxmlformats-officedocument.presentationml.slide+xml"/>
  <ns0:Override PartName="/ppt/slides/slide5.xml" ContentType="application/vnd.openxmlformats-officedocument.presentationml.slide+xml"/>
  <ns0:Override PartName="/ppt/slides/slide6.xml" ContentType="application/vnd.openxmlformats-officedocument.presentationml.slide+xml"/>
  <ns0:Override PartName="/ppt/slides/slide7.xml" ContentType="application/vnd.openxmlformats-officedocument.presentationml.slide+xml"/>
  <ns0:Override PartName="/ppt/slides/slide8.xml" ContentType="application/vnd.openxmlformats-officedocument.presentationml.slide+xml"/>
  <ns0:Override PartName="/ppt/slides/slide9.xml" ContentType="application/vnd.openxmlformats-officedocument.presentationml.slide+xml"/>
  <ns0:Override PartName="/ppt/tableStyles.xml" ContentType="application/vnd.openxmlformats-officedocument.presentationml.tableStyles+xml"/>
  <ns0:Override PartName="/ppt/theme/theme1.xml" ContentType="application/vnd.openxmlformats-officedocument.theme+xml"/>
  <ns0:Override PartName="/ppt/viewProps.xml" ContentType="application/vnd.openxmlformats-officedocument.presentationml.viewProps+xml"/>
  <ns0:Default Extension="fntdata" ContentType="application/x-fontdata"/>
</ns0: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ns0:presentation xmlns:ns0="http://schemas.openxmlformats.org/presentationml/2006/main" xmlns:ns1="http://schemas.openxmlformats.org/officeDocument/2006/relationships" xmlns:ns2="http://schemas.openxmlformats.org/drawingml/2006/main" saveSubsetFonts="1" autoCompressPictures="0" embedTrueTypeFonts="1">
  <ns0:sldMasterIdLst>
    <ns0:sldMasterId id="2147483648" ns1:id="rId1"/>
  </ns0:sldMasterIdLst>
  <ns0:sldIdLst>
    <ns0:sldId id="256" ns1:id="rId7"/>
    <ns0:sldId id="257" ns1:id="rId8"/>
    <ns0:sldId id="258" ns1:id="rId9"/>
    <ns0:sldId id="259" ns1:id="rId10"/>
    <ns0:sldId id="260" ns1:id="rId11"/>
    <ns0:sldId id="261" ns1:id="rId12"/>
    <ns0:sldId id="262" ns1:id="rId13"/>
    <ns0:sldId id="263" ns1:id="rId14"/>
    <ns0:sldId id="264" ns1:id="rId15"/>
    <ns0:sldId id="265" ns1:id="rId16"/>
    <ns0:sldId id="266" ns1:id="rId17"/>
    <ns0:sldId id="267" ns1:id="rId18"/>
    <ns0:sldId id="268" ns1:id="rId19"/>
  </ns0:sldIdLst>
  <ns0:sldSz cx="12192000" cy="6858000" type="screen4x3"/>
  <ns0:notesSz cx="6858000" cy="9144000"/>
  <ns0:embeddedFontLst>
    <ns0:embeddedFont>
      <ns0:font typeface="Hind Siliguri"/>
      <ns0:bold ns1:id="rIdFont20"/>
      <ns0:italic ns1:id="rIdFont21"/>
      <ns0:regular ns1:id="rIdFont22"/>
    </ns0:embeddedFont>
    <ns0:embeddedFont>
      <ns0:font typeface="Poppins"/>
      <ns0:bold ns1:id="rIdFont23"/>
    </ns0:embeddedFont>
  </ns0:embeddedFontLst>
  <ns0:defaultTextStyle>
    <ns2:defPPr>
      <ns2:defRPr lang="en-US"/>
    </ns2:defPPr>
    <ns2:lvl1pPr marL="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1pPr>
    <ns2:lvl2pPr marL="4572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2pPr>
    <ns2:lvl3pPr marL="9144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3pPr>
    <ns2:lvl4pPr marL="13716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4pPr>
    <ns2:lvl5pPr marL="18288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5pPr>
    <ns2:lvl6pPr marL="22860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6pPr>
    <ns2:lvl7pPr marL="27432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7pPr>
    <ns2:lvl8pPr marL="32004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8pPr>
    <ns2:lvl9pPr marL="3657600" algn="l" defTabSz="457200" rtl="0" eaLnBrk="1" latinLnBrk="0" hangingPunct="1">
      <ns2:defRPr sz="1800" kern="1200">
        <ns2:solidFill>
          <ns2:schemeClr val="tx1"/>
        </ns2:solidFill>
        <ns2:latin typeface="+mn-lt"/>
        <ns2:ea typeface="+mn-ea"/>
        <ns2:cs typeface="+mn-cs"/>
      </ns2:defRPr>
    </ns2:lvl9pPr>
  </ns0:defaultTextStyle>
</ns0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?>
<ns0:Relationships xmlns:ns0="http://schemas.openxmlformats.org/package/2006/relationships"><ns0:Relationship Id="rId1" Type="http://schemas.openxmlformats.org/officeDocument/2006/relationships/slideMaster" Target="slideMasters/slideMaster1.xml" /><ns0:Relationship Id="rId2" Type="http://schemas.openxmlformats.org/officeDocument/2006/relationships/printerSettings" Target="printerSettings/printerSettings1.bin" /><ns0:Relationship Id="rId3" Type="http://schemas.openxmlformats.org/officeDocument/2006/relationships/presProps" Target="presProps.xml" /><ns0:Relationship Id="rId4" Type="http://schemas.openxmlformats.org/officeDocument/2006/relationships/viewProps" Target="viewProps.xml" /><ns0:Relationship Id="rId5" Type="http://schemas.openxmlformats.org/officeDocument/2006/relationships/theme" Target="theme/theme1.xml" /><ns0:Relationship Id="rId6" Type="http://schemas.openxmlformats.org/officeDocument/2006/relationships/tableStyles" Target="tableStyles.xml" /><ns0:Relationship Id="rId7" Type="http://schemas.openxmlformats.org/officeDocument/2006/relationships/slide" Target="slides/slide1.xml" /><ns0:Relationship Id="rId8" Type="http://schemas.openxmlformats.org/officeDocument/2006/relationships/slide" Target="slides/slide2.xml" /><ns0:Relationship Id="rId9" Type="http://schemas.openxmlformats.org/officeDocument/2006/relationships/slide" Target="slides/slide3.xml" /><ns0:Relationship Id="rId10" Type="http://schemas.openxmlformats.org/officeDocument/2006/relationships/slide" Target="slides/slide4.xml" /><ns0:Relationship Id="rId11" Type="http://schemas.openxmlformats.org/officeDocument/2006/relationships/slide" Target="slides/slide5.xml" /><ns0:Relationship Id="rId12" Type="http://schemas.openxmlformats.org/officeDocument/2006/relationships/slide" Target="slides/slide6.xml" /><ns0:Relationship Id="rId13" Type="http://schemas.openxmlformats.org/officeDocument/2006/relationships/slide" Target="slides/slide7.xml" /><ns0:Relationship Id="rId14" Type="http://schemas.openxmlformats.org/officeDocument/2006/relationships/slide" Target="slides/slide8.xml" /><ns0:Relationship Id="rId15" Type="http://schemas.openxmlformats.org/officeDocument/2006/relationships/slide" Target="slides/slide9.xml" /><ns0:Relationship Id="rId16" Type="http://schemas.openxmlformats.org/officeDocument/2006/relationships/slide" Target="slides/slide10.xml" /><ns0:Relationship Id="rId17" Type="http://schemas.openxmlformats.org/officeDocument/2006/relationships/slide" Target="slides/slide11.xml" /><ns0:Relationship Id="rId18" Type="http://schemas.openxmlformats.org/officeDocument/2006/relationships/slide" Target="slides/slide12.xml" /><ns0:Relationship Id="rId19" Type="http://schemas.openxmlformats.org/officeDocument/2006/relationships/slide" Target="slides/slide13.xml" /><ns0:Relationship Id="rIdFont20" Type="http://schemas.openxmlformats.org/officeDocument/2006/relationships/font" Target="fonts/c5c7d60a-77f4-491e-9cae-0b6822d6ac67.fntdata" /><ns0:Relationship Id="rIdFont21" Type="http://schemas.openxmlformats.org/officeDocument/2006/relationships/font" Target="fonts/3a4484c4-97c9-4b11-a71c-cd4e55091efd.fntdata" /><ns0:Relationship Id="rIdFont22" Type="http://schemas.openxmlformats.org/officeDocument/2006/relationships/font" Target="fonts/3046818c-d32b-49c7-a1c2-284759ded6ea.fntdata" /><ns0:Relationship Id="rIdFont23" Type="http://schemas.openxmlformats.org/officeDocument/2006/relationships/font" Target="fonts/601e6806-9e09-4076-9fd1-053ffb397d8c.fntdata" /></ns0: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2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3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4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5" y="2382291"/>
            <a:ext cx="666750" cy="6667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95400" y="3287166"/>
            <a:ext cx="9601200" cy="66288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5220"/>
              </a:lnSpc>
            </a:pPr>
            <a:r>
              <a:rPr b="1" sz="4350" i="0" u="none">
                <a:solidFill>
                  <a:srgbClr val="F8FAFC"/>
                </a:solidFill>
                <a:latin typeface="Hind Siliguri"/>
              </a:rPr>
              <a:t>সাইবার সিকিউরিটি ট্রেনিং সেমিনার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49015" y="4140547"/>
            <a:ext cx="8893968" cy="3351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94A3B8"/>
                </a:solidFill>
                <a:latin typeface="Hind Siliguri"/>
              </a:rPr>
              <a:t>কর্মক্ষেত্রে ডিজিটাল নিরাপত্তা সচেতনতা, সর্বোত্তম চর্চা ও বাস্তবমুখী সুরক্ষা বাস্তবায়ন নির্দেশিকা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24500" y="2756594"/>
            <a:ext cx="1143000" cy="38100"/>
          </a:xfrm>
          <a:prstGeom prst="rect">
            <a:avLst/>
          </a:prstGeom>
          <a:solidFill>
            <a:srgbClr val="06B6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564183" y="3032819"/>
            <a:ext cx="9063632" cy="8286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4050" i="0" u="none">
                <a:solidFill>
                  <a:srgbClr val="F8FAFC"/>
                </a:solidFill>
                <a:latin typeface="Hind Siliguri"/>
              </a:rPr>
              <a:t>১. আধুনিক সাইবার হুমকির চিত্রপট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44390" y="4004369"/>
            <a:ext cx="6703218" cy="3351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94A3B8"/>
                </a:solidFill>
                <a:latin typeface="Hind Siliguri"/>
              </a:rPr>
              <a:t>প্রতিষ্ঠান ও কর্মচারীদের জন্য প্রধান ডিজিটাল নিরাপত্তা ঝুঁকি ও চ্যালেঞ্জ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571500" y="2584102"/>
            <a:ext cx="3524250" cy="2689770"/>
          </a:xfrm>
          <a:prstGeom prst="roundRect">
            <a:avLst>
              <a:gd name="adj" fmla="val 4249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4333875" y="2584102"/>
            <a:ext cx="3524250" cy="2689770"/>
          </a:xfrm>
          <a:prstGeom prst="roundRect">
            <a:avLst>
              <a:gd name="adj" fmla="val 4249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096250" y="2584102"/>
            <a:ext cx="3524250" cy="2689770"/>
          </a:xfrm>
          <a:prstGeom prst="roundRect">
            <a:avLst>
              <a:gd name="adj" fmla="val 4249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75" y="2974627"/>
            <a:ext cx="428625" cy="3810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9150" y="2974627"/>
            <a:ext cx="381000" cy="381000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1525" y="2974627"/>
            <a:ext cx="333375" cy="381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প্রধান সাইবার হুমকিসমূহ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6775" y="3669952"/>
            <a:ext cx="3180397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38BDF8"/>
                </a:solidFill>
                <a:latin typeface="Hind Siliguri"/>
              </a:rPr>
              <a:t>ফিশিং আক্রমণ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6775" y="4155727"/>
            <a:ext cx="3028950" cy="8228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ভুয়া ইমেইল, মেসেজ বা লিংকের মাধ্যমে গোপনীয় তথ্য ও পাসওয়ার্ড হাতিয়ে নেওয়ার কৌশল।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29150" y="3669952"/>
            <a:ext cx="3180397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38BDF8"/>
                </a:solidFill>
                <a:latin typeface="Hind Siliguri"/>
              </a:rPr>
              <a:t>মালওয়্যার ও র‍্যানসামওয়্যার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29150" y="4155727"/>
            <a:ext cx="3028950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ক্ষতিকারক সফটওয়্যার যা সিস্টেমে প্রবেশ করে ফাইল লক বা তথ্য চুরি করে অর্থ দাবি করে।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91525" y="3669952"/>
            <a:ext cx="3180397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38BDF8"/>
                </a:solidFill>
                <a:latin typeface="Hind Siliguri"/>
              </a:rPr>
              <a:t>সোশ্যাল ইঞ্জিনিয়ারিং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91525" y="4155727"/>
            <a:ext cx="3028950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মানুষের বিশ্বাস ও সরলতার সুযোগ নিয়ে কৌশলে প্রতিষ্ঠানের স্পর্শকাতর ডাটা সংগ্রহের চেষ্টা।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214562"/>
            <a:ext cx="5334000" cy="34290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6025" y="2224087"/>
            <a:ext cx="5314950" cy="34099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ফিশিং ও সোশ্যাল ইঞ্জিনিয়ারিং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2976562"/>
            <a:ext cx="6400800" cy="27429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ভুয়া ইমেইল চেনা: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প্রেরকের ডোমেইন নাম ও বানান সতর্কতার সাথে পরীক্ষা করুন।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3384202"/>
            <a:ext cx="5162550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সন্দেহজনক লিংক: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যেকোনো লিংকে ক্লিক করার আগে কার্সর রেখে আসল URL দেখুন।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8200" y="4066133"/>
            <a:ext cx="6400800" cy="27429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জরুরি তাগিদ: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দ্রুত সিদ্ধান্ত নিতে বাধ্য করার ইমেইল বার্তাগুলো এড়িয়ে চলুন।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8200" y="4473773"/>
            <a:ext cx="6400800" cy="27429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অপরিচিত অ্যাটাচমেন্ট: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অজানা উৎস থেকে প্রাপ্ত ফাইল কখনো ওপেন করবেন না।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7700" y="2938462"/>
            <a:ext cx="104775" cy="36195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06B6D4"/>
                </a:solidFill>
                <a:latin typeface="Hind Siliguri"/>
              </a:rPr>
              <a:t>•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7700" y="3346102"/>
            <a:ext cx="104775" cy="36195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06B6D4"/>
                </a:solidFill>
                <a:latin typeface="Hind Siliguri"/>
              </a:rPr>
              <a:t>•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7700" y="4028033"/>
            <a:ext cx="104775" cy="36195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06B6D4"/>
                </a:solidFill>
                <a:latin typeface="Hind Siliguri"/>
              </a:rPr>
              <a:t>•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700" y="4435673"/>
            <a:ext cx="104775" cy="36195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06B6D4"/>
                </a:solidFill>
                <a:latin typeface="Hind Siliguri"/>
              </a:rPr>
              <a:t>•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মানবীয় ভুল ও সাইবার ঝুঁকি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95250" y="3062287"/>
            <a:ext cx="6667500" cy="123825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9750"/>
              </a:lnSpc>
            </a:pPr>
            <a:r>
              <a:rPr b="1" sz="9750" i="0" u="none">
                <a:solidFill>
                  <a:srgbClr val="38BDF8"/>
                </a:solidFill>
                <a:latin typeface="Poppins"/>
              </a:rPr>
              <a:t>৮৫%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95250" y="4395787"/>
            <a:ext cx="666750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1950" i="0" u="none">
                <a:solidFill>
                  <a:srgbClr val="F8FAFC"/>
                </a:solidFill>
                <a:latin typeface="Hind Siliguri"/>
              </a:rPr>
              <a:t>মানবীয় ভুলের কারণে ঘটে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86500" y="3274665"/>
            <a:ext cx="5700712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38BDF8"/>
                </a:solidFill>
                <a:latin typeface="Hind Siliguri"/>
              </a:rPr>
              <a:t>প্রযুক্তি একা সুরক্ষা দিতে পারে না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86500" y="3760440"/>
            <a:ext cx="5429250" cy="8228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অধিকাংশ বড় ধরনের সাইবার সিকিউরিটি ব্রিচ সরাসরি মানবীয় অসাবধানতা বা অনভিজ্ঞতার কারণে ঘটে থাকে। শক্তিশালী ফায়ারওয়্যাল থাকা সত্ত্বেও কেবল একজন কর্মচারীর ভুল ক্লিকে পুরো সিস্টেম ক্ষতিগ্রস্ত হতে পারে।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24500" y="2756594"/>
            <a:ext cx="1143000" cy="38100"/>
          </a:xfrm>
          <a:prstGeom prst="rect">
            <a:avLst/>
          </a:prstGeom>
          <a:solidFill>
            <a:srgbClr val="06B6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2070496" y="3032819"/>
            <a:ext cx="8051006" cy="8286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4050" i="0" u="none">
                <a:solidFill>
                  <a:srgbClr val="F8FAFC"/>
                </a:solidFill>
                <a:latin typeface="Hind Siliguri"/>
              </a:rPr>
              <a:t>২. পাসওয়ার্ড ও একাউন্ট সুরক্ষা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76500" y="4004369"/>
            <a:ext cx="7239000" cy="33516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94A3B8"/>
                </a:solidFill>
                <a:latin typeface="Hind Siliguri"/>
              </a:rPr>
              <a:t>ডিজিটাল পরিচয় সুরক্ষায় শক্তিশালী পাসওয়ার্ড নীতি ও ব্যবহারের প্রোটোকল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ounded Rectangle 3"/>
          <p:cNvSpPr/>
          <p:nvPr/>
        </p:nvSpPr>
        <p:spPr>
          <a:xfrm>
            <a:off x="571500" y="2351782"/>
            <a:ext cx="11049000" cy="636240"/>
          </a:xfrm>
          <a:prstGeom prst="roundRect">
            <a:avLst>
              <a:gd name="adj" fmla="val 14970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571500" y="3140422"/>
            <a:ext cx="11049000" cy="636240"/>
          </a:xfrm>
          <a:prstGeom prst="roundRect">
            <a:avLst>
              <a:gd name="adj" fmla="val 14970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571500" y="3929062"/>
            <a:ext cx="11049000" cy="636240"/>
          </a:xfrm>
          <a:prstGeom prst="roundRect">
            <a:avLst>
              <a:gd name="adj" fmla="val 14970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571500" y="4717702"/>
            <a:ext cx="11049000" cy="636240"/>
          </a:xfrm>
          <a:prstGeom prst="roundRect">
            <a:avLst>
              <a:gd name="adj" fmla="val 14970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71500" y="2978497"/>
            <a:ext cx="11049000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3767137"/>
            <a:ext cx="11049000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71500" y="4555777"/>
            <a:ext cx="11049000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571500" y="5344417"/>
            <a:ext cx="11049000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" y="2566094"/>
            <a:ext cx="209550" cy="219075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5" y="3354734"/>
            <a:ext cx="180975" cy="219075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5" y="4143375"/>
            <a:ext cx="238125" cy="219075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525" y="4932015"/>
            <a:ext cx="209550" cy="21907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পাসওয়ার্ড ও MFA নীতি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43000" y="2523232"/>
            <a:ext cx="10382250" cy="2933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পাসফ্রেজ ব্যবহার করুন: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ছোট কঠিন পাসওয়ার্ডের চেয়ে ১২-১৬ অক্ষরের দীর্ঘ বাক্য বা পাসফ্রেজ অনেক বেশি নিরাপদ।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43000" y="3311872"/>
            <a:ext cx="10382250" cy="2933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মাল্টি-ফ্যাক্টর অথেনটিকেশন (MFA):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কেবল পাসওয়ার্ড নয়, ফোনে পাঠানো OTP বা অ্যাপের মাধ্যমে টু-ফ্যাক্টর সিকিউরিটি চালু রাখুন।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43000" y="4100512"/>
            <a:ext cx="10382250" cy="2933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পাসওয়ার্ড ম্যানেজার: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ব্রাউজারে না রেখে নিরাপদ পাসওয়ার্ড ম্যানেজার ব্যবহার করে কঠিন পাসওয়ার্ড সংরক্ষণ করুন।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43000" y="4889152"/>
            <a:ext cx="10382250" cy="2933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পাসওয়ার্ড শেয়ারিং নিষেধ: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সহকর্মী বা বহিরাগত কারো সাথে ব্যক্তিগত কাজের অ্যাকাউন্টের বিবরণ শেয়ার করবেন না।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2989957"/>
            <a:ext cx="223539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2806898" y="2989957"/>
            <a:ext cx="454803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354937" y="2989957"/>
            <a:ext cx="426556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71500" y="3616672"/>
            <a:ext cx="223539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2806898" y="3616672"/>
            <a:ext cx="454803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7354937" y="3616672"/>
            <a:ext cx="426556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71500" y="4243387"/>
            <a:ext cx="223539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2806898" y="4243387"/>
            <a:ext cx="454803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7354937" y="4243387"/>
            <a:ext cx="426556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571500" y="4870102"/>
            <a:ext cx="223539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2806898" y="4870102"/>
            <a:ext cx="454803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7354937" y="4870102"/>
            <a:ext cx="426556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571500" y="5496817"/>
            <a:ext cx="223539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2806898" y="5496817"/>
            <a:ext cx="4548038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7354937" y="5496817"/>
            <a:ext cx="4265562" cy="9525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71500" y="2347019"/>
            <a:ext cx="11049000" cy="3164085"/>
          </a:xfrm>
          <a:prstGeom prst="roundRect">
            <a:avLst>
              <a:gd name="adj" fmla="val 0"/>
            </a:avLst>
          </a:prstGeom>
          <a:solidFill>
            <a:srgbClr val="1E293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571500" y="2347019"/>
          <a:ext cx="11048998" cy="3164085"/>
        </p:xfrm>
        <a:graphic>
          <a:graphicData uri="http://schemas.openxmlformats.org/drawingml/2006/table">
            <a:tbl>
              <a:tblPr firstRow="0" bandRow="0">
                <a:lnL>
                  <a:noFill/>
                </a:lnL>
                <a:lnR>
                  <a:noFill/>
                </a:lnR>
                <a:lnT>
                  <a:noFill/>
                </a:lnT>
                <a:lnB>
                  <a:noFill/>
                </a:lnB>
                <a:lnV>
                  <a:noFill/>
                </a:lnV>
                <a:lnH>
                  <a:noFill/>
                </a:lnH>
              </a:tblPr>
              <a:tblGrid>
                <a:gridCol w="2235398"/>
                <a:gridCol w="4548038"/>
                <a:gridCol w="4265562"/>
              </a:tblGrid>
              <a:tr h="632817">
                <a:tc>
                  <a:txBody>
                    <a:bodyPr/>
                    <a:lstStyle/>
                    <a:p>
                      <a:pPr algn="l"/>
                      <a:r>
                        <a:rPr b="1" sz="1500" i="0" u="none">
                          <a:solidFill>
                            <a:srgbClr val="38BDF8"/>
                          </a:solidFill>
                          <a:latin typeface="Hind Siliguri"/>
                        </a:rPr>
                        <a:t>বিষয়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1" sz="1500" i="0" u="none">
                          <a:solidFill>
                            <a:srgbClr val="38BDF8"/>
                          </a:solidFill>
                          <a:latin typeface="Hind Siliguri"/>
                        </a:rPr>
                        <a:t>অনিরাপদ অনুশীলন (ঝুঁকিপূর্ণ)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1" sz="1500" i="0" u="none">
                          <a:solidFill>
                            <a:srgbClr val="38BDF8"/>
                          </a:solidFill>
                          <a:latin typeface="Hind Siliguri"/>
                        </a:rPr>
                        <a:t>নিরাপদ অনুশীলন (অনুমোদিত)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</a:tr>
              <a:tr h="632817"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পাসওয়ার্ড শৈলী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সহজ তথ্য (যেমন: Pass1234, Admin@2024)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দীর্ঘ পাসফ্রেজ ও স্পেশাল ক্যারেক্টার যুক্ত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</a:tr>
              <a:tr h="632817"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ডিভাইস লক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ডেস্ক ছেড়ে যাওয়ার সময় পিসি খোলা রাখা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সবসময় Win+L দিয়ে স্ক্রিন লক করা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</a:tr>
              <a:tr h="632817"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পাবলিক ওয়াই-ফাই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উন্মুক্ত ওয়াই-ফাইতে অফিসের কাজে যুক্ত হওয়া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অফিসিয়াল VPN ব্যবহার করে কানেক্ট হওয়া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</a:tr>
              <a:tr h="632817"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ডাটা শেয়ারিং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ব্যক্তিগত ইউএসবি (USB) ড্রাইভ ব্যবহার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350" i="0" u="none">
                          <a:solidFill>
                            <a:srgbClr val="CBD5E1"/>
                          </a:solidFill>
                          <a:latin typeface="Hind Siliguri"/>
                        </a:rPr>
                        <a:t>অনুমোদিত এনক্রিপ্টেড ক্লাউড স্টোরেজ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E293B"/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নিরাপদ ও অনিরাপদ তুলনা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5286375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0"/>
            <a:ext cx="58578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476250"/>
            <a:ext cx="5650706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ডিভাইস ও ডাটা সুরক্ষা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1476375"/>
            <a:ext cx="5650706" cy="3714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800" i="0" u="none">
                <a:solidFill>
                  <a:srgbClr val="38BDF8"/>
                </a:solidFill>
                <a:latin typeface="Hind Siliguri"/>
              </a:rPr>
              <a:t>এনডপয়েন্ট সিকিউরিটি নিশ্চিতকরণ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1962150"/>
            <a:ext cx="5381625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প্রতিষ্ঠানের প্রতিটি ল্যাপটপ, ডেস্কটপ ও মোবাইল ফোনই সাইবার আক্রমণের অন্যতম লক্ষ্যবস্তু। সঠিক সুরক্ষার মাধ্যমে ডেটা লিক হওয়া রোধ সম্ভব।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500" y="2510730"/>
            <a:ext cx="5381625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নিয়মিত অফিসিয়াল অপারেটিং সিস্টেম ও অ্যান্টিভাইরাস আপডেট রাখা আবশ্যক। অননুমোদিত সফটওয়্যার বা পাইরেটেড টুলস ইন্সটল করা কঠোরভাবে নিষিদ্ধ।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476375"/>
            <a:ext cx="11049000" cy="49053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সাইবার হামলার মূল প্রভাব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1062" y="4996755"/>
            <a:ext cx="10429875" cy="27429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b="0" sz="1350" i="1" u="none">
                <a:solidFill>
                  <a:srgbClr val="CBD5E1"/>
                </a:solidFill>
                <a:latin typeface="Hind Siliguri"/>
              </a:rPr>
              <a:t>একবার বড় ধরনের সাইবার হামলা হলে তা কেবল সরাসরি অর্থ ক্ষতি করে না, প্রতিষ্ঠানের ব্র্যান্ড ইমেজ ও গ্রাহক আস্থা দীর্ঘমেয়াদে নষ্ট করে।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4100512"/>
            <a:ext cx="11049000" cy="38100"/>
          </a:xfrm>
          <a:prstGeom prst="rect">
            <a:avLst/>
          </a:prstGeom>
          <a:solidFill>
            <a:srgbClr val="33415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571500" y="4357687"/>
            <a:ext cx="2541240" cy="1085850"/>
          </a:xfrm>
          <a:prstGeom prst="roundRect">
            <a:avLst>
              <a:gd name="adj" fmla="val 8771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1708699" y="3986212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0F172A"/>
          </a:solidFill>
          <a:ln w="38100">
            <a:solidFill>
              <a:srgbClr val="06B6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3407419" y="2795587"/>
            <a:ext cx="2541240" cy="1085850"/>
          </a:xfrm>
          <a:prstGeom prst="roundRect">
            <a:avLst>
              <a:gd name="adj" fmla="val 8771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4544619" y="3986212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0F172A"/>
          </a:solidFill>
          <a:ln w="38100">
            <a:solidFill>
              <a:srgbClr val="06B6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6243339" y="4357687"/>
            <a:ext cx="2541240" cy="1085850"/>
          </a:xfrm>
          <a:prstGeom prst="roundRect">
            <a:avLst>
              <a:gd name="adj" fmla="val 8771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7380539" y="3986212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0F172A"/>
          </a:solidFill>
          <a:ln w="38100">
            <a:solidFill>
              <a:srgbClr val="06B6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9079259" y="2795587"/>
            <a:ext cx="2541240" cy="1085850"/>
          </a:xfrm>
          <a:prstGeom prst="roundRect">
            <a:avLst>
              <a:gd name="adj" fmla="val 8771"/>
            </a:avLst>
          </a:prstGeom>
          <a:solidFill>
            <a:srgbClr val="1E293B"/>
          </a:solidFill>
          <a:ln w="9525">
            <a:solidFill>
              <a:srgbClr val="33415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10216459" y="3986212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0F172A"/>
          </a:solidFill>
          <a:ln w="38100">
            <a:solidFill>
              <a:srgbClr val="06B6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ইনসিডেন্ট রেসপন্স ফ্রেমওয়ার্ক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957" y="4519612"/>
            <a:ext cx="2910324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1500" i="0" u="none">
                <a:solidFill>
                  <a:srgbClr val="38BDF8"/>
                </a:solidFill>
                <a:latin typeface="Hind Siliguri"/>
              </a:rPr>
              <a:t>১. সনাক্তকরণ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6251" y="4881562"/>
            <a:ext cx="2771737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CBD5E1"/>
                </a:solidFill>
                <a:latin typeface="Hind Siliguri"/>
              </a:rPr>
              <a:t>সন্দেহজনক কার্যক্রম বা পিসি ধীরগতি দ্রুত খেয়াল করুন।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22877" y="2957512"/>
            <a:ext cx="2910324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1500" i="0" u="none">
                <a:solidFill>
                  <a:srgbClr val="38BDF8"/>
                </a:solidFill>
                <a:latin typeface="Hind Siliguri"/>
              </a:rPr>
              <a:t>২. বিচ্ছিন্নকরণ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92171" y="3319462"/>
            <a:ext cx="2771737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CBD5E1"/>
                </a:solidFill>
                <a:latin typeface="Hind Siliguri"/>
              </a:rPr>
              <a:t>তাৎক্ষণিকভাবে ওয়াই-ফাই সংযোগ বিচ্ছিন্ন করুন।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8797" y="4519612"/>
            <a:ext cx="2910324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1500" i="0" u="none">
                <a:solidFill>
                  <a:srgbClr val="38BDF8"/>
                </a:solidFill>
                <a:latin typeface="Hind Siliguri"/>
              </a:rPr>
              <a:t>৩. রিপোর্টিং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28091" y="4881562"/>
            <a:ext cx="2771737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CBD5E1"/>
                </a:solidFill>
                <a:latin typeface="Hind Siliguri"/>
              </a:rPr>
              <a:t>অবিলম্বে আইটি/সিকিউরিটি হেল্পডেস্কে অবহিত করুন।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94717" y="2957512"/>
            <a:ext cx="2910324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1500" i="0" u="none">
                <a:solidFill>
                  <a:srgbClr val="38BDF8"/>
                </a:solidFill>
                <a:latin typeface="Hind Siliguri"/>
              </a:rPr>
              <a:t>৪. পুনরুদ্ধার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964010" y="3319462"/>
            <a:ext cx="2771737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575"/>
              </a:lnSpc>
            </a:pPr>
            <a:r>
              <a:rPr b="0" sz="1125" i="0" u="none">
                <a:solidFill>
                  <a:srgbClr val="CBD5E1"/>
                </a:solidFill>
                <a:latin typeface="Hind Siliguri"/>
              </a:rPr>
              <a:t>ব্যাকআপ থেকে সিস্টেম পুনর্গঠন ও সিকিউরিটি চেক।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0" y="476250"/>
            <a:ext cx="571500" cy="571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404812" y="1238250"/>
            <a:ext cx="13001625" cy="1104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400" i="0" u="none">
                <a:solidFill>
                  <a:srgbClr val="38BDF8"/>
                </a:solidFill>
                <a:latin typeface="Hind Siliguri"/>
              </a:rPr>
              <a:t>প্রশ্নোত্তর ও ধন্যবাদ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404812" y="2533650"/>
            <a:ext cx="13001625" cy="36567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b="0" sz="1800" i="0" u="none">
                <a:solidFill>
                  <a:srgbClr val="CBD5E1"/>
                </a:solidFill>
                <a:latin typeface="Hind Siliguri"/>
              </a:rPr>
              <a:t>সচেতনতাই সাইবার নিরাপত্তার প্রথম ও প্রধান প্রতিরক্ষা লাইন।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404812" y="3280320"/>
            <a:ext cx="13001625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350" i="0" u="none">
                <a:solidFill>
                  <a:srgbClr val="94A3B8"/>
                </a:solidFill>
                <a:latin typeface="Hind Siliguri"/>
              </a:rPr>
              <a:t>আইটি সিকিউরিটি টিম ডেস্কে যেকোনো প্রয়োজনে যোগাযোগ করুন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171575"/>
            <a:ext cx="11049000" cy="19050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3049934"/>
            <a:ext cx="11049000" cy="98286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402327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71500" y="4023270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3298477"/>
            <a:ext cx="857250" cy="4762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182219"/>
            <a:ext cx="1504950" cy="548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476250"/>
            <a:ext cx="11620500" cy="6000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38BDF8"/>
                </a:solidFill>
                <a:latin typeface="Hind Siliguri"/>
              </a:rPr>
              <a:t>Image Sources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66875" y="3192809"/>
            <a:ext cx="10048875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CBD5E1"/>
                </a:solidFill>
                <a:latin typeface="Hind Siliguri"/>
              </a:rPr>
              <a:t>https://img.magnific.com/premium-photo/laptop-email-security-warning-with-alert-email-inbox-phishing-detection-interface-concept-cyber-attack-spam-filtering-data-protection-alert-email-business-communication-technology_36325-9284.jpg?semt=ais_hybrid&amp;w=740&amp;q=80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66875" y="3636615"/>
            <a:ext cx="10525125" cy="24378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CBD5E1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F8FAFC"/>
                </a:solidFill>
                <a:latin typeface="Hind Siliguri"/>
              </a:rPr>
              <a:t>www.magnific.com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66875" y="4175670"/>
            <a:ext cx="10525125" cy="19809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CBD5E1"/>
                </a:solidFill>
                <a:latin typeface="Hind Siliguri"/>
              </a:rPr>
              <a:t>https://as2.ftcdn.net/v2/jpg/18/29/73/31/1000_F_1829733193_UvlVnYcX3F2Ab5mARFHjlYIL7tvaGEiZ.jpg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66875" y="4421385"/>
            <a:ext cx="10525125" cy="243780"/>
          </a:xfrm>
          <a:prstGeom prst="rect">
            <a:avLst/>
          </a:prstGeom>
          <a:noFill/>
        </p:spPr>
        <p:txBody>
          <a:bodyPr wrap="non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CBD5E1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F8FAFC"/>
                </a:solidFill>
                <a:latin typeface="Hind Siliguri"/>
              </a:rPr>
              <a:t>www.europosters.be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