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embeddedFontLst>
    <p:embeddedFont>
      <p:font typeface="Calibri" pitchFamily="34" charset="0"/>
      <p:regular r:id="rId10"/>
      <p:bold r:id="rId11"/>
      <p:italic r:id="rId12"/>
      <p:boldItalic r:id="rId13"/>
    </p:embeddedFont>
    <p:embeddedFont>
      <p:font typeface="Nikosh" pitchFamily="2" charset="0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-79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pPr/>
              <a:t>23-Sep-26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00000"/>
            </a:gs>
            <a:gs pos="39999">
              <a:srgbClr val="0A128C"/>
            </a:gs>
            <a:gs pos="70000">
              <a:srgbClr val="181CC7"/>
            </a:gs>
            <a:gs pos="88000">
              <a:srgbClr val="7005D4"/>
            </a:gs>
            <a:gs pos="100000">
              <a:srgbClr val="8C3D91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/>
        </p:nvSpPr>
        <p:spPr>
          <a:xfrm>
            <a:off x="609600" y="4063305"/>
            <a:ext cx="6667500" cy="971550"/>
          </a:xfrm>
          <a:prstGeom prst="roundRect">
            <a:avLst>
              <a:gd name="adj" fmla="val 11764"/>
            </a:avLst>
          </a:prstGeom>
          <a:solidFill>
            <a:srgbClr val="1E293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800"/>
          </a:p>
        </p:txBody>
      </p:sp>
      <p:sp>
        <p:nvSpPr>
          <p:cNvPr id="4" name="Rectangle 3"/>
          <p:cNvSpPr/>
          <p:nvPr/>
        </p:nvSpPr>
        <p:spPr>
          <a:xfrm>
            <a:off x="609600" y="4063305"/>
            <a:ext cx="38100" cy="9715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2500" y="4320480"/>
            <a:ext cx="457200" cy="457200"/>
          </a:xfrm>
          <a:prstGeom prst="rect">
            <a:avLst/>
          </a:prstGeom>
        </p:spPr>
      </p:pic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62037" y="4453830"/>
            <a:ext cx="238125" cy="190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3069101" y="1792784"/>
            <a:ext cx="4863107" cy="639960"/>
          </a:xfrm>
          <a:prstGeom prst="rect">
            <a:avLst/>
          </a:prstGeom>
          <a:noFill/>
        </p:spPr>
        <p:txBody>
          <a:bodyPr wrap="none" lIns="0" tIns="0" rIns="0" bIns="0" anchor="t">
            <a:spAutoFit/>
          </a:bodyPr>
          <a:lstStyle/>
          <a:p>
            <a:pPr algn="l">
              <a:lnSpc>
                <a:spcPts val="5040"/>
              </a:lnSpc>
            </a:pPr>
            <a:r>
              <a:rPr sz="4200" b="1" i="0" u="none">
                <a:solidFill>
                  <a:srgbClr val="F8FAFC"/>
                </a:solidFill>
                <a:latin typeface="Hind Siliguri"/>
              </a:rPr>
              <a:t>রাসায়নিক বিক্রিয়া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3263205"/>
            <a:ext cx="10996246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0" i="0" u="none">
                <a:solidFill>
                  <a:srgbClr val="94A3B8"/>
                </a:solidFill>
                <a:latin typeface="Nikosh" pitchFamily="2" charset="0"/>
                <a:cs typeface="Nikosh" pitchFamily="2" charset="0"/>
              </a:rPr>
              <a:t>পদার্থের পরিবর্তন, বিক্রিয়ক, উৎপাদ এবং বিভিন্ন প্রকার রাসায়নিক বিক্রিয়ার সহজ পাঠ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714500" y="604911"/>
            <a:ext cx="6965706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4800" b="1" i="0" u="none">
                <a:solidFill>
                  <a:srgbClr val="38BDF8"/>
                </a:solidFill>
                <a:latin typeface="Hind Siliguri"/>
              </a:rPr>
              <a:t>৮ম শ্রেণি | বিজ্ঞান | অধ্যায়: ৮ম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714500" y="4104262"/>
            <a:ext cx="3715629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F8FAFC"/>
                </a:solidFill>
                <a:latin typeface="Hind Siliguri"/>
              </a:rPr>
              <a:t>মোঃ নাজমুল হোসাইন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714500" y="4596705"/>
            <a:ext cx="3124786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0" i="0" u="none">
                <a:solidFill>
                  <a:srgbClr val="CBD5E1"/>
                </a:solidFill>
                <a:latin typeface="Hind Siliguri"/>
              </a:rPr>
              <a:t>শিক্ষক | বনগাঁও উচ্চ বিদ্যালয়</a:t>
            </a:r>
          </a:p>
        </p:txBody>
      </p:sp>
    </p:spTree>
  </p:cSld>
  <p:clrMapOvr>
    <a:masterClrMapping/>
  </p:clrMapOvr>
  <p:transition spd="slow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9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/>
      <p:bldP spid="8" grpId="0"/>
      <p:bldP spid="9" grpId="0"/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62237"/>
            <a:ext cx="5257800" cy="1276350"/>
          </a:xfrm>
          <a:prstGeom prst="roundRect">
            <a:avLst>
              <a:gd name="adj" fmla="val 8955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609600" y="2662237"/>
            <a:ext cx="38100" cy="127635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09600" y="4129087"/>
            <a:ext cx="2552700" cy="1209675"/>
          </a:xfrm>
          <a:prstGeom prst="roundRect">
            <a:avLst>
              <a:gd name="adj" fmla="val 9448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2400"/>
          </a:p>
        </p:txBody>
      </p:sp>
      <p:sp>
        <p:nvSpPr>
          <p:cNvPr id="5" name="Rounded Rectangle 4"/>
          <p:cNvSpPr/>
          <p:nvPr/>
        </p:nvSpPr>
        <p:spPr>
          <a:xfrm>
            <a:off x="3314700" y="4129087"/>
            <a:ext cx="2552700" cy="1209675"/>
          </a:xfrm>
          <a:prstGeom prst="roundRect">
            <a:avLst>
              <a:gd name="adj" fmla="val 9448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00" y="2190750"/>
            <a:ext cx="5257800" cy="3619500"/>
          </a:xfrm>
          <a:prstGeom prst="rect">
            <a:avLst/>
          </a:prstGeom>
        </p:spPr>
      </p:pic>
      <p:pic>
        <p:nvPicPr>
          <p:cNvPr id="7" name="Picture 6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8200" y="2900362"/>
            <a:ext cx="171450" cy="1905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09600" y="457200"/>
            <a:ext cx="110680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284C7"/>
                </a:solidFill>
                <a:latin typeface="Hind Siliguri"/>
              </a:rPr>
              <a:t>মৌলিক </a:t>
            </a:r>
            <a:r>
              <a:rPr sz="3200" b="1" i="0" u="none">
                <a:solidFill>
                  <a:srgbClr val="0284C7"/>
                </a:solidFill>
                <a:latin typeface="Hind Siliguri"/>
              </a:rPr>
              <a:t>ধারণা</a:t>
            </a:r>
            <a:endParaRPr sz="2800" b="1" i="0" u="none">
              <a:solidFill>
                <a:srgbClr val="0284C7"/>
              </a:solidFill>
              <a:latin typeface="Hind Siliguri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7700" y="1295400"/>
            <a:ext cx="11582400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600" b="1" i="0" u="none">
                <a:solidFill>
                  <a:srgbClr val="0F172A"/>
                </a:solidFill>
                <a:latin typeface="Hind Siliguri"/>
              </a:rPr>
              <a:t>রাসায়নিক বিক্রিয়া কী?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00100" y="2357437"/>
            <a:ext cx="5180647" cy="430887"/>
          </a:xfrm>
          <a:prstGeom prst="rect">
            <a:avLst/>
          </a:prstGeom>
          <a:noFill/>
        </p:spPr>
        <p:txBody>
          <a:bodyPr wrap="square" lIns="24765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Hind Siliguri"/>
              </a:rPr>
              <a:t>মূল সংজ্ঞা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3233737"/>
            <a:ext cx="4933950" cy="8284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2025"/>
              </a:lnSpc>
            </a:pPr>
            <a:r>
              <a:rPr sz="3200" b="0" i="0" u="none">
                <a:solidFill>
                  <a:srgbClr val="334155"/>
                </a:solidFill>
                <a:latin typeface="Hind Siliguri"/>
              </a:rPr>
              <a:t>যে প্রক্রিয়ায় এক বা একাধিক পদার্থ পরিবর্তিত হয়ে সম্পূর্ণ নতুন গুণসম্পন্ন এক বা একাধিক নতুন পদার্থে পরিণত হয়।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00100" y="4319587"/>
            <a:ext cx="2380297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0284C7"/>
                </a:solidFill>
                <a:latin typeface="Hind Siliguri"/>
              </a:rPr>
              <a:t>বিক্রিয়ক (Reactant)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00100" y="4652962"/>
            <a:ext cx="22669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475569"/>
                </a:solidFill>
                <a:latin typeface="Hind Siliguri"/>
              </a:rPr>
              <a:t>বিক্রিয়ায় অংশগ্রহণকারী মূল প্রাথমিক পদার্থ।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505200" y="4319587"/>
            <a:ext cx="2380297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F172A"/>
                </a:solidFill>
                <a:latin typeface="Hind Siliguri"/>
              </a:rPr>
              <a:t>উৎপাদ (Product)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05200" y="4652962"/>
            <a:ext cx="2266950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75569"/>
                </a:solidFill>
                <a:latin typeface="Hind Siliguri"/>
              </a:rPr>
              <a:t>বিক্রিয়ার ফলে উৎপন্ন নতুন ধর্মবিশিষ্ট পদার্থ।</a:t>
            </a:r>
          </a:p>
        </p:txBody>
      </p:sp>
    </p:spTree>
  </p:cSld>
  <p:clrMapOvr>
    <a:masterClrMapping/>
  </p:clrMapOvr>
  <p:transition spd="med"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03D4A8"/>
            </a:gs>
            <a:gs pos="25000">
              <a:srgbClr val="21D6E0"/>
            </a:gs>
            <a:gs pos="75000">
              <a:srgbClr val="0087E6"/>
            </a:gs>
            <a:gs pos="100000">
              <a:srgbClr val="005CBF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971800"/>
            <a:ext cx="2600325" cy="2019300"/>
          </a:xfrm>
          <a:prstGeom prst="roundRect">
            <a:avLst>
              <a:gd name="adj" fmla="val 566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3400425" y="2971800"/>
            <a:ext cx="2600325" cy="2019300"/>
          </a:xfrm>
          <a:prstGeom prst="roundRect">
            <a:avLst>
              <a:gd name="adj" fmla="val 566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6191250" y="2971800"/>
            <a:ext cx="2600325" cy="2019300"/>
          </a:xfrm>
          <a:prstGeom prst="roundRect">
            <a:avLst>
              <a:gd name="adj" fmla="val 566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ounded Rectangle 4"/>
          <p:cNvSpPr/>
          <p:nvPr/>
        </p:nvSpPr>
        <p:spPr>
          <a:xfrm>
            <a:off x="8982075" y="2971800"/>
            <a:ext cx="2600325" cy="2019300"/>
          </a:xfrm>
          <a:prstGeom prst="roundRect">
            <a:avLst>
              <a:gd name="adj" fmla="val 5660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09600" y="2971800"/>
            <a:ext cx="2600325" cy="38100"/>
          </a:xfrm>
          <a:prstGeom prst="rect">
            <a:avLst/>
          </a:prstGeom>
          <a:solidFill>
            <a:srgbClr val="0284C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3400425" y="2971800"/>
            <a:ext cx="2600325" cy="38100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6191250" y="2971800"/>
            <a:ext cx="2600325" cy="38100"/>
          </a:xfrm>
          <a:prstGeom prst="rect">
            <a:avLst/>
          </a:prstGeom>
          <a:solidFill>
            <a:srgbClr val="F59E0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8982075" y="2971800"/>
            <a:ext cx="2600325" cy="38100"/>
          </a:xfrm>
          <a:prstGeom prst="rect">
            <a:avLst/>
          </a:prstGeom>
          <a:solidFill>
            <a:srgbClr val="10B98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10" name="Picture 9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199" y="3276599"/>
            <a:ext cx="729343" cy="729343"/>
          </a:xfrm>
          <a:prstGeom prst="rect">
            <a:avLst/>
          </a:prstGeom>
        </p:spPr>
      </p:pic>
      <p:pic>
        <p:nvPicPr>
          <p:cNvPr id="11" name="Picture 10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29025" y="3276600"/>
            <a:ext cx="419100" cy="419100"/>
          </a:xfrm>
          <a:prstGeom prst="rect">
            <a:avLst/>
          </a:prstGeom>
        </p:spPr>
      </p:pic>
      <p:pic>
        <p:nvPicPr>
          <p:cNvPr id="12" name="Picture 11" descr="imag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9850" y="3276600"/>
            <a:ext cx="419100" cy="419100"/>
          </a:xfrm>
          <a:prstGeom prst="rect">
            <a:avLst/>
          </a:prstGeom>
        </p:spPr>
      </p:pic>
      <p:pic>
        <p:nvPicPr>
          <p:cNvPr id="13" name="Picture 12" descr="imag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10675" y="3276600"/>
            <a:ext cx="419100" cy="419100"/>
          </a:xfrm>
          <a:prstGeom prst="rect">
            <a:avLst/>
          </a:prstGeom>
        </p:spPr>
      </p:pic>
      <p:pic>
        <p:nvPicPr>
          <p:cNvPr id="14" name="Picture 13" descr="imag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76312" y="3390900"/>
            <a:ext cx="142875" cy="190500"/>
          </a:xfrm>
          <a:prstGeom prst="rect">
            <a:avLst/>
          </a:prstGeom>
        </p:spPr>
      </p:pic>
      <p:pic>
        <p:nvPicPr>
          <p:cNvPr id="15" name="Picture 14" descr="image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43325" y="3390900"/>
            <a:ext cx="190500" cy="190500"/>
          </a:xfrm>
          <a:prstGeom prst="rect">
            <a:avLst/>
          </a:prstGeom>
        </p:spPr>
      </p:pic>
      <p:pic>
        <p:nvPicPr>
          <p:cNvPr id="16" name="Picture 15" descr="image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534150" y="3390900"/>
            <a:ext cx="190500" cy="190500"/>
          </a:xfrm>
          <a:prstGeom prst="rect">
            <a:avLst/>
          </a:prstGeom>
        </p:spPr>
      </p:pic>
      <p:pic>
        <p:nvPicPr>
          <p:cNvPr id="17" name="Picture 16" descr="image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334500" y="3390900"/>
            <a:ext cx="171450" cy="190500"/>
          </a:xfrm>
          <a:prstGeom prst="rect">
            <a:avLst/>
          </a:prstGeom>
        </p:spPr>
      </p:pic>
      <p:sp>
        <p:nvSpPr>
          <p:cNvPr id="18" name="TextBox 17"/>
          <p:cNvSpPr txBox="1"/>
          <p:nvPr/>
        </p:nvSpPr>
        <p:spPr>
          <a:xfrm>
            <a:off x="609600" y="457200"/>
            <a:ext cx="1106805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284C7"/>
                </a:solidFill>
                <a:latin typeface="Hind Siliguri"/>
              </a:rPr>
              <a:t>বিক্রিয়ার শ্রেণিবিভাগ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1019175"/>
            <a:ext cx="115824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F172A"/>
                </a:solidFill>
                <a:latin typeface="Hind Siliguri"/>
              </a:rPr>
              <a:t>প্রধান রাসায়নিক বিক্রিয়াসমূহ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38200" y="3848100"/>
            <a:ext cx="2350293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Hind Siliguri"/>
              </a:rPr>
              <a:t>সংযোজন বিক্রিয়া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838200" y="4229100"/>
            <a:ext cx="223837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75569"/>
                </a:solidFill>
                <a:latin typeface="Hind Siliguri"/>
              </a:rPr>
              <a:t>একাধিক মৌল বা যৌগ যুক্ত হয়ে একটি নতুন যৌগ গঠন করে</a:t>
            </a:r>
            <a:r>
              <a:rPr sz="1200" b="0" i="0" u="none">
                <a:solidFill>
                  <a:srgbClr val="475569"/>
                </a:solidFill>
                <a:latin typeface="Hind Siliguri"/>
              </a:rPr>
              <a:t>।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29025" y="3848100"/>
            <a:ext cx="235029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বিয়োজন বিক্রিয়া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629025" y="4229100"/>
            <a:ext cx="2238375" cy="61555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75569"/>
                </a:solidFill>
                <a:latin typeface="Hind Siliguri"/>
              </a:rPr>
              <a:t>একটি যৌগ ভেঙে একাধিক নতুন সহজ মৌল বা যৌগে বিভক্ত হয়।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19850" y="3848100"/>
            <a:ext cx="235029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প্রতিস্থাপন বিক্রিয়া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19850" y="4229100"/>
            <a:ext cx="223837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475569"/>
                </a:solidFill>
                <a:latin typeface="Hind Siliguri"/>
              </a:rPr>
              <a:t>অধিক সক্রিয় মৌল কম সক্রিয় মৌলকে সরিয়ে স্থান দখল করে।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210675" y="3848100"/>
            <a:ext cx="235029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দহন বিক্রিয়া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210675" y="4229100"/>
            <a:ext cx="2238375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475569"/>
                </a:solidFill>
                <a:latin typeface="Hind Siliguri"/>
              </a:rPr>
              <a:t>অক্সিজেনের উপস্থিতিতে পুড়ে প্রচুর তাপ ও আলোক শক্তি ছড়ায়।</a:t>
            </a:r>
          </a:p>
        </p:txBody>
      </p:sp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266950"/>
            <a:ext cx="5777358" cy="1914525"/>
          </a:xfrm>
          <a:prstGeom prst="roundRect">
            <a:avLst>
              <a:gd name="adj" fmla="val 7960"/>
            </a:avLst>
          </a:prstGeom>
          <a:solidFill>
            <a:srgbClr val="F0F9FF"/>
          </a:solidFill>
          <a:ln w="19050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609600" y="4357461"/>
            <a:ext cx="5777358" cy="1323975"/>
          </a:xfrm>
          <a:prstGeom prst="roundRect">
            <a:avLst>
              <a:gd name="adj" fmla="val 8633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67958" y="1790700"/>
            <a:ext cx="4814441" cy="3429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9600" y="457200"/>
            <a:ext cx="110680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284C7"/>
                </a:solidFill>
                <a:latin typeface="Hind Siliguri"/>
              </a:rPr>
              <a:t>বিস্তারিত পর্যালোচনা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101917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সংযোজন বিক্রিয়া (Addition Reaction)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92242" y="2590800"/>
            <a:ext cx="641207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1" i="0" u="none">
                <a:solidFill>
                  <a:srgbClr val="0369A1"/>
                </a:solidFill>
                <a:latin typeface="Hind Siliguri"/>
              </a:rPr>
              <a:t>রাসায়নিক সমীকরণ উদাহরণ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92242" y="2952750"/>
            <a:ext cx="6412073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700" b="1" i="0" u="none">
                <a:solidFill>
                  <a:srgbClr val="0F172A"/>
                </a:solidFill>
                <a:latin typeface="Hind Siliguri"/>
              </a:rPr>
              <a:t>Fe + S ⟶ FeS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92242" y="3581400"/>
            <a:ext cx="6412073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400" b="0" i="0" u="none">
                <a:solidFill>
                  <a:srgbClr val="475569"/>
                </a:solidFill>
                <a:latin typeface="Hind Siliguri"/>
              </a:rPr>
              <a:t>আয়রন + সালফার ⟶ আয়রন সালফাইড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2714" y="4417335"/>
            <a:ext cx="568617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Hind Siliguri"/>
              </a:rPr>
              <a:t>অন্যান্য উদাহরণ: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38200" y="4914900"/>
            <a:ext cx="54154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334155"/>
                </a:solidFill>
                <a:latin typeface="Hind Siliguri"/>
              </a:rPr>
              <a:t>• **Zn + S ⟶ ZnS** (জিংক সালফাইড)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38200" y="5345337"/>
            <a:ext cx="5415408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• **2H₂ + O₂ ⟶ 2H₂O** (পানি গঠন)</a:t>
            </a:r>
          </a:p>
        </p:txBody>
      </p:sp>
    </p:spTree>
  </p:cSld>
  <p:clrMapOvr>
    <a:masterClrMapping/>
  </p:clrMapOvr>
  <p:transition spd="slow">
    <p:wedg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DDEBCF"/>
            </a:gs>
            <a:gs pos="50000">
              <a:srgbClr val="9CB86E"/>
            </a:gs>
            <a:gs pos="100000">
              <a:srgbClr val="156B13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5805041" y="2166937"/>
            <a:ext cx="5777358" cy="1019175"/>
          </a:xfrm>
          <a:prstGeom prst="roundRect">
            <a:avLst>
              <a:gd name="adj" fmla="val 11214"/>
            </a:avLst>
          </a:prstGeom>
          <a:solidFill>
            <a:srgbClr val="FFF1F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5805041" y="3338512"/>
            <a:ext cx="5777358" cy="1362075"/>
          </a:xfrm>
          <a:prstGeom prst="roundRect">
            <a:avLst>
              <a:gd name="adj" fmla="val 839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5805041" y="4848224"/>
            <a:ext cx="5777358" cy="942975"/>
          </a:xfrm>
          <a:prstGeom prst="roundRect">
            <a:avLst>
              <a:gd name="adj" fmla="val 12121"/>
            </a:avLst>
          </a:prstGeom>
          <a:solidFill>
            <a:srgbClr val="F8FAF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805041" y="2166937"/>
            <a:ext cx="38100" cy="1019175"/>
          </a:xfrm>
          <a:prstGeom prst="rect">
            <a:avLst/>
          </a:prstGeom>
          <a:solidFill>
            <a:srgbClr val="E11D4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6" name="Picture 5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8686" y="1738312"/>
            <a:ext cx="4814441" cy="3619500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609600" y="457200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E11D48"/>
                </a:solidFill>
                <a:latin typeface="Hind Siliguri"/>
              </a:rPr>
              <a:t>শক্তি ও তাপ পরিবর্তন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09600" y="989171"/>
            <a:ext cx="1158240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F172A"/>
                </a:solidFill>
                <a:latin typeface="Nikosh" pitchFamily="2" charset="0"/>
                <a:cs typeface="Nikosh" pitchFamily="2" charset="0"/>
              </a:rPr>
              <a:t>দহন বিক্রিয়া ও তাপ উৎপাদন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856215" y="1738312"/>
            <a:ext cx="5726184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9F1239"/>
                </a:solidFill>
                <a:latin typeface="Hind Siliguri"/>
              </a:rPr>
              <a:t>অক্সিজেনের আবশ্যকীয়তা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995541" y="2565498"/>
            <a:ext cx="5453508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0" i="0" u="none">
                <a:solidFill>
                  <a:srgbClr val="4C0519"/>
                </a:solidFill>
                <a:latin typeface="Hind Siliguri"/>
              </a:rPr>
              <a:t>দহন বিক্রিয়ায় যেকোনো মৌল বা যৌগ বায়ুর অক্সিজেনের সাথে বিক্রিয়া করে।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995541" y="3338512"/>
            <a:ext cx="5766189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দহনের সমীকরণ: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995541" y="3881437"/>
            <a:ext cx="5491608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E11D48"/>
                </a:solidFill>
                <a:latin typeface="Hind Siliguri"/>
              </a:rPr>
              <a:t>C + O₂ ⟶ CO₂ + তাপ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995541" y="4262437"/>
            <a:ext cx="5491608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00B050"/>
                </a:solidFill>
                <a:latin typeface="Hind Siliguri"/>
              </a:rPr>
              <a:t>কার্বন + অক্সিজেন ⟶ কার্বন ডাই অক্সাইড + তাপ শক্তি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5995541" y="4700587"/>
            <a:ext cx="5766189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800" b="1" i="0" u="none">
                <a:solidFill>
                  <a:srgbClr val="0F172A"/>
                </a:solidFill>
                <a:latin typeface="Hind Siliguri"/>
              </a:rPr>
              <a:t>দৈনন্দিন প্রয়োগ: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995541" y="5357812"/>
            <a:ext cx="5491608" cy="738664"/>
          </a:xfrm>
          <a:prstGeom prst="rect">
            <a:avLst/>
          </a:prstGeom>
          <a:gradFill>
            <a:gsLst>
              <a:gs pos="0">
                <a:srgbClr val="FBEAC7"/>
              </a:gs>
              <a:gs pos="17999">
                <a:srgbClr val="FEE7F2"/>
              </a:gs>
              <a:gs pos="36000">
                <a:srgbClr val="FAC77D"/>
              </a:gs>
              <a:gs pos="61000">
                <a:srgbClr val="FBA97D"/>
              </a:gs>
              <a:gs pos="82001">
                <a:srgbClr val="FBD49C"/>
              </a:gs>
              <a:gs pos="100000">
                <a:srgbClr val="FEE7F2"/>
              </a:gs>
            </a:gsLst>
            <a:lin ang="5400000" scaled="0"/>
          </a:gradFill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রান্নার কাজে প্রাকৃতিক গ্যাস (মিথেন) পোড়ানো দহন বিক্রিয়ার অন্যতম উদাহরণ।</a:t>
            </a:r>
          </a:p>
        </p:txBody>
      </p:sp>
    </p:spTree>
  </p:cSld>
  <p:clrMapOvr>
    <a:masterClrMapping/>
  </p:clrMapOvr>
  <p:transition spd="slow">
    <p:diamond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8488C4"/>
            </a:gs>
            <a:gs pos="53000">
              <a:srgbClr val="D4DEFF"/>
            </a:gs>
            <a:gs pos="83000">
              <a:srgbClr val="D4DEFF"/>
            </a:gs>
            <a:gs pos="100000">
              <a:srgbClr val="96AB94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609600" y="2686050"/>
            <a:ext cx="3505200" cy="26289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4343400" y="2686050"/>
            <a:ext cx="3505200" cy="26289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ounded Rectangle 3"/>
          <p:cNvSpPr/>
          <p:nvPr/>
        </p:nvSpPr>
        <p:spPr>
          <a:xfrm>
            <a:off x="8077200" y="2686050"/>
            <a:ext cx="3505200" cy="2628900"/>
          </a:xfrm>
          <a:prstGeom prst="roundRect">
            <a:avLst>
              <a:gd name="adj" fmla="val 5797"/>
            </a:avLst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838200" y="4629150"/>
            <a:ext cx="30480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4572000" y="4629150"/>
            <a:ext cx="30480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305800" y="4629150"/>
            <a:ext cx="3048000" cy="381000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8305800" y="4629150"/>
            <a:ext cx="3048000" cy="9525"/>
          </a:xfrm>
          <a:prstGeom prst="rect">
            <a:avLst/>
          </a:prstGeom>
          <a:solidFill>
            <a:srgbClr val="E2E8F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609600" y="457200"/>
            <a:ext cx="1106805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284C7"/>
                </a:solidFill>
                <a:latin typeface="Hind Siliguri"/>
              </a:rPr>
              <a:t>সমতাকরণ কৌশল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9600" y="1019175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রাসায়নিক সমীকরণ লেখার প্রধান ৩ ধাপ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81038" y="2686050"/>
            <a:ext cx="330041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F172A"/>
                </a:solidFill>
                <a:latin typeface="Hind Siliguri"/>
              </a:rPr>
              <a:t>সংকেত স্থাপন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09600" y="3254328"/>
            <a:ext cx="3143250" cy="72712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400" b="0" i="0" u="none">
                <a:solidFill>
                  <a:srgbClr val="475569"/>
                </a:solidFill>
                <a:latin typeface="Nikosh" pitchFamily="2" charset="0"/>
                <a:cs typeface="Nikosh" pitchFamily="2" charset="0"/>
              </a:rPr>
              <a:t>বিক্রিয়কসমূহ বাম পাশে এবং উৎপাদসমূহ ডান পাশে সঠিক সংকেতে লিখতে হয়।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3981450"/>
            <a:ext cx="31432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1" i="0" u="none">
                <a:solidFill>
                  <a:srgbClr val="0284C7"/>
                </a:solidFill>
                <a:latin typeface="Hind Siliguri"/>
              </a:rPr>
              <a:t>যেমন: H₂ + O₂ ⟶ H₂O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4058557" y="1563637"/>
            <a:ext cx="1369786" cy="994784"/>
            <a:chOff x="4429125" y="2990850"/>
            <a:chExt cx="628650" cy="342900"/>
          </a:xfrm>
        </p:grpSpPr>
        <p:sp>
          <p:nvSpPr>
            <p:cNvPr id="10" name="Rounded Rectangle 9"/>
            <p:cNvSpPr/>
            <p:nvPr/>
          </p:nvSpPr>
          <p:spPr>
            <a:xfrm>
              <a:off x="4572000" y="2990850"/>
              <a:ext cx="342900" cy="342900"/>
            </a:xfrm>
            <a:prstGeom prst="roundRect">
              <a:avLst>
                <a:gd name="adj" fmla="val 50000"/>
              </a:avLst>
            </a:prstGeom>
            <a:solidFill>
              <a:srgbClr val="0284C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4429125" y="2990850"/>
              <a:ext cx="628650" cy="212180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4000" b="1" i="0" u="none">
                  <a:solidFill>
                    <a:srgbClr val="FFFFFF"/>
                  </a:solidFill>
                  <a:latin typeface="Hind Siliguri"/>
                </a:rPr>
                <a:t>২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19588" y="2562939"/>
            <a:ext cx="330041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F172A"/>
                </a:solidFill>
                <a:latin typeface="Hind Siliguri"/>
              </a:rPr>
              <a:t>তীর বা সমান চিহ্ন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114800" y="3055382"/>
            <a:ext cx="3505200" cy="6924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400" b="0" i="0" u="none">
                <a:solidFill>
                  <a:srgbClr val="475569"/>
                </a:solidFill>
                <a:latin typeface="Nikosh" pitchFamily="2" charset="0"/>
                <a:cs typeface="Nikosh" pitchFamily="2" charset="0"/>
              </a:rPr>
              <a:t>বিক্রিয়ক ও উৎপাদের মাঝে তীর (⟶) বা সমতা হলে সমান (=) চিহ্ন বসাতে হয়।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4058557" y="3981450"/>
            <a:ext cx="31432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Hind Siliguri"/>
              </a:rPr>
              <a:t>যেমন: 2H₂ + O₂ = 2H₂O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8305800" y="1809750"/>
            <a:ext cx="1242332" cy="876300"/>
            <a:chOff x="8162925" y="2990850"/>
            <a:chExt cx="628650" cy="342900"/>
          </a:xfrm>
        </p:grpSpPr>
        <p:sp>
          <p:nvSpPr>
            <p:cNvPr id="12" name="Rounded Rectangle 11"/>
            <p:cNvSpPr/>
            <p:nvPr/>
          </p:nvSpPr>
          <p:spPr>
            <a:xfrm>
              <a:off x="8305800" y="2990850"/>
              <a:ext cx="342900" cy="342900"/>
            </a:xfrm>
            <a:prstGeom prst="roundRect">
              <a:avLst>
                <a:gd name="adj" fmla="val 50000"/>
              </a:avLst>
            </a:prstGeom>
            <a:solidFill>
              <a:srgbClr val="0284C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62925" y="2990850"/>
              <a:ext cx="628650" cy="216782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3600" b="1" i="0" u="none">
                  <a:solidFill>
                    <a:srgbClr val="FFFFFF"/>
                  </a:solidFill>
                  <a:latin typeface="Hind Siliguri"/>
                </a:rPr>
                <a:t>৩</a:t>
              </a:r>
            </a:p>
          </p:txBody>
        </p:sp>
      </p:grpSp>
      <p:sp>
        <p:nvSpPr>
          <p:cNvPr id="25" name="TextBox 24"/>
          <p:cNvSpPr txBox="1"/>
          <p:nvPr/>
        </p:nvSpPr>
        <p:spPr>
          <a:xfrm>
            <a:off x="8148638" y="2809160"/>
            <a:ext cx="3300412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3200" b="1" i="0" u="none">
                <a:solidFill>
                  <a:srgbClr val="0F172A"/>
                </a:solidFill>
                <a:latin typeface="Hind Siliguri"/>
              </a:rPr>
              <a:t>পরমাণু সমতাকরণ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48638" y="3315884"/>
            <a:ext cx="3143250" cy="9733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ts val="1800"/>
              </a:lnSpc>
            </a:pPr>
            <a:r>
              <a:rPr sz="2800" b="0" i="0" u="none">
                <a:solidFill>
                  <a:srgbClr val="475569"/>
                </a:solidFill>
                <a:latin typeface="Hind Siliguri"/>
              </a:rPr>
              <a:t>উভয় পাশে প্রতিটি মৌলের পরমাণু সংখ্যা সমান রাখতে প্রয়োজনীয় সংখ্যা দিয়ে গুণ করা।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210550" y="4321373"/>
            <a:ext cx="31432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Hind Siliguri"/>
              </a:rPr>
              <a:t>উভয় পাশে H=4, O=2</a:t>
            </a:r>
          </a:p>
        </p:txBody>
      </p:sp>
      <p:grpSp>
        <p:nvGrpSpPr>
          <p:cNvPr id="30" name="Group 29"/>
          <p:cNvGrpSpPr/>
          <p:nvPr/>
        </p:nvGrpSpPr>
        <p:grpSpPr>
          <a:xfrm>
            <a:off x="695324" y="2061029"/>
            <a:ext cx="930275" cy="625021"/>
            <a:chOff x="695325" y="2061029"/>
            <a:chExt cx="628650" cy="430887"/>
          </a:xfrm>
        </p:grpSpPr>
        <p:sp>
          <p:nvSpPr>
            <p:cNvPr id="28" name="Rounded Rectangle 27"/>
            <p:cNvSpPr/>
            <p:nvPr/>
          </p:nvSpPr>
          <p:spPr>
            <a:xfrm>
              <a:off x="838200" y="2061029"/>
              <a:ext cx="342900" cy="342900"/>
            </a:xfrm>
            <a:prstGeom prst="roundRect">
              <a:avLst>
                <a:gd name="adj" fmla="val 50000"/>
              </a:avLst>
            </a:prstGeom>
            <a:solidFill>
              <a:srgbClr val="0284C7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695325" y="2061029"/>
              <a:ext cx="628650" cy="430887"/>
            </a:xfrm>
            <a:prstGeom prst="rect">
              <a:avLst/>
            </a:prstGeom>
            <a:noFill/>
          </p:spPr>
          <p:txBody>
            <a:bodyPr wrap="square" lIns="0" tIns="0" rIns="0" bIns="0" anchor="ctr">
              <a:spAutoFit/>
            </a:bodyPr>
            <a:lstStyle/>
            <a:p>
              <a:pPr algn="ctr"/>
              <a:r>
                <a:rPr sz="2800" b="1" i="0" u="none">
                  <a:solidFill>
                    <a:srgbClr val="FFFFFF"/>
                  </a:solidFill>
                  <a:latin typeface="Hind Siliguri"/>
                </a:rPr>
                <a:t>১</a:t>
              </a:r>
            </a:p>
          </p:txBody>
        </p:sp>
      </p:grpSp>
    </p:spTree>
  </p:cSld>
  <p:clrMapOvr>
    <a:masterClrMapping/>
  </p:clrMapOvr>
  <p:transition spd="slow">
    <p:blinds dir="vert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00050" y="1466850"/>
            <a:ext cx="5334000" cy="3569384"/>
          </a:xfrm>
          <a:prstGeom prst="roundRect">
            <a:avLst>
              <a:gd name="adj" fmla="val 5633"/>
            </a:avLst>
          </a:prstGeom>
          <a:solidFill>
            <a:srgbClr val="F1F5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sp>
        <p:nvSpPr>
          <p:cNvPr id="3" name="Rounded Rectangle 2"/>
          <p:cNvSpPr/>
          <p:nvPr/>
        </p:nvSpPr>
        <p:spPr>
          <a:xfrm>
            <a:off x="6038850" y="1466850"/>
            <a:ext cx="5334000" cy="3569384"/>
          </a:xfrm>
          <a:prstGeom prst="roundRect">
            <a:avLst>
              <a:gd name="adj" fmla="val 5633"/>
            </a:avLst>
          </a:prstGeom>
          <a:solidFill>
            <a:srgbClr val="E0F2F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sz="3600"/>
          </a:p>
        </p:txBody>
      </p:sp>
      <p:pic>
        <p:nvPicPr>
          <p:cNvPr id="4" name="Picture 3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4850" y="1838325"/>
            <a:ext cx="209550" cy="209550"/>
          </a:xfrm>
          <a:prstGeom prst="rect">
            <a:avLst/>
          </a:prstGeom>
        </p:spPr>
      </p:pic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50" y="1838325"/>
            <a:ext cx="266700" cy="20955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18135" y="606623"/>
            <a:ext cx="110680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0284C7"/>
                </a:solidFill>
                <a:latin typeface="Hind Siliguri"/>
              </a:rPr>
              <a:t>তুলনামূলক বিশ্লেষণ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00050" y="914400"/>
            <a:ext cx="11582400" cy="55245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700" b="1" i="0" u="none">
                <a:solidFill>
                  <a:srgbClr val="0F172A"/>
                </a:solidFill>
                <a:latin typeface="Hind Siliguri"/>
              </a:rPr>
              <a:t>ভৌত ও রাসায়নিক পরিবর্তনের পার্থক্য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09650" y="1771650"/>
            <a:ext cx="4740592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 u="none">
                <a:solidFill>
                  <a:srgbClr val="475569"/>
                </a:solidFill>
                <a:latin typeface="Hind Siliguri"/>
              </a:rPr>
              <a:t>ভৌত পরিবর্তন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705600" y="1771650"/>
            <a:ext cx="4680585" cy="4924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/>
            <a:r>
              <a:rPr sz="3200" b="1" i="0" u="none">
                <a:solidFill>
                  <a:srgbClr val="0369A1"/>
                </a:solidFill>
                <a:latin typeface="Hind Siliguri"/>
              </a:rPr>
              <a:t>রাসায়নিক পরিবর্তন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04850" y="2305050"/>
            <a:ext cx="5045392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• **মূল গঠন:** পদার্থের ভেতরের গঠন পরিবর্তন হয় না।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04850" y="2733675"/>
            <a:ext cx="48196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• **স্থায়িত্ব:** এটি একটি অস্থায়ী পরিবর্তন।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0050" y="3162300"/>
            <a:ext cx="563880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• **নতুন পদার্থ:** নতুন ধর্মবিশিষ্ট কোনো পদার্থ তৈরি হয় না।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00050" y="3531632"/>
            <a:ext cx="48196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334155"/>
                </a:solidFill>
                <a:latin typeface="Hind Siliguri"/>
              </a:rPr>
              <a:t>• **উদাহরণ:** বরফ গলে পানিতে পরিণত হওয়া।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343650" y="2305050"/>
            <a:ext cx="48196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"/>
              </a:rPr>
              <a:t>• **মূল গঠন:** পদার্থের অণুর গঠন সম্পূর্ণ পরিবর্তিত হয়।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343650" y="2733675"/>
            <a:ext cx="4819650" cy="36933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"/>
              </a:rPr>
              <a:t>• **স্থায়িত্ব:** এটি একটি স্থায়ী পরিবর্তন।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343650" y="3162300"/>
            <a:ext cx="48196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"/>
              </a:rPr>
              <a:t>• **নতুন পদার্থ:** সম্পূর্ণ নতুন ধর্মবিশিষ্ট নতুন পদার্থ তৈরি হয়।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6343650" y="3900964"/>
            <a:ext cx="4819650" cy="73866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400" b="0" i="0" u="none">
                <a:solidFill>
                  <a:srgbClr val="0F172A"/>
                </a:solidFill>
                <a:latin typeface="Hind Siliguri"/>
              </a:rPr>
              <a:t>• **উদাহরণ:** লোহার মধ্যে মরচে ধরা বা কাঠ পোড়ানো।</a:t>
            </a:r>
          </a:p>
        </p:txBody>
      </p:sp>
    </p:spTree>
  </p:cSld>
  <p:clrMapOvr>
    <a:masterClrMapping/>
  </p:clrMapOvr>
  <p:transition spd="slow">
    <p:checker dir="vert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F172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4392158" y="1198483"/>
            <a:ext cx="4214813" cy="647700"/>
          </a:xfrm>
          <a:prstGeom prst="roundRect">
            <a:avLst>
              <a:gd name="adj" fmla="val 50000"/>
            </a:avLst>
          </a:prstGeom>
          <a:solidFill>
            <a:srgbClr val="0C2D49"/>
          </a:solidFill>
          <a:ln w="9525">
            <a:solidFill>
              <a:srgbClr val="0284C7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ounded Rectangle 2"/>
          <p:cNvSpPr/>
          <p:nvPr/>
        </p:nvSpPr>
        <p:spPr>
          <a:xfrm>
            <a:off x="2752725" y="4152900"/>
            <a:ext cx="6686550" cy="1009650"/>
          </a:xfrm>
          <a:prstGeom prst="roundRect">
            <a:avLst>
              <a:gd name="adj" fmla="val 15094"/>
            </a:avLst>
          </a:prstGeom>
          <a:solidFill>
            <a:srgbClr val="1E293B"/>
          </a:solidFill>
          <a:ln w="9525">
            <a:solidFill>
              <a:srgbClr val="33415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867275" y="4391025"/>
            <a:ext cx="9525" cy="53340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7162800" y="4391025"/>
            <a:ext cx="9525" cy="533400"/>
          </a:xfrm>
          <a:prstGeom prst="rect">
            <a:avLst/>
          </a:prstGeom>
          <a:solidFill>
            <a:srgbClr val="3341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TextBox 5"/>
          <p:cNvSpPr txBox="1"/>
          <p:nvPr/>
        </p:nvSpPr>
        <p:spPr>
          <a:xfrm>
            <a:off x="5014614" y="2343150"/>
            <a:ext cx="2162770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6000" b="1" i="0" u="none">
                <a:solidFill>
                  <a:srgbClr val="F8FAFC"/>
                </a:solidFill>
                <a:latin typeface="Hind Siliguri"/>
              </a:rPr>
              <a:t>ধন্যবাদ!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67000" y="3352800"/>
            <a:ext cx="6858000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2800" b="0" i="0" u="none">
                <a:solidFill>
                  <a:srgbClr val="94A3B8"/>
                </a:solidFill>
                <a:latin typeface="Hind Siliguri"/>
              </a:rPr>
              <a:t>আজকের পাঠ সম্পর্কিত যেকোনো প্রশ্ন বা মতামত থাকলে নির্দ্বিধায় বলো।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05325" y="1169075"/>
            <a:ext cx="3592357" cy="6771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/>
            <a:r>
              <a:rPr sz="4400" b="1" i="0" u="none">
                <a:solidFill>
                  <a:srgbClr val="38BDF8"/>
                </a:solidFill>
                <a:latin typeface="Hind Siliguri"/>
              </a:rPr>
              <a:t>পাঠ সমাপ্তি ও মূল্যায়ন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219450" y="4391025"/>
            <a:ext cx="12858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64748B"/>
                </a:solidFill>
                <a:latin typeface="Hind Siliguri"/>
              </a:rPr>
              <a:t>বিষয়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219450" y="4648200"/>
            <a:ext cx="1285875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1" i="0" u="none">
                <a:solidFill>
                  <a:srgbClr val="F8FAFC"/>
                </a:solidFill>
                <a:latin typeface="Hind Siliguri"/>
              </a:rPr>
              <a:t>বিজ্ঞান (৮ম শ্রেণি</a:t>
            </a:r>
            <a:r>
              <a:rPr sz="1350" b="1" i="0" u="none">
                <a:solidFill>
                  <a:srgbClr val="F8FAFC"/>
                </a:solidFill>
                <a:latin typeface="Hind Siliguri"/>
              </a:rPr>
              <a:t>)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334000" y="4391025"/>
            <a:ext cx="1466850" cy="2769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b="0" i="0" u="none">
                <a:solidFill>
                  <a:srgbClr val="64748B"/>
                </a:solidFill>
                <a:latin typeface="Hind Siliguri"/>
              </a:rPr>
              <a:t>শিক্ষক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334000" y="4648200"/>
            <a:ext cx="14668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F8FAFC"/>
                </a:solidFill>
                <a:latin typeface="Hind Siliguri"/>
              </a:rPr>
              <a:t>মোঃ নাজমুল হোসাইন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629525" y="4391025"/>
            <a:ext cx="1438275" cy="24622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1600" b="0" i="0" u="none">
                <a:solidFill>
                  <a:srgbClr val="64748B"/>
                </a:solidFill>
                <a:latin typeface="Hind Siliguri"/>
              </a:rPr>
              <a:t>বিদ্যালয়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629525" y="4648200"/>
            <a:ext cx="1809750" cy="3077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2000" b="1" i="0" u="none">
                <a:solidFill>
                  <a:srgbClr val="F8FAFC"/>
                </a:solidFill>
                <a:latin typeface="Hind Siliguri"/>
              </a:rPr>
              <a:t>বনগাঁও উচ্চ বিদ্যালয়</a:t>
            </a:r>
          </a:p>
        </p:txBody>
      </p:sp>
    </p:spTree>
  </p:cSld>
  <p:clrMapOvr>
    <a:masterClrMapping/>
  </p:clrMapOvr>
  <p:transition spd="slow">
    <p:randomBar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</TotalTime>
  <Words>472</Words>
  <Application>Microsoft Macintosh PowerPoint</Application>
  <PresentationFormat>Custom</PresentationFormat>
  <Paragraphs>75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Hind Siliguri</vt:lpstr>
      <vt:lpstr>Nikosh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</vt:vector>
  </TitlesOfParts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PPCC</dc:creator>
  <dc:description>generated using python-pptx</dc:description>
  <cp:lastModifiedBy>PPCC</cp:lastModifiedBy>
  <cp:revision>9</cp:revision>
  <dcterms:created xsi:type="dcterms:W3CDTF">2013-01-27T09:14:16Z</dcterms:created>
  <dcterms:modified xsi:type="dcterms:W3CDTF">2026-09-23T03:00:48Z</dcterms:modified>
</cp:coreProperties>
</file>