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1" r:id="rId5"/>
    <p:sldId id="257" r:id="rId6"/>
    <p:sldId id="258" r:id="rId7"/>
    <p:sldId id="268" r:id="rId8"/>
    <p:sldId id="282" r:id="rId9"/>
    <p:sldId id="263" r:id="rId10"/>
    <p:sldId id="272" r:id="rId11"/>
    <p:sldId id="264" r:id="rId12"/>
    <p:sldId id="260" r:id="rId13"/>
    <p:sldId id="277" r:id="rId14"/>
    <p:sldId id="278" r:id="rId15"/>
    <p:sldId id="280" r:id="rId16"/>
    <p:sldId id="281" r:id="rId17"/>
    <p:sldId id="279" r:id="rId18"/>
    <p:sldId id="283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19F24-7094-4EE6-A7DA-562808FF790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5C0FD-757F-4CDC-AACA-C1F356E12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40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43FA-8D9D-7297-AF08-8DB6584E6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FA5DFF-1B9C-B303-F044-D59167147C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2BC5A-C1B3-1868-1D07-14FD50A06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8360E-5559-61F4-5E10-5D3AF663E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E22B3-D853-7C15-D316-40AB87EB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1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2B50-12C8-4E82-3573-5ED38FD3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2589B-C63F-C790-7CC9-2FBE61BD5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D59C5-033B-6525-8F3C-F1006539B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6209D-871B-86D1-FA9B-8AAE73E9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08296-6799-E59E-E816-6A08594F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C4019-3DD3-E0D5-77A7-098CBFE1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BF917-2A30-EC56-6F2F-2C2C149F0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4D8AB-45CC-FA97-F4C4-51EF77DA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29DB9-72F6-6BE9-C7D4-7A5BB246F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0771A-D48F-AE54-2E88-7333D6CC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3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01524-86E6-603B-E55D-F02A5167F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D6D22-B7B0-8878-21EB-EB72CB2D0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0B083-6C08-9B5C-9D19-46DE36FF3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1DA75-C58C-F960-B4AA-FB108F8A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739BC-BBF9-51D8-0BDA-DBE977EAD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504B4-8220-0D0F-3472-B8124D3D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D827D-B974-F1EC-EC26-4F8E9E862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94732-EE28-4961-6CEE-83C483BF6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2C1E8-42B9-D9C6-0DBF-259C2EB61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C97231-A2D3-32DC-ECB4-4C5CD4467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8170AF-8FB2-D22C-79AD-C7B695FCBB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B884B7-57DC-1C12-C283-ED92F030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69EC7A-B360-6ECC-8C31-480355DA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281936-8855-C18F-46FF-327D4B38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2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CA0CE-CBC2-CE22-6046-31A934C9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A2D703-6536-DF28-CCCF-D1C9E5D1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3FAE9-6678-6330-0F80-BBFA86336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60D61-862E-1D8D-DC6B-7C13CBB0B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6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268CB0-AE10-332C-975F-DA50C4E1C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7A0E1-CE94-5323-C0C4-30B70FF17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9EB69-9A6B-5D50-97CF-502564829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DA783-5770-B53A-978F-A6CDDC64A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82D9F-184E-6E12-6FA6-0A3BB5BED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8BF68-F519-A7AF-50AA-2E908AB64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D6718-3D0A-0440-9A0B-5744CB52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919D5-B5F0-B80A-A552-F97470A8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AAC6F-91D3-194E-12B2-5102A700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2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8B32-9B20-5C1F-5525-27BC02C4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30E8C9-98F3-9432-4690-871FF9AA7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173BE-3EE4-F4A0-6C5C-C3FA95D6E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02A81-1419-8A85-C09B-4F6D3749C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18C30-19D6-8554-0802-48F1FA768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BE14D-9F86-E723-EBFA-41E07104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7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483C9-0FA6-147D-E074-E90C4555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9F98C-2E7B-57D0-04C8-446E4E244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00C34-7A07-9851-F77B-16808DCD4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3ECC5-D266-9CC1-AE6F-91B96241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1239B-D737-8F37-D0E7-5D0D5501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0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878466-537A-090E-B09C-3D1FCD413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347C0-155D-97DC-5367-D87E579D4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D7FD8-2D87-C8AF-10D2-6C9A99980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3B6B3-481E-866F-29FF-FDC0B811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C6FEF-FA55-E5A6-7F63-5B2957973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0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4EEEE3-4987-BFEB-000A-5414DCF38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5926B-3D92-D15F-AF50-B26845CA8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A5C30-11B5-DFA3-98A4-266EC1425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E4867-40E5-44EC-A4A6-40F083338DB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F80AB-90C5-BAA6-E171-417B3061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286F6-F2DB-142F-9086-7D1E58081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DFBE3-3558-48F8-A2A9-7ED6A3B37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7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8915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ulwlpaper.blogspot.com/2013/09/blooming-flowers-images-with-high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342DFA-A8EB-CDCB-7C45-7BD0F232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B75EE-1457-DFF9-1ACE-3FEDC6475BE1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latin typeface="Nikosh" panose="02000000000000000000" pitchFamily="2" charset="0"/>
                <a:ea typeface="+mj-ea"/>
                <a:cs typeface="Nikosh" panose="02000000000000000000" pitchFamily="2" charset="0"/>
              </a:rPr>
              <a:t>সবাইকে</a:t>
            </a:r>
            <a:r>
              <a:rPr lang="en-US" sz="5400" b="1" dirty="0">
                <a:latin typeface="Nikosh" panose="02000000000000000000" pitchFamily="2" charset="0"/>
                <a:ea typeface="+mj-ea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ea typeface="+mj-ea"/>
                <a:cs typeface="Nikosh" panose="02000000000000000000" pitchFamily="2" charset="0"/>
              </a:rPr>
              <a:t>স্বাগতম</a:t>
            </a:r>
            <a:endParaRPr lang="en-US" sz="5400" b="1" dirty="0">
              <a:latin typeface="Nikosh" panose="02000000000000000000" pitchFamily="2" charset="0"/>
              <a:ea typeface="+mj-ea"/>
              <a:cs typeface="Nikosh" panose="02000000000000000000" pitchFamily="2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urple flowers&#10;&#10;AI-generated content may be incorrect.">
            <a:extLst>
              <a:ext uri="{FF2B5EF4-FFF2-40B4-BE49-F238E27FC236}">
                <a16:creationId xmlns:a16="http://schemas.microsoft.com/office/drawing/2014/main" id="{A8823508-DA9D-BF5D-B752-F5476395B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666" r="1910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702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6C881C-681F-D510-5E70-7882EB16B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E83BE4-AE3B-9BE5-A6C5-DDA03482FCF6}"/>
              </a:ext>
            </a:extLst>
          </p:cNvPr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latin typeface="+mj-lt"/>
                <a:ea typeface="+mj-ea"/>
                <a:cs typeface="+mj-cs"/>
              </a:rPr>
              <a:t>শিক্ষক পরিচিতি</a:t>
            </a:r>
          </a:p>
        </p:txBody>
      </p:sp>
      <p:pic>
        <p:nvPicPr>
          <p:cNvPr id="7" name="Picture 6" descr="A person wearing a red head scarf&#10;&#10;AI-generated content may be incorrect.">
            <a:extLst>
              <a:ext uri="{FF2B5EF4-FFF2-40B4-BE49-F238E27FC236}">
                <a16:creationId xmlns:a16="http://schemas.microsoft.com/office/drawing/2014/main" id="{FFF2E474-66EC-6C95-2450-3E175C6D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r="8966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BE7F5A-3929-13E9-3EE8-6EEE2E737428}"/>
              </a:ext>
            </a:extLst>
          </p:cNvPr>
          <p:cNvSpPr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ln/>
              </a:rPr>
              <a:t>গোলশান চৌধুরী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ln/>
              </a:rPr>
              <a:t>প্রধান শিক্ষক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ln/>
              </a:rPr>
              <a:t>বলরামপুর সরকারি প্রাথমিক বিদ্যালয়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ln/>
              </a:rPr>
              <a:t>বুড়িচং,কুমিল্লা।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E79AE6-3428-BEDF-D14F-3FA2AD6B6ACD}"/>
              </a:ext>
            </a:extLst>
          </p:cNvPr>
          <p:cNvSpPr txBox="1"/>
          <p:nvPr/>
        </p:nvSpPr>
        <p:spPr>
          <a:xfrm>
            <a:off x="6313714" y="2409137"/>
            <a:ext cx="4811486" cy="26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63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1A7AC-D66C-9E10-1022-949A6D688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D7425E-B705-8DA4-2B28-057533D0BB4B}"/>
              </a:ext>
            </a:extLst>
          </p:cNvPr>
          <p:cNvSpPr txBox="1"/>
          <p:nvPr/>
        </p:nvSpPr>
        <p:spPr>
          <a:xfrm>
            <a:off x="5083629" y="228599"/>
            <a:ext cx="468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FCF678-43E2-44AE-A534-5FC2ABBA2FB4}"/>
              </a:ext>
            </a:extLst>
          </p:cNvPr>
          <p:cNvSpPr txBox="1"/>
          <p:nvPr/>
        </p:nvSpPr>
        <p:spPr>
          <a:xfrm>
            <a:off x="4385515" y="1207601"/>
            <a:ext cx="7315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শ্রেণিঃতৃতীয়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বিষয়ঃপ্রাথমিক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অধ্যায়ঃ৮</a:t>
            </a: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শিরোনামঃ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বৈশিষ্ট্য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পৃষ্ঠা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নম্বরঃ৯৭-৯৮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7" name="Picture 6" descr="A book cover with images of people gardening&#10;&#10;AI-generated content may be incorrect.">
            <a:extLst>
              <a:ext uri="{FF2B5EF4-FFF2-40B4-BE49-F238E27FC236}">
                <a16:creationId xmlns:a16="http://schemas.microsoft.com/office/drawing/2014/main" id="{C3112117-D205-4C26-BCD7-1DDA5C56E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85" y="659162"/>
            <a:ext cx="4051610" cy="53441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00780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9E681-629D-0496-5D21-B9ADD7327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064D1A-36DC-1BF0-A478-8BBB598C3D5E}"/>
              </a:ext>
            </a:extLst>
          </p:cNvPr>
          <p:cNvSpPr txBox="1"/>
          <p:nvPr/>
        </p:nvSpPr>
        <p:spPr>
          <a:xfrm>
            <a:off x="4484915" y="283028"/>
            <a:ext cx="3853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418A57-7BAF-87E1-E31F-B3DBB8AC73D1}"/>
              </a:ext>
            </a:extLst>
          </p:cNvPr>
          <p:cNvSpPr txBox="1"/>
          <p:nvPr/>
        </p:nvSpPr>
        <p:spPr>
          <a:xfrm>
            <a:off x="1763486" y="3015343"/>
            <a:ext cx="1042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৫.২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পর্যবেক্ষণের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উপাদানো,বৈশিষ্ট্য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শস্যের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জেনে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গুরুত্ব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উপলব্ধি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।.</a:t>
            </a:r>
          </a:p>
        </p:txBody>
      </p:sp>
    </p:spTree>
    <p:extLst>
      <p:ext uri="{BB962C8B-B14F-4D97-AF65-F5344CB8AC3E}">
        <p14:creationId xmlns:p14="http://schemas.microsoft.com/office/powerpoint/2010/main" val="80173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41DD0F-DCE4-A0BD-C93B-E6AC5D2E3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6054C2-1075-6405-FF40-8A10ED3ECCA2}"/>
              </a:ext>
            </a:extLst>
          </p:cNvPr>
          <p:cNvSpPr txBox="1"/>
          <p:nvPr/>
        </p:nvSpPr>
        <p:spPr>
          <a:xfrm>
            <a:off x="4484915" y="283028"/>
            <a:ext cx="3853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8C630-C192-581C-DCC1-7FAD93372156}"/>
              </a:ext>
            </a:extLst>
          </p:cNvPr>
          <p:cNvSpPr txBox="1"/>
          <p:nvPr/>
        </p:nvSpPr>
        <p:spPr>
          <a:xfrm>
            <a:off x="2993572" y="2340429"/>
            <a:ext cx="1042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১।মাটি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২।মাটির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উপাদান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8256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74F6DB-B7AC-5295-1A7A-44B2DD3AC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F359677-6547-4AEF-BE61-1F6350998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07575" y="0"/>
            <a:ext cx="10345003" cy="6858000"/>
          </a:xfrm>
          <a:custGeom>
            <a:avLst/>
            <a:gdLst>
              <a:gd name="connsiteX0" fmla="*/ 7551973 w 9174595"/>
              <a:gd name="connsiteY0" fmla="*/ 0 h 6858000"/>
              <a:gd name="connsiteX1" fmla="*/ 5634635 w 9174595"/>
              <a:gd name="connsiteY1" fmla="*/ 0 h 6858000"/>
              <a:gd name="connsiteX2" fmla="*/ 5550590 w 9174595"/>
              <a:gd name="connsiteY2" fmla="*/ 0 h 6858000"/>
              <a:gd name="connsiteX3" fmla="*/ 5480986 w 9174595"/>
              <a:gd name="connsiteY3" fmla="*/ 0 h 6858000"/>
              <a:gd name="connsiteX4" fmla="*/ 4886240 w 9174595"/>
              <a:gd name="connsiteY4" fmla="*/ 0 h 6858000"/>
              <a:gd name="connsiteX5" fmla="*/ 4816638 w 9174595"/>
              <a:gd name="connsiteY5" fmla="*/ 0 h 6858000"/>
              <a:gd name="connsiteX6" fmla="*/ 4357958 w 9174595"/>
              <a:gd name="connsiteY6" fmla="*/ 0 h 6858000"/>
              <a:gd name="connsiteX7" fmla="*/ 4288354 w 9174595"/>
              <a:gd name="connsiteY7" fmla="*/ 0 h 6858000"/>
              <a:gd name="connsiteX8" fmla="*/ 3693608 w 9174595"/>
              <a:gd name="connsiteY8" fmla="*/ 0 h 6858000"/>
              <a:gd name="connsiteX9" fmla="*/ 3624006 w 9174595"/>
              <a:gd name="connsiteY9" fmla="*/ 0 h 6858000"/>
              <a:gd name="connsiteX10" fmla="*/ 3276448 w 9174595"/>
              <a:gd name="connsiteY10" fmla="*/ 0 h 6858000"/>
              <a:gd name="connsiteX11" fmla="*/ 1622622 w 9174595"/>
              <a:gd name="connsiteY11" fmla="*/ 0 h 6858000"/>
              <a:gd name="connsiteX12" fmla="*/ 1600504 w 9174595"/>
              <a:gd name="connsiteY12" fmla="*/ 14997 h 6858000"/>
              <a:gd name="connsiteX13" fmla="*/ 0 w 9174595"/>
              <a:gd name="connsiteY13" fmla="*/ 3621656 h 6858000"/>
              <a:gd name="connsiteX14" fmla="*/ 1873886 w 9174595"/>
              <a:gd name="connsiteY14" fmla="*/ 6374814 h 6858000"/>
              <a:gd name="connsiteX15" fmla="*/ 2390406 w 9174595"/>
              <a:gd name="connsiteY15" fmla="*/ 6780599 h 6858000"/>
              <a:gd name="connsiteX16" fmla="*/ 2502136 w 9174595"/>
              <a:gd name="connsiteY16" fmla="*/ 6858000 h 6858000"/>
              <a:gd name="connsiteX17" fmla="*/ 3276448 w 9174595"/>
              <a:gd name="connsiteY17" fmla="*/ 6858000 h 6858000"/>
              <a:gd name="connsiteX18" fmla="*/ 3624006 w 9174595"/>
              <a:gd name="connsiteY18" fmla="*/ 6858000 h 6858000"/>
              <a:gd name="connsiteX19" fmla="*/ 3693608 w 9174595"/>
              <a:gd name="connsiteY19" fmla="*/ 6858000 h 6858000"/>
              <a:gd name="connsiteX20" fmla="*/ 4288354 w 9174595"/>
              <a:gd name="connsiteY20" fmla="*/ 6858000 h 6858000"/>
              <a:gd name="connsiteX21" fmla="*/ 4357958 w 9174595"/>
              <a:gd name="connsiteY21" fmla="*/ 6858000 h 6858000"/>
              <a:gd name="connsiteX22" fmla="*/ 4816638 w 9174595"/>
              <a:gd name="connsiteY22" fmla="*/ 6858000 h 6858000"/>
              <a:gd name="connsiteX23" fmla="*/ 4886240 w 9174595"/>
              <a:gd name="connsiteY23" fmla="*/ 6858000 h 6858000"/>
              <a:gd name="connsiteX24" fmla="*/ 5480986 w 9174595"/>
              <a:gd name="connsiteY24" fmla="*/ 6858000 h 6858000"/>
              <a:gd name="connsiteX25" fmla="*/ 5550590 w 9174595"/>
              <a:gd name="connsiteY25" fmla="*/ 6858000 h 6858000"/>
              <a:gd name="connsiteX26" fmla="*/ 5634635 w 9174595"/>
              <a:gd name="connsiteY26" fmla="*/ 6858000 h 6858000"/>
              <a:gd name="connsiteX27" fmla="*/ 6672460 w 9174595"/>
              <a:gd name="connsiteY27" fmla="*/ 6858000 h 6858000"/>
              <a:gd name="connsiteX28" fmla="*/ 6784188 w 9174595"/>
              <a:gd name="connsiteY28" fmla="*/ 6780599 h 6858000"/>
              <a:gd name="connsiteX29" fmla="*/ 7300708 w 9174595"/>
              <a:gd name="connsiteY29" fmla="*/ 6374814 h 6858000"/>
              <a:gd name="connsiteX30" fmla="*/ 9174595 w 9174595"/>
              <a:gd name="connsiteY30" fmla="*/ 3621656 h 6858000"/>
              <a:gd name="connsiteX31" fmla="*/ 7574092 w 9174595"/>
              <a:gd name="connsiteY3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74595" h="6858000">
                <a:moveTo>
                  <a:pt x="7551973" y="0"/>
                </a:moveTo>
                <a:lnTo>
                  <a:pt x="5634635" y="0"/>
                </a:lnTo>
                <a:lnTo>
                  <a:pt x="5550590" y="0"/>
                </a:lnTo>
                <a:lnTo>
                  <a:pt x="5480986" y="0"/>
                </a:lnTo>
                <a:lnTo>
                  <a:pt x="4886240" y="0"/>
                </a:lnTo>
                <a:lnTo>
                  <a:pt x="4816638" y="0"/>
                </a:lnTo>
                <a:lnTo>
                  <a:pt x="4357958" y="0"/>
                </a:lnTo>
                <a:lnTo>
                  <a:pt x="4288354" y="0"/>
                </a:lnTo>
                <a:lnTo>
                  <a:pt x="3693608" y="0"/>
                </a:lnTo>
                <a:lnTo>
                  <a:pt x="3624006" y="0"/>
                </a:lnTo>
                <a:lnTo>
                  <a:pt x="3276448" y="0"/>
                </a:lnTo>
                <a:lnTo>
                  <a:pt x="1622622" y="0"/>
                </a:lnTo>
                <a:lnTo>
                  <a:pt x="1600504" y="14997"/>
                </a:lnTo>
                <a:cubicBezTo>
                  <a:pt x="573594" y="754641"/>
                  <a:pt x="0" y="2093192"/>
                  <a:pt x="0" y="3621656"/>
                </a:cubicBezTo>
                <a:cubicBezTo>
                  <a:pt x="0" y="4969131"/>
                  <a:pt x="928496" y="5602839"/>
                  <a:pt x="1873886" y="6374814"/>
                </a:cubicBezTo>
                <a:cubicBezTo>
                  <a:pt x="2046046" y="6515397"/>
                  <a:pt x="2216632" y="6653108"/>
                  <a:pt x="2390406" y="6780599"/>
                </a:cubicBezTo>
                <a:lnTo>
                  <a:pt x="2502136" y="6858000"/>
                </a:lnTo>
                <a:lnTo>
                  <a:pt x="3276448" y="6858000"/>
                </a:lnTo>
                <a:lnTo>
                  <a:pt x="3624006" y="6858000"/>
                </a:lnTo>
                <a:lnTo>
                  <a:pt x="3693608" y="6858000"/>
                </a:lnTo>
                <a:lnTo>
                  <a:pt x="4288354" y="6858000"/>
                </a:lnTo>
                <a:lnTo>
                  <a:pt x="4357958" y="6858000"/>
                </a:lnTo>
                <a:lnTo>
                  <a:pt x="4816638" y="6858000"/>
                </a:lnTo>
                <a:lnTo>
                  <a:pt x="4886240" y="6858000"/>
                </a:lnTo>
                <a:lnTo>
                  <a:pt x="5480986" y="6858000"/>
                </a:lnTo>
                <a:lnTo>
                  <a:pt x="5550590" y="6858000"/>
                </a:lnTo>
                <a:lnTo>
                  <a:pt x="5634635" y="6858000"/>
                </a:lnTo>
                <a:lnTo>
                  <a:pt x="6672460" y="6858000"/>
                </a:lnTo>
                <a:lnTo>
                  <a:pt x="6784188" y="6780599"/>
                </a:lnTo>
                <a:cubicBezTo>
                  <a:pt x="6957963" y="6653108"/>
                  <a:pt x="7128548" y="6515397"/>
                  <a:pt x="7300708" y="6374814"/>
                </a:cubicBezTo>
                <a:cubicBezTo>
                  <a:pt x="8246100" y="5602839"/>
                  <a:pt x="9174595" y="4969131"/>
                  <a:pt x="9174595" y="3621656"/>
                </a:cubicBezTo>
                <a:cubicBezTo>
                  <a:pt x="9174595" y="2093192"/>
                  <a:pt x="8601001" y="754641"/>
                  <a:pt x="7574092" y="14997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03EB81F-53EA-4ACC-A424-38FB58A73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E7A830E-EB82-4D23-B515-44E41D564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47625" y="0"/>
            <a:ext cx="2209181" cy="6858000"/>
          </a:xfrm>
          <a:custGeom>
            <a:avLst/>
            <a:gdLst>
              <a:gd name="connsiteX0" fmla="*/ 955085 w 2209181"/>
              <a:gd name="connsiteY0" fmla="*/ 0 h 6858000"/>
              <a:gd name="connsiteX1" fmla="*/ 937727 w 2209181"/>
              <a:gd name="connsiteY1" fmla="*/ 0 h 6858000"/>
              <a:gd name="connsiteX2" fmla="*/ 963738 w 2209181"/>
              <a:gd name="connsiteY2" fmla="*/ 24346 h 6858000"/>
              <a:gd name="connsiteX3" fmla="*/ 2184004 w 2209181"/>
              <a:gd name="connsiteY3" fmla="*/ 3809420 h 6858000"/>
              <a:gd name="connsiteX4" fmla="*/ 218679 w 2209181"/>
              <a:gd name="connsiteY4" fmla="*/ 6681644 h 6858000"/>
              <a:gd name="connsiteX5" fmla="*/ 0 w 2209181"/>
              <a:gd name="connsiteY5" fmla="*/ 6858000 h 6858000"/>
              <a:gd name="connsiteX6" fmla="*/ 19349 w 2209181"/>
              <a:gd name="connsiteY6" fmla="*/ 6858000 h 6858000"/>
              <a:gd name="connsiteX7" fmla="*/ 236958 w 2209181"/>
              <a:gd name="connsiteY7" fmla="*/ 6682507 h 6858000"/>
              <a:gd name="connsiteX8" fmla="*/ 2202283 w 2209181"/>
              <a:gd name="connsiteY8" fmla="*/ 3810283 h 6858000"/>
              <a:gd name="connsiteX9" fmla="*/ 982018 w 2209181"/>
              <a:gd name="connsiteY9" fmla="*/ 252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181" h="6858000">
                <a:moveTo>
                  <a:pt x="955085" y="0"/>
                </a:moveTo>
                <a:lnTo>
                  <a:pt x="937727" y="0"/>
                </a:lnTo>
                <a:lnTo>
                  <a:pt x="963738" y="24346"/>
                </a:lnTo>
                <a:cubicBezTo>
                  <a:pt x="1818009" y="885455"/>
                  <a:pt x="2251801" y="2269402"/>
                  <a:pt x="2184004" y="3809420"/>
                </a:cubicBezTo>
                <a:cubicBezTo>
                  <a:pt x="2120250" y="5257592"/>
                  <a:pt x="1181008" y="5895709"/>
                  <a:pt x="218679" y="6681644"/>
                </a:cubicBezTo>
                <a:lnTo>
                  <a:pt x="0" y="6858000"/>
                </a:lnTo>
                <a:lnTo>
                  <a:pt x="19349" y="6858000"/>
                </a:lnTo>
                <a:lnTo>
                  <a:pt x="236958" y="6682507"/>
                </a:lnTo>
                <a:cubicBezTo>
                  <a:pt x="1199288" y="5896573"/>
                  <a:pt x="2138530" y="5258455"/>
                  <a:pt x="2202283" y="3810283"/>
                </a:cubicBezTo>
                <a:cubicBezTo>
                  <a:pt x="2270080" y="2270266"/>
                  <a:pt x="1836289" y="886318"/>
                  <a:pt x="982018" y="25210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15AACE5-C50C-49EE-BD63-88D28D469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311BE2A-DAA1-49F6-83F6-3D543B8EA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36349" y="0"/>
            <a:ext cx="2209181" cy="6858000"/>
          </a:xfrm>
          <a:custGeom>
            <a:avLst/>
            <a:gdLst>
              <a:gd name="connsiteX0" fmla="*/ 937727 w 2209181"/>
              <a:gd name="connsiteY0" fmla="*/ 0 h 6858000"/>
              <a:gd name="connsiteX1" fmla="*/ 955085 w 2209181"/>
              <a:gd name="connsiteY1" fmla="*/ 0 h 6858000"/>
              <a:gd name="connsiteX2" fmla="*/ 982018 w 2209181"/>
              <a:gd name="connsiteY2" fmla="*/ 25210 h 6858000"/>
              <a:gd name="connsiteX3" fmla="*/ 2202283 w 2209181"/>
              <a:gd name="connsiteY3" fmla="*/ 3810283 h 6858000"/>
              <a:gd name="connsiteX4" fmla="*/ 236958 w 2209181"/>
              <a:gd name="connsiteY4" fmla="*/ 6682507 h 6858000"/>
              <a:gd name="connsiteX5" fmla="*/ 19349 w 2209181"/>
              <a:gd name="connsiteY5" fmla="*/ 6858000 h 6858000"/>
              <a:gd name="connsiteX6" fmla="*/ 0 w 2209181"/>
              <a:gd name="connsiteY6" fmla="*/ 6858000 h 6858000"/>
              <a:gd name="connsiteX7" fmla="*/ 218679 w 2209181"/>
              <a:gd name="connsiteY7" fmla="*/ 6681644 h 6858000"/>
              <a:gd name="connsiteX8" fmla="*/ 2184004 w 2209181"/>
              <a:gd name="connsiteY8" fmla="*/ 3809420 h 6858000"/>
              <a:gd name="connsiteX9" fmla="*/ 963738 w 2209181"/>
              <a:gd name="connsiteY9" fmla="*/ 243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181" h="6858000">
                <a:moveTo>
                  <a:pt x="937727" y="0"/>
                </a:moveTo>
                <a:lnTo>
                  <a:pt x="955085" y="0"/>
                </a:lnTo>
                <a:lnTo>
                  <a:pt x="982018" y="25210"/>
                </a:lnTo>
                <a:cubicBezTo>
                  <a:pt x="1836289" y="886318"/>
                  <a:pt x="2270080" y="2270266"/>
                  <a:pt x="2202283" y="3810283"/>
                </a:cubicBezTo>
                <a:cubicBezTo>
                  <a:pt x="2138530" y="5258455"/>
                  <a:pt x="1199288" y="5896573"/>
                  <a:pt x="236958" y="6682507"/>
                </a:cubicBezTo>
                <a:lnTo>
                  <a:pt x="19349" y="6858000"/>
                </a:lnTo>
                <a:lnTo>
                  <a:pt x="0" y="6858000"/>
                </a:lnTo>
                <a:lnTo>
                  <a:pt x="218679" y="6681644"/>
                </a:lnTo>
                <a:cubicBezTo>
                  <a:pt x="1181008" y="5895709"/>
                  <a:pt x="2120250" y="5257592"/>
                  <a:pt x="2184004" y="3809420"/>
                </a:cubicBezTo>
                <a:cubicBezTo>
                  <a:pt x="2251801" y="2269402"/>
                  <a:pt x="1818009" y="885455"/>
                  <a:pt x="963738" y="24346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5D5D0F-7C03-9231-2721-06D218A8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319" y="1214223"/>
            <a:ext cx="3210373" cy="3433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94CA08-6D89-0BAA-5E0C-88BDF04F3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" r="2438" b="14882"/>
          <a:stretch>
            <a:fillRect/>
          </a:stretch>
        </p:blipFill>
        <p:spPr>
          <a:xfrm>
            <a:off x="4726303" y="1214223"/>
            <a:ext cx="3512599" cy="34339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5B6685-2456-8ED7-712E-8358C248F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6" r="24464" b="53809"/>
          <a:stretch>
            <a:fillRect/>
          </a:stretch>
        </p:blipFill>
        <p:spPr>
          <a:xfrm>
            <a:off x="608346" y="1214224"/>
            <a:ext cx="3512599" cy="34339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214EF3F-37B0-6D49-017B-1A5793340CF5}"/>
              </a:ext>
            </a:extLst>
          </p:cNvPr>
          <p:cNvSpPr txBox="1"/>
          <p:nvPr/>
        </p:nvSpPr>
        <p:spPr>
          <a:xfrm>
            <a:off x="963767" y="5429932"/>
            <a:ext cx="1991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বেলে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E21CE5-46BB-96BF-B56C-E586BEA3CB8D}"/>
              </a:ext>
            </a:extLst>
          </p:cNvPr>
          <p:cNvSpPr txBox="1"/>
          <p:nvPr/>
        </p:nvSpPr>
        <p:spPr>
          <a:xfrm>
            <a:off x="5486631" y="5429931"/>
            <a:ext cx="1991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দোআঁশ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748086-78FF-8881-97EF-B0562BD8F27C}"/>
              </a:ext>
            </a:extLst>
          </p:cNvPr>
          <p:cNvSpPr txBox="1"/>
          <p:nvPr/>
        </p:nvSpPr>
        <p:spPr>
          <a:xfrm>
            <a:off x="9222425" y="5320611"/>
            <a:ext cx="1991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9978CC-1FCE-4F98-3B33-27C703E8C834}"/>
              </a:ext>
            </a:extLst>
          </p:cNvPr>
          <p:cNvSpPr txBox="1"/>
          <p:nvPr/>
        </p:nvSpPr>
        <p:spPr>
          <a:xfrm>
            <a:off x="2826754" y="283946"/>
            <a:ext cx="3853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ছবিগুলো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লক্ষ্য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2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8A925-DC36-CB19-3F34-073BF53E5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AEE373-76A8-F822-3833-70C2284869EA}"/>
              </a:ext>
            </a:extLst>
          </p:cNvPr>
          <p:cNvSpPr txBox="1"/>
          <p:nvPr/>
        </p:nvSpPr>
        <p:spPr>
          <a:xfrm>
            <a:off x="4343401" y="413656"/>
            <a:ext cx="3853543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066D10-7B1D-EEE5-6995-E539214437EB}"/>
              </a:ext>
            </a:extLst>
          </p:cNvPr>
          <p:cNvSpPr/>
          <p:nvPr/>
        </p:nvSpPr>
        <p:spPr>
          <a:xfrm>
            <a:off x="3626659" y="2923793"/>
            <a:ext cx="528702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9600" b="1" dirty="0" err="1">
                <a:ln/>
                <a:latin typeface="Aptos Light" panose="020F0502020204030204" pitchFamily="34" charset="0"/>
                <a:cs typeface="Nikosh" panose="02000000000000000000" pitchFamily="2" charset="0"/>
              </a:rPr>
              <a:t>মাটির</a:t>
            </a:r>
            <a:r>
              <a:rPr lang="en-US" sz="9600" b="1" dirty="0">
                <a:ln/>
                <a:latin typeface="Aptos Light" panose="020F0502020204030204" pitchFamily="34" charset="0"/>
                <a:cs typeface="Nikosh" panose="02000000000000000000" pitchFamily="2" charset="0"/>
              </a:rPr>
              <a:t> </a:t>
            </a:r>
            <a:r>
              <a:rPr lang="en-US" sz="9600" b="1" dirty="0" err="1">
                <a:ln/>
                <a:latin typeface="Aptos Light" panose="020F0502020204030204" pitchFamily="34" charset="0"/>
                <a:cs typeface="Nikosh" panose="02000000000000000000" pitchFamily="2" charset="0"/>
              </a:rPr>
              <a:t>বৈশিষ্ট্য</a:t>
            </a:r>
            <a:endParaRPr lang="en-US" sz="9600" b="1" cap="none" spc="0" dirty="0">
              <a:ln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604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EFEDE-6D47-A152-51E2-A7962F96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0F032C-F8CB-5CC7-38A9-3768B0F9A4C9}"/>
              </a:ext>
            </a:extLst>
          </p:cNvPr>
          <p:cNvSpPr/>
          <p:nvPr/>
        </p:nvSpPr>
        <p:spPr>
          <a:xfrm>
            <a:off x="1513114" y="533400"/>
            <a:ext cx="8784771" cy="11647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76C604-5ECB-F59C-5070-D32CDBC63817}"/>
              </a:ext>
            </a:extLst>
          </p:cNvPr>
          <p:cNvSpPr/>
          <p:nvPr/>
        </p:nvSpPr>
        <p:spPr>
          <a:xfrm>
            <a:off x="2939143" y="2002972"/>
            <a:ext cx="6618515" cy="397328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১।এঁটেল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২।দোআঁশ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৩।বেলে </a:t>
            </a:r>
            <a:r>
              <a:rPr lang="en-US" sz="7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016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F3943-DC0C-F09D-A31D-29AAA3575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3C8FE87-4CB5-7D3F-5DC4-33D552F7B875}"/>
              </a:ext>
            </a:extLst>
          </p:cNvPr>
          <p:cNvSpPr txBox="1"/>
          <p:nvPr/>
        </p:nvSpPr>
        <p:spPr>
          <a:xfrm>
            <a:off x="848404" y="302947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বেলে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EAABA3-C903-14F0-BA5B-891983985132}"/>
              </a:ext>
            </a:extLst>
          </p:cNvPr>
          <p:cNvSpPr txBox="1"/>
          <p:nvPr/>
        </p:nvSpPr>
        <p:spPr>
          <a:xfrm>
            <a:off x="4038599" y="2047411"/>
            <a:ext cx="7587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বেলে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সাধারণত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হালকা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বাদামি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হালকা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ধূসর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রঙের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হয়।বেলে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কণাগুলো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দোআঁশ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কণার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চেয়ে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বড়ো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বেলে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শুকনো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দানাময়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C0DE5C-1093-169C-1153-84704C422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3" y="1720840"/>
            <a:ext cx="3248025" cy="316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5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01D3E-F7A2-4120-B520-41A43B68A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77CA94A-F0C4-FF7C-840B-02B2A74613BF}"/>
              </a:ext>
            </a:extLst>
          </p:cNvPr>
          <p:cNvSpPr txBox="1"/>
          <p:nvPr/>
        </p:nvSpPr>
        <p:spPr>
          <a:xfrm>
            <a:off x="848404" y="302947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দোআঁশ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5A317B-B825-E39F-370C-C173BABC9844}"/>
              </a:ext>
            </a:extLst>
          </p:cNvPr>
          <p:cNvSpPr txBox="1"/>
          <p:nvPr/>
        </p:nvSpPr>
        <p:spPr>
          <a:xfrm>
            <a:off x="4376057" y="2156269"/>
            <a:ext cx="6868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দোআঁশ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ছাই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রঙের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হয়।হাতে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ধরলে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নরম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শুকনো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অনুভব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হয়।দোআঁশ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কণাগুলো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আকারের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11802-B496-F628-4813-96198D0DD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1" y="1865538"/>
            <a:ext cx="3744004" cy="346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1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EECF9-154D-4C95-B807-9653CFB26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7655346-44B9-B753-222B-FD20581A048D}"/>
              </a:ext>
            </a:extLst>
          </p:cNvPr>
          <p:cNvSpPr txBox="1"/>
          <p:nvPr/>
        </p:nvSpPr>
        <p:spPr>
          <a:xfrm>
            <a:off x="848404" y="302947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A9F71C-5E89-2CAA-9F51-C310B0E46E13}"/>
              </a:ext>
            </a:extLst>
          </p:cNvPr>
          <p:cNvSpPr txBox="1"/>
          <p:nvPr/>
        </p:nvSpPr>
        <p:spPr>
          <a:xfrm>
            <a:off x="4147456" y="2134497"/>
            <a:ext cx="758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সাধারণত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লালচে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রঙের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হয়।পানির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সংস্পর্শে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নরম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হয়,আবার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শুকালে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খুবই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শক্ত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হয়।ভেজা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হাতে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ধরলে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আঠালো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মনে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হয়;কিন্তু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শুকনো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মসৃণ।তিন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মধ্যে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এঁটেল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কণা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সবচেয়ে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ছোট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E8FF3-D313-0B2F-AC70-031157E6F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90" y="1866899"/>
            <a:ext cx="3576638" cy="35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04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1990A-F443-101E-7E58-96D473AAC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5B22ECF3-27D2-53B8-ADDE-592E64B7E237}"/>
              </a:ext>
            </a:extLst>
          </p:cNvPr>
          <p:cNvSpPr txBox="1"/>
          <p:nvPr/>
        </p:nvSpPr>
        <p:spPr>
          <a:xfrm>
            <a:off x="6846435" y="226747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FAC0F8-137E-DAEE-7370-6C4A37483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665430"/>
              </p:ext>
            </p:extLst>
          </p:nvPr>
        </p:nvGraphicFramePr>
        <p:xfrm>
          <a:off x="4528457" y="1334743"/>
          <a:ext cx="7565574" cy="48973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44655">
                  <a:extLst>
                    <a:ext uri="{9D8B030D-6E8A-4147-A177-3AD203B41FA5}">
                      <a16:colId xmlns:a16="http://schemas.microsoft.com/office/drawing/2014/main" val="4069342033"/>
                    </a:ext>
                  </a:extLst>
                </a:gridCol>
                <a:gridCol w="1755213">
                  <a:extLst>
                    <a:ext uri="{9D8B030D-6E8A-4147-A177-3AD203B41FA5}">
                      <a16:colId xmlns:a16="http://schemas.microsoft.com/office/drawing/2014/main" val="1005442975"/>
                    </a:ext>
                  </a:extLst>
                </a:gridCol>
                <a:gridCol w="1593813">
                  <a:extLst>
                    <a:ext uri="{9D8B030D-6E8A-4147-A177-3AD203B41FA5}">
                      <a16:colId xmlns:a16="http://schemas.microsoft.com/office/drawing/2014/main" val="2876126496"/>
                    </a:ext>
                  </a:extLst>
                </a:gridCol>
                <a:gridCol w="1371893">
                  <a:extLst>
                    <a:ext uri="{9D8B030D-6E8A-4147-A177-3AD203B41FA5}">
                      <a16:colId xmlns:a16="http://schemas.microsoft.com/office/drawing/2014/main" val="1355060339"/>
                    </a:ext>
                  </a:extLst>
                </a:gridCol>
              </a:tblGrid>
              <a:tr h="122434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বৈশিষ্ট্য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74360"/>
                  </a:ext>
                </a:extLst>
              </a:tr>
              <a:tr h="1224341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রং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5406"/>
                  </a:ext>
                </a:extLst>
              </a:tr>
              <a:tr h="1224341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ধরলে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অনুভুতি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52106"/>
                  </a:ext>
                </a:extLst>
              </a:tr>
              <a:tr h="1224341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কণাগুলোর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আকার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38325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96A3195-0F9C-D13C-BC94-C0A461EEC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1" y="865414"/>
            <a:ext cx="3248025" cy="144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35E804-AE51-5B26-0CE1-3A12688E2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68" y="2913289"/>
            <a:ext cx="3286125" cy="1504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BD1390-BC6B-B1A9-A84B-8F10963A6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4" y="5018315"/>
            <a:ext cx="33432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3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2D817-2594-17A9-4493-2A9E3808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EB7E3CB9-22AA-8ADD-DE89-7AD24589159D}"/>
              </a:ext>
            </a:extLst>
          </p:cNvPr>
          <p:cNvSpPr txBox="1"/>
          <p:nvPr/>
        </p:nvSpPr>
        <p:spPr>
          <a:xfrm>
            <a:off x="4331832" y="71895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ফলাফল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E2442D1-0EAA-5A15-6A92-214F1E122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70263"/>
              </p:ext>
            </p:extLst>
          </p:nvPr>
        </p:nvGraphicFramePr>
        <p:xfrm>
          <a:off x="1289955" y="1410943"/>
          <a:ext cx="10477502" cy="46850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47071">
                  <a:extLst>
                    <a:ext uri="{9D8B030D-6E8A-4147-A177-3AD203B41FA5}">
                      <a16:colId xmlns:a16="http://schemas.microsoft.com/office/drawing/2014/main" val="4069342033"/>
                    </a:ext>
                  </a:extLst>
                </a:gridCol>
                <a:gridCol w="2923249">
                  <a:extLst>
                    <a:ext uri="{9D8B030D-6E8A-4147-A177-3AD203B41FA5}">
                      <a16:colId xmlns:a16="http://schemas.microsoft.com/office/drawing/2014/main" val="1005442975"/>
                    </a:ext>
                  </a:extLst>
                </a:gridCol>
                <a:gridCol w="2207258">
                  <a:extLst>
                    <a:ext uri="{9D8B030D-6E8A-4147-A177-3AD203B41FA5}">
                      <a16:colId xmlns:a16="http://schemas.microsoft.com/office/drawing/2014/main" val="2876126496"/>
                    </a:ext>
                  </a:extLst>
                </a:gridCol>
                <a:gridCol w="1899924">
                  <a:extLst>
                    <a:ext uri="{9D8B030D-6E8A-4147-A177-3AD203B41FA5}">
                      <a16:colId xmlns:a16="http://schemas.microsoft.com/office/drawing/2014/main" val="1355060339"/>
                    </a:ext>
                  </a:extLst>
                </a:gridCol>
              </a:tblGrid>
              <a:tr h="1171264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বৈশিষ্ট্য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নমুনা-১ (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বেলে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নমুনা-২(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দোঁআশ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নমুনা-৩ (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এঁটেল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74360"/>
                  </a:ext>
                </a:extLst>
              </a:tr>
              <a:tr h="1171264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রং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হালকা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বাদামি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থেকে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হালকা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ধূসর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কালো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লালচে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5406"/>
                  </a:ext>
                </a:extLst>
              </a:tr>
              <a:tr h="1171264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ধরলে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অনুভুতি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শুকনো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এবং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দানাময়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নরম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শুকনো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ভেজা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অবস্থায়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আঠালো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52106"/>
                  </a:ext>
                </a:extLst>
              </a:tr>
              <a:tr h="1171264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কণাগুলোর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আকার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বড়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বিভিন্ন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আকারের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ছোট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383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74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CF8D5B-603E-10C7-AC61-89BBAF1EE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7B8475-E710-BDB5-5221-917BF42B3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" y="1299474"/>
            <a:ext cx="4931229" cy="5558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9F6B9B-0353-E052-08FB-590DC569E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536" y="1299474"/>
            <a:ext cx="5451150" cy="555852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C9F9F1-107D-8135-440F-F65776BADCA9}"/>
              </a:ext>
            </a:extLst>
          </p:cNvPr>
          <p:cNvSpPr/>
          <p:nvPr/>
        </p:nvSpPr>
        <p:spPr>
          <a:xfrm>
            <a:off x="997339" y="293915"/>
            <a:ext cx="10737461" cy="8599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৯৭ ও ৯৮  </a:t>
            </a:r>
          </a:p>
        </p:txBody>
      </p:sp>
    </p:spTree>
    <p:extLst>
      <p:ext uri="{BB962C8B-B14F-4D97-AF65-F5344CB8AC3E}">
        <p14:creationId xmlns:p14="http://schemas.microsoft.com/office/powerpoint/2010/main" val="999154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290A4-167B-A06D-2B01-CF29783F1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E61157F-8E78-0247-451B-83D3E9AFE566}"/>
              </a:ext>
            </a:extLst>
          </p:cNvPr>
          <p:cNvSpPr txBox="1"/>
          <p:nvPr/>
        </p:nvSpPr>
        <p:spPr>
          <a:xfrm>
            <a:off x="4027033" y="575090"/>
            <a:ext cx="52475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বাড়ির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9F9808-38FC-6C65-6C7F-DC1C408E0309}"/>
              </a:ext>
            </a:extLst>
          </p:cNvPr>
          <p:cNvSpPr txBox="1"/>
          <p:nvPr/>
        </p:nvSpPr>
        <p:spPr>
          <a:xfrm>
            <a:off x="2841169" y="2921169"/>
            <a:ext cx="79465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তিন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৩টি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বৈশিষ্ট্য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আনবে</a:t>
            </a:r>
            <a:r>
              <a:rPr lang="en-US" sz="6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02229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E9DF75-73BF-0A9C-FAE7-E0AB48F9B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83DD80-8A29-56BA-C243-7C6A48004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799" y="542925"/>
            <a:ext cx="10787743" cy="577215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E4BE5C-86DC-4CC5-6B8D-5D9BDF81B13E}"/>
              </a:ext>
            </a:extLst>
          </p:cNvPr>
          <p:cNvSpPr/>
          <p:nvPr/>
        </p:nvSpPr>
        <p:spPr>
          <a:xfrm>
            <a:off x="1730829" y="707572"/>
            <a:ext cx="6030686" cy="1643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27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6F23928615D94E97C333F1A31FB99C" ma:contentTypeVersion="5" ma:contentTypeDescription="Create a new document." ma:contentTypeScope="" ma:versionID="96e13daab3bc69e98a83457222dffbfe">
  <xsd:schema xmlns:xsd="http://www.w3.org/2001/XMLSchema" xmlns:xs="http://www.w3.org/2001/XMLSchema" xmlns:p="http://schemas.microsoft.com/office/2006/metadata/properties" xmlns:ns3="7235d7e5-b238-43b8-a875-4e5b32a90d3a" targetNamespace="http://schemas.microsoft.com/office/2006/metadata/properties" ma:root="true" ma:fieldsID="147d6b0647c827a24f22117076d506ce" ns3:_="">
    <xsd:import namespace="7235d7e5-b238-43b8-a875-4e5b32a90d3a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5d7e5-b238-43b8-a875-4e5b32a90d3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35d7e5-b238-43b8-a875-4e5b32a90d3a" xsi:nil="true"/>
  </documentManagement>
</p:properties>
</file>

<file path=customXml/itemProps1.xml><?xml version="1.0" encoding="utf-8"?>
<ds:datastoreItem xmlns:ds="http://schemas.openxmlformats.org/officeDocument/2006/customXml" ds:itemID="{1E1FEB68-9A5F-4E55-8D73-F0EC0985B2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35d7e5-b238-43b8-a875-4e5b32a90d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962E9A-82E2-4E35-ADFB-E8EA5CD9E3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43A90-9482-4073-9566-8E3A90871F92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7235d7e5-b238-43b8-a875-4e5b32a90d3a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278</Words>
  <Application>Microsoft Office PowerPoint</Application>
  <PresentationFormat>Widescreen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Meiryo</vt:lpstr>
      <vt:lpstr>Aptos</vt:lpstr>
      <vt:lpstr>Aptos Display</vt:lpstr>
      <vt:lpstr>Aptos Light</vt:lpstr>
      <vt:lpstr>Arial</vt:lpstr>
      <vt:lpstr>Nikosh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WPBX4125BLF092405117</dc:creator>
  <cp:lastModifiedBy>Pedp4 WPBX4125BLF092405117</cp:lastModifiedBy>
  <cp:revision>6</cp:revision>
  <dcterms:created xsi:type="dcterms:W3CDTF">2025-09-17T08:48:13Z</dcterms:created>
  <dcterms:modified xsi:type="dcterms:W3CDTF">2026-09-24T07:05:49Z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0x010100836F23928615D94E97C333F1A31FB99C</vt:lpwstr>
  </property>
</Properties>
</file>