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306" r:id="rId11"/>
    <p:sldId id="298" r:id="rId12"/>
    <p:sldId id="299" r:id="rId13"/>
    <p:sldId id="305" r:id="rId14"/>
    <p:sldId id="307" r:id="rId15"/>
    <p:sldId id="302" r:id="rId16"/>
    <p:sldId id="303" r:id="rId17"/>
    <p:sldId id="304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365 Pro Plus" initials="3PP" lastIdx="1" clrIdx="0">
    <p:extLst>
      <p:ext uri="{19B8F6BF-5375-455C-9EA6-DF929625EA0E}">
        <p15:presenceInfo xmlns="" xmlns:p15="http://schemas.microsoft.com/office/powerpoint/2012/main" userId="365 Pro Pl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7947"/>
    <a:srgbClr val="3D734F"/>
    <a:srgbClr val="A3619B"/>
    <a:srgbClr val="32823F"/>
    <a:srgbClr val="3B8547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756" y="-90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B00EE-3F3C-4694-AA03-809908AB2D60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F6C6E-6825-46BF-98FA-71628EAC5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C82A7-2EB6-45D6-B7C2-B3F4B2D8BB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44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B5E2FA-9E3F-4409-84CC-F487AC53D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1CAB199-821A-4258-B64D-30F0D0314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7998B7A-51F8-423A-BAA8-D6B9C6FC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CC0B2BB-E36A-439D-83D3-6316F8E77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B11277E-D40E-4FFA-A6B9-687316E0F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5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499F36-22EE-4D82-9DF6-974A82587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25BC703-2969-45D7-BBA4-D7F854619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2A6696F-C245-4812-BB3A-8057271F9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122627A-A287-4ED7-A76C-811EB640A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74F726D-3A63-4210-AB3B-0BC4E03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86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83BF31-BDC1-460C-879D-4F8E6C17D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193F7D8-9A4A-4569-A6FE-C5B2F83F1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A1B6032-1E99-42DD-9521-CFC04B1C2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C56ED07-C179-4AC8-97C0-E1811433C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1AF3604-3B1D-4AB9-98A1-1BE592728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CB2213-75E2-487D-8411-AFD6E607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7D81393-1E7E-4EE4-A2F5-974342603F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89CEC44-6A82-4A5B-8644-3757FB6E6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6BA134E-0F97-4349-89C4-477A5370F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423F830-F0F6-4231-8D92-858AFCF6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1E9E188-E399-4A1C-A7FD-86E4D954A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98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BDD236E-F7A7-4085-8A51-CB84452B4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7AE195B-9E39-444C-9FE4-E9047289B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6B0A2F9-394C-46C4-8A80-0601A9E43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17A2693-6411-4EC7-AF08-79E1A8EE8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233B2335-AE15-4E18-AD88-E085CF82EA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FBDF6A26-07BB-4F08-81A4-60B703A9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20DD9CBD-224A-4A9B-B95F-96F87228C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EEC94571-566C-4D44-9ED4-E6B447380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3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3CBEBE-A38A-40A4-AC12-265EE1556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BE87E56-56CA-43FE-B948-285AA0A8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79B0B07-7E33-4FD9-B9F1-97E1C6858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14BB8A9-2345-4017-936C-057FA7FF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44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D32F244D-7D71-4970-AB12-58624FA98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0B017F8-BBDD-451C-99C9-D790E029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9CABEC2-5DF4-4DB0-9AAC-6513BD156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3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BF81B2-41F3-4DD8-B9DF-33B1FD3F8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162C0B4-D95C-43F0-9B72-0028B1CE5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7B417F9-A2DD-4E16-A4FC-9C379EA1A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645BFFE-BA58-4793-A966-73C3CE0B3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E29399E-4190-41D7-BE73-86028CEE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98146AE-37F5-4F5F-A344-BBBFBDDBE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4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84C71B-D24F-48F7-BEA9-D6C4B3D82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1A2C7FB-988E-4CB4-9DAC-799F28747B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06F5F63-3F61-4DA9-878D-D2D9A2CFF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5314B2A-A3A1-4B0C-81A5-F9E8B8DA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EA575EC-50ED-45F2-BD35-DD4BBF70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65B2F01-337A-4EEC-990D-8A5C837F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7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45D7CA-2013-4960-A10A-1E292C5D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DDAF145-ED7C-4F99-8F77-6EA622590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60C6FE4-BC11-4154-832F-89A52C33B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178848-6B1B-49BB-AF37-E69D3C7F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56A40AB-BB0D-4732-B0F1-757972BE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6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009B5EB5-B147-46FA-853E-50ECC52BF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7EC946C-A97C-4342-96EC-DE1E670FD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9A355A7-7ED1-4143-86C1-BFC2D5FD0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78BF1C8-CE09-488F-AA60-C5BBCDC49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AE0F647-4071-4CAF-A56B-7054834C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34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664A936-367D-48E6-A93F-7A6C41A10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90A53FF-48DD-4C68-9E56-5F4D6C85D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AA37C2B-9378-4BC9-AB7E-15210681A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9E84B4C-A9BF-48F0-B6FA-B08C65DCE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A499C90-F298-485F-B15D-F23D5E8E6E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3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0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="" xmlns:a16="http://schemas.microsoft.com/office/drawing/2014/main" id="{4F74D28C-3268-4E35-8EE1-D92CB4A85A7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="" xmlns:a16="http://schemas.microsoft.com/office/drawing/2014/main" id="{58D44E42-C462-4105-BC86-FE75B4E3C4A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croll: Vertical 7">
            <a:extLst>
              <a:ext uri="{FF2B5EF4-FFF2-40B4-BE49-F238E27FC236}">
                <a16:creationId xmlns="" xmlns:a16="http://schemas.microsoft.com/office/drawing/2014/main" id="{BDD096C4-EA0B-4A0B-A270-A33E3861416F}"/>
              </a:ext>
            </a:extLst>
          </p:cNvPr>
          <p:cNvSpPr/>
          <p:nvPr/>
        </p:nvSpPr>
        <p:spPr>
          <a:xfrm>
            <a:off x="6676704" y="1838158"/>
            <a:ext cx="5006336" cy="3181684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3AA5FCD-E282-462D-9F67-474D8F260E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49" y="345234"/>
            <a:ext cx="4320072" cy="4320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16039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482129" y="1494693"/>
            <a:ext cx="5384799" cy="4044462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76197" tIns="38098" rIns="76197" bIns="38098" rtlCol="0" anchor="ctr"/>
          <a:lstStyle/>
          <a:p>
            <a:pPr>
              <a:buNone/>
            </a:pP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সলাম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                                   </a:t>
            </a:r>
            <a:r>
              <a:rPr lang="bn-BD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প্রভাষক,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রসায়ন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বদিউল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আল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কলেজ        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নগ</a:t>
            </a:r>
            <a:r>
              <a:rPr lang="bn-BD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র,</a:t>
            </a: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কু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bn-BD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bn-BD" sz="2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bn-BD" sz="28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nazrulcvc@gmail.com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746" y="1494693"/>
            <a:ext cx="433929" cy="4044462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362" y="1494694"/>
            <a:ext cx="3516372" cy="4044462"/>
          </a:xfrm>
        </p:spPr>
      </p:pic>
      <p:sp>
        <p:nvSpPr>
          <p:cNvPr id="6" name="Rounded Rectangle 5"/>
          <p:cNvSpPr/>
          <p:nvPr/>
        </p:nvSpPr>
        <p:spPr>
          <a:xfrm>
            <a:off x="4253344" y="187036"/>
            <a:ext cx="3391585" cy="879764"/>
          </a:xfrm>
          <a:prstGeom prst="roundRect">
            <a:avLst/>
          </a:prstGeom>
          <a:blipFill>
            <a:blip r:embed="rId6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5400" b="1" dirty="0" err="1" smtClean="0">
                <a:solidFill>
                  <a:srgbClr val="FFFF00"/>
                </a:solidFill>
              </a:rPr>
              <a:t>পরিচিতি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57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3">
            <a:extLst>
              <a:ext uri="{FF2B5EF4-FFF2-40B4-BE49-F238E27FC236}">
                <a16:creationId xmlns:a16="http://schemas.microsoft.com/office/drawing/2014/main" xmlns="" id="{908DA2F1-9B58-431B-A65F-A17461530469}"/>
              </a:ext>
            </a:extLst>
          </p:cNvPr>
          <p:cNvSpPr/>
          <p:nvPr/>
        </p:nvSpPr>
        <p:spPr>
          <a:xfrm>
            <a:off x="1634836" y="623455"/>
            <a:ext cx="8336158" cy="443264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1430D7B-C771-4DCA-B952-345AFBA6D766}"/>
              </a:ext>
            </a:extLst>
          </p:cNvPr>
          <p:cNvSpPr txBox="1"/>
          <p:nvPr/>
        </p:nvSpPr>
        <p:spPr>
          <a:xfrm>
            <a:off x="3325091" y="1663276"/>
            <a:ext cx="6192982" cy="255454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২য় </a:t>
            </a:r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পরিমানগত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দ্বাদশ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en-US" sz="3200" b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৪০ </a:t>
            </a:r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b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তারিখঃ২৪/০৯/২৬খ্রি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96145" y="152400"/>
            <a:ext cx="3796146" cy="678872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FF00"/>
                </a:solidFill>
              </a:rPr>
              <a:t>পাঠ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</a:rPr>
              <a:t>পরিচিতি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23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0"/>
            <a:ext cx="12230116" cy="6858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2262644" y="275110"/>
            <a:ext cx="4983283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FF00"/>
                </a:solidFill>
              </a:rPr>
              <a:t>পূর্বের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</a:rPr>
              <a:t>জ্ঞান</a:t>
            </a:r>
            <a:r>
              <a:rPr lang="en-US" sz="3600" b="1" dirty="0" smtClean="0">
                <a:solidFill>
                  <a:srgbClr val="FFFF00"/>
                </a:solidFill>
              </a:rPr>
              <a:t>  </a:t>
            </a:r>
            <a:r>
              <a:rPr lang="en-US" sz="3600" b="1" dirty="0" err="1" smtClean="0">
                <a:solidFill>
                  <a:srgbClr val="FFFF00"/>
                </a:solidFill>
              </a:rPr>
              <a:t>যাচাইঃ</a:t>
            </a:r>
            <a:r>
              <a:rPr lang="en-US" sz="3600" b="1" dirty="0" smtClean="0">
                <a:solidFill>
                  <a:srgbClr val="FFFF00"/>
                </a:solidFill>
              </a:rPr>
              <a:t>  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38542" y="1184358"/>
            <a:ext cx="12091574" cy="1254041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rgbClr val="002060"/>
                </a:solidFill>
              </a:rPr>
              <a:t>০১) </a:t>
            </a:r>
            <a:r>
              <a:rPr lang="en-US" sz="4000" dirty="0" err="1" smtClean="0">
                <a:solidFill>
                  <a:srgbClr val="002060"/>
                </a:solidFill>
              </a:rPr>
              <a:t>অম্লীয়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মাধ্যমে</a:t>
            </a:r>
            <a:r>
              <a:rPr lang="en-US" sz="4000" dirty="0" smtClean="0">
                <a:solidFill>
                  <a:srgbClr val="002060"/>
                </a:solidFill>
              </a:rPr>
              <a:t> FeSO</a:t>
            </a:r>
            <a:r>
              <a:rPr lang="en-US" sz="4000" baseline="-25000" dirty="0" smtClean="0">
                <a:solidFill>
                  <a:srgbClr val="002060"/>
                </a:solidFill>
              </a:rPr>
              <a:t>4</a:t>
            </a:r>
            <a:r>
              <a:rPr lang="en-US" sz="4000" dirty="0" smtClean="0">
                <a:solidFill>
                  <a:srgbClr val="002060"/>
                </a:solidFill>
              </a:rPr>
              <a:t>ও  KMnO</a:t>
            </a:r>
            <a:r>
              <a:rPr lang="en-US" sz="4000" baseline="-25000" dirty="0" smtClean="0">
                <a:solidFill>
                  <a:srgbClr val="002060"/>
                </a:solidFill>
              </a:rPr>
              <a:t>4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এর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মধ্যে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সংঘটিত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বিক্রিয়াটি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লিখ</a:t>
            </a:r>
            <a:r>
              <a:rPr lang="en-US" sz="4000" dirty="0" smtClean="0">
                <a:solidFill>
                  <a:srgbClr val="002060"/>
                </a:solidFill>
              </a:rPr>
              <a:t> ? </a:t>
            </a:r>
            <a:endParaRPr lang="en-US" sz="4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2"/>
              <p:cNvSpPr/>
              <p:nvPr/>
            </p:nvSpPr>
            <p:spPr>
              <a:xfrm>
                <a:off x="69271" y="5687289"/>
                <a:ext cx="12091573" cy="962891"/>
              </a:xfrm>
              <a:prstGeom prst="roundRect">
                <a:avLst/>
              </a:prstGeom>
              <a:blipFill>
                <a:blip r:embed="rId4"/>
                <a:tile tx="0" ty="0" sx="100000" sy="100000" flip="none" algn="tl"/>
              </a:blipFill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bg1"/>
                    </a:solidFill>
                  </a:rPr>
                  <a:t>উত্তরঃ6FeSO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+K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Cr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7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+7H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SO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3Fe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(SO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)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3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+Cr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(SO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)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3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+7H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O </a:t>
                </a:r>
                <a:r>
                  <a:rPr lang="en-US" sz="3200" dirty="0">
                    <a:solidFill>
                      <a:schemeClr val="bg1"/>
                    </a:solidFill>
                  </a:rPr>
                  <a:t>+K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mc:Choice>
        <mc:Fallback xmlns="">
          <p:sp>
            <p:nvSpPr>
              <p:cNvPr id="3" name="Rounded 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71" y="5687289"/>
                <a:ext cx="12091573" cy="962891"/>
              </a:xfrm>
              <a:prstGeom prst="roundRect">
                <a:avLst/>
              </a:prstGeom>
              <a:blipFill rotWithShape="1">
                <a:blip r:embed="rId5"/>
                <a:stretch>
                  <a:fillRect l="-856" b="-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/>
          <p:cNvSpPr/>
          <p:nvPr/>
        </p:nvSpPr>
        <p:spPr>
          <a:xfrm>
            <a:off x="138544" y="4257828"/>
            <a:ext cx="12091571" cy="1249352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rgbClr val="002060"/>
                </a:solidFill>
              </a:rPr>
              <a:t>০২)</a:t>
            </a:r>
            <a:r>
              <a:rPr lang="en-US" sz="4000" dirty="0" err="1" smtClean="0">
                <a:solidFill>
                  <a:srgbClr val="002060"/>
                </a:solidFill>
              </a:rPr>
              <a:t>অম্লীয়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মাধ্যমে</a:t>
            </a:r>
            <a:r>
              <a:rPr lang="en-US" sz="4000" dirty="0">
                <a:solidFill>
                  <a:srgbClr val="002060"/>
                </a:solidFill>
              </a:rPr>
              <a:t> FeSO</a:t>
            </a:r>
            <a:r>
              <a:rPr lang="en-US" sz="4000" baseline="-25000" dirty="0">
                <a:solidFill>
                  <a:srgbClr val="002060"/>
                </a:solidFill>
              </a:rPr>
              <a:t>4</a:t>
            </a:r>
            <a:r>
              <a:rPr lang="en-US" sz="4000" dirty="0">
                <a:solidFill>
                  <a:srgbClr val="002060"/>
                </a:solidFill>
              </a:rPr>
              <a:t>ও  </a:t>
            </a:r>
            <a:r>
              <a:rPr lang="en-US" sz="4000" dirty="0" smtClean="0">
                <a:solidFill>
                  <a:srgbClr val="002060"/>
                </a:solidFill>
              </a:rPr>
              <a:t>K</a:t>
            </a:r>
            <a:r>
              <a:rPr lang="en-US" sz="4000" baseline="-25000" dirty="0" smtClean="0">
                <a:solidFill>
                  <a:srgbClr val="002060"/>
                </a:solidFill>
              </a:rPr>
              <a:t>2</a:t>
            </a:r>
            <a:r>
              <a:rPr lang="en-US" sz="4000" dirty="0" smtClean="0">
                <a:solidFill>
                  <a:srgbClr val="002060"/>
                </a:solidFill>
              </a:rPr>
              <a:t>Cr</a:t>
            </a:r>
            <a:r>
              <a:rPr lang="en-US" sz="4000" baseline="-25000" dirty="0" smtClean="0">
                <a:solidFill>
                  <a:srgbClr val="002060"/>
                </a:solidFill>
              </a:rPr>
              <a:t>2</a:t>
            </a:r>
            <a:r>
              <a:rPr lang="en-US" sz="4000" dirty="0" smtClean="0">
                <a:solidFill>
                  <a:srgbClr val="002060"/>
                </a:solidFill>
              </a:rPr>
              <a:t>O</a:t>
            </a:r>
            <a:r>
              <a:rPr lang="en-US" sz="4000" baseline="-25000" dirty="0" smtClean="0">
                <a:solidFill>
                  <a:srgbClr val="002060"/>
                </a:solidFill>
              </a:rPr>
              <a:t>7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এর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মধ্যে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সংঘটিত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বিক্রিয়াটি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লিখ</a:t>
            </a:r>
            <a:r>
              <a:rPr lang="en-US" sz="4000" dirty="0">
                <a:solidFill>
                  <a:srgbClr val="002060"/>
                </a:solidFill>
              </a:rPr>
              <a:t> 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>
              <a:xfrm>
                <a:off x="100428" y="2639291"/>
                <a:ext cx="12091572" cy="1212273"/>
              </a:xfrm>
              <a:prstGeom prst="roundRect">
                <a:avLst/>
              </a:prstGeom>
              <a:blipFill>
                <a:blip r:embed="rId4"/>
                <a:tile tx="0" ty="0" sx="100000" sy="100000" flip="none" algn="tl"/>
              </a:blipFill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bg1"/>
                    </a:solidFill>
                  </a:rPr>
                  <a:t>উত্তরঃ10FeSO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+2KMnO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+8H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SO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5Fe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(SO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)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3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+2MnSO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+8H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O +K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SO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</a:t>
                </a:r>
                <a:endParaRPr lang="en-US" sz="3200" baseline="-25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28" y="2639291"/>
                <a:ext cx="12091572" cy="1212273"/>
              </a:xfrm>
              <a:prstGeom prst="roundRect">
                <a:avLst/>
              </a:prstGeom>
              <a:blipFill rotWithShape="1">
                <a:blip r:embed="rId6"/>
                <a:stretch>
                  <a:fillRect l="-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079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66109" y="390298"/>
            <a:ext cx="7200404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8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2743200" y="2656114"/>
            <a:ext cx="6923313" cy="2612571"/>
          </a:xfrm>
          <a:prstGeom prst="wedgeEllipseCallou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rgbClr val="FFFF00"/>
                </a:solidFill>
              </a:rPr>
              <a:t>লোহার</a:t>
            </a:r>
            <a:r>
              <a:rPr lang="en-US" sz="4000" b="1" dirty="0" smtClean="0">
                <a:solidFill>
                  <a:srgbClr val="FFFF00"/>
                </a:solidFill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</a:rPr>
              <a:t>বিশুদ্ধতা</a:t>
            </a:r>
            <a:r>
              <a:rPr lang="en-US" sz="4000" b="1" dirty="0" smtClean="0">
                <a:solidFill>
                  <a:srgbClr val="FFFF00"/>
                </a:solidFill>
              </a:rPr>
              <a:t>  </a:t>
            </a:r>
            <a:r>
              <a:rPr lang="en-US" sz="4000" b="1" dirty="0" err="1" smtClean="0">
                <a:solidFill>
                  <a:srgbClr val="FFFF00"/>
                </a:solidFill>
              </a:rPr>
              <a:t>নির্নয়</a:t>
            </a:r>
            <a:r>
              <a:rPr lang="en-US" sz="4000" b="1" dirty="0" smtClean="0">
                <a:solidFill>
                  <a:srgbClr val="FFFF00"/>
                </a:solidFill>
              </a:rPr>
              <a:t> -02 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84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288982" cy="6858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590800" y="270165"/>
            <a:ext cx="68072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7090" y="1828801"/>
            <a:ext cx="11720945" cy="480131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6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6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6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……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48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মোল</a:t>
            </a:r>
            <a:r>
              <a:rPr lang="en-US" sz="48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8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8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Fe </a:t>
            </a:r>
            <a:r>
              <a:rPr lang="en-US" sz="4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H</a:t>
            </a:r>
            <a:r>
              <a:rPr lang="en-US" sz="4800" baseline="-25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SO</a:t>
            </a:r>
            <a:r>
              <a:rPr lang="en-US" sz="4800" baseline="-25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বিক্রিয়া</a:t>
            </a:r>
            <a:r>
              <a:rPr lang="en-US" sz="4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লোহার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ভেজাল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4800" dirty="0" smtClean="0">
                <a:solidFill>
                  <a:srgbClr val="3B7947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3B7947"/>
                </a:solidFill>
                <a:latin typeface="NikoshBAN" pitchFamily="2" charset="0"/>
                <a:cs typeface="NikoshBAN" pitchFamily="2" charset="0"/>
              </a:rPr>
              <a:t>লোহার</a:t>
            </a:r>
            <a:r>
              <a:rPr lang="en-US" sz="4800" dirty="0" smtClean="0">
                <a:solidFill>
                  <a:srgbClr val="3B7947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3B7947"/>
                </a:solidFill>
                <a:latin typeface="NikoshBAN" pitchFamily="2" charset="0"/>
                <a:cs typeface="NikoshBAN" pitchFamily="2" charset="0"/>
              </a:rPr>
              <a:t>বিশুদ্ধতা</a:t>
            </a:r>
            <a:r>
              <a:rPr lang="en-US" sz="4800" dirty="0" smtClean="0">
                <a:solidFill>
                  <a:srgbClr val="3B7947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3B7947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800" dirty="0" smtClean="0">
                <a:solidFill>
                  <a:srgbClr val="3B7947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3B7947"/>
                </a:solidFill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4800" dirty="0" smtClean="0">
                <a:solidFill>
                  <a:srgbClr val="3B7947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3B7947"/>
                </a:solidFill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800" dirty="0" smtClean="0">
                <a:solidFill>
                  <a:srgbClr val="3B7947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3B7947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4800" dirty="0" smtClean="0">
                <a:solidFill>
                  <a:srgbClr val="3B7947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3B7947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 smtClean="0">
                <a:solidFill>
                  <a:srgbClr val="3B7947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>
                <a:solidFill>
                  <a:srgbClr val="3B7947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>
                <a:solidFill>
                  <a:srgbClr val="3B7947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387522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gnetic Disk 3"/>
          <p:cNvSpPr/>
          <p:nvPr/>
        </p:nvSpPr>
        <p:spPr>
          <a:xfrm>
            <a:off x="1371599" y="1302327"/>
            <a:ext cx="2452255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0.47gFe(</a:t>
            </a:r>
            <a:r>
              <a:rPr lang="en-US" sz="2000" dirty="0" err="1" smtClean="0">
                <a:solidFill>
                  <a:srgbClr val="002060"/>
                </a:solidFill>
              </a:rPr>
              <a:t>আকরিক</a:t>
            </a:r>
            <a:r>
              <a:rPr lang="en-US" sz="2400" dirty="0" smtClean="0">
                <a:solidFill>
                  <a:srgbClr val="002060"/>
                </a:solidFill>
              </a:rPr>
              <a:t>)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+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H</a:t>
            </a:r>
            <a:r>
              <a:rPr lang="en-US" sz="2400" baseline="-25000" dirty="0" smtClean="0">
                <a:solidFill>
                  <a:srgbClr val="002060"/>
                </a:solidFill>
              </a:rPr>
              <a:t>2</a:t>
            </a:r>
            <a:r>
              <a:rPr lang="en-US" sz="2400" dirty="0" smtClean="0">
                <a:solidFill>
                  <a:srgbClr val="002060"/>
                </a:solidFill>
              </a:rPr>
              <a:t>SO</a:t>
            </a:r>
            <a:r>
              <a:rPr lang="en-US" sz="2400" baseline="-25000" dirty="0" smtClean="0">
                <a:solidFill>
                  <a:srgbClr val="002060"/>
                </a:solidFill>
              </a:rPr>
              <a:t>4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দ্রবন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6" name="Flowchart: Magnetic Disk 5"/>
          <p:cNvSpPr/>
          <p:nvPr/>
        </p:nvSpPr>
        <p:spPr>
          <a:xfrm>
            <a:off x="5555673" y="1302327"/>
            <a:ext cx="2590800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48.5 mL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0.025 M  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K</a:t>
            </a:r>
            <a:r>
              <a:rPr lang="en-US" sz="2400" baseline="-25000" dirty="0" smtClean="0">
                <a:solidFill>
                  <a:srgbClr val="002060"/>
                </a:solidFill>
              </a:rPr>
              <a:t>2</a:t>
            </a:r>
            <a:r>
              <a:rPr lang="en-US" sz="2400" dirty="0" smtClean="0">
                <a:solidFill>
                  <a:srgbClr val="002060"/>
                </a:solidFill>
              </a:rPr>
              <a:t>Cr</a:t>
            </a:r>
            <a:r>
              <a:rPr lang="en-US" sz="2400" baseline="-25000" dirty="0" smtClean="0">
                <a:solidFill>
                  <a:srgbClr val="002060"/>
                </a:solidFill>
              </a:rPr>
              <a:t>2</a:t>
            </a:r>
            <a:r>
              <a:rPr lang="en-US" sz="2400" dirty="0" smtClean="0">
                <a:solidFill>
                  <a:srgbClr val="002060"/>
                </a:solidFill>
              </a:rPr>
              <a:t>O</a:t>
            </a:r>
            <a:r>
              <a:rPr lang="en-US" sz="2400" baseline="-25000" dirty="0" smtClean="0">
                <a:solidFill>
                  <a:srgbClr val="002060"/>
                </a:solidFill>
              </a:rPr>
              <a:t>7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দ্রবন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634836" y="4170218"/>
            <a:ext cx="1427019" cy="554182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A </a:t>
            </a:r>
            <a:r>
              <a:rPr lang="en-US" sz="2400" dirty="0" err="1" smtClean="0">
                <a:solidFill>
                  <a:srgbClr val="002060"/>
                </a:solidFill>
              </a:rPr>
              <a:t>পাত্র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39091" y="5126182"/>
            <a:ext cx="9795164" cy="13716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 smtClean="0">
                <a:solidFill>
                  <a:schemeClr val="bg1"/>
                </a:solidFill>
              </a:rPr>
              <a:t>A </a:t>
            </a:r>
            <a:r>
              <a:rPr lang="en-US" sz="4400" dirty="0" err="1" smtClean="0">
                <a:solidFill>
                  <a:schemeClr val="bg1"/>
                </a:solidFill>
              </a:rPr>
              <a:t>পাত্রের</a:t>
            </a:r>
            <a:r>
              <a:rPr lang="en-US" sz="4400" dirty="0" smtClean="0">
                <a:solidFill>
                  <a:schemeClr val="bg1"/>
                </a:solidFill>
              </a:rPr>
              <a:t>  </a:t>
            </a:r>
            <a:r>
              <a:rPr lang="en-US" sz="4400" dirty="0" err="1" smtClean="0">
                <a:solidFill>
                  <a:schemeClr val="bg1"/>
                </a:solidFill>
              </a:rPr>
              <a:t>লোহার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</a:rPr>
              <a:t>বিশুদ্ধতা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</a:rPr>
              <a:t>নির্নয়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</a:rPr>
              <a:t>কর</a:t>
            </a:r>
            <a:r>
              <a:rPr lang="en-US" sz="4400" dirty="0" smtClean="0">
                <a:solidFill>
                  <a:schemeClr val="bg1"/>
                </a:solidFill>
              </a:rPr>
              <a:t>।</a:t>
            </a:r>
            <a:endParaRPr lang="en-US" sz="4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 flipH="1">
                <a:off x="4204855" y="2618509"/>
                <a:ext cx="678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≡</m:t>
                      </m:r>
                    </m:oMath>
                  </m:oMathPara>
                </a14:m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204855" y="2618509"/>
                <a:ext cx="678872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737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442353" y="263895"/>
                <a:ext cx="10890665" cy="2507013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       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এখানে, </a:t>
                </a:r>
              </a:p>
              <a:p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                     K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Cr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7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এর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মোল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সংখ্যা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= 0.025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48.5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10</a:t>
                </a:r>
                <a:r>
                  <a:rPr lang="en-US" sz="3200" baseline="30000" dirty="0" smtClean="0">
                    <a:solidFill>
                      <a:schemeClr val="bg1"/>
                    </a:solidFill>
                  </a:rPr>
                  <a:t>-3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                                            = 0.001213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53" y="263895"/>
                <a:ext cx="10890665" cy="2507013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>
          <a:xfrm>
            <a:off x="442354" y="3477491"/>
            <a:ext cx="10987646" cy="1025236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H</a:t>
            </a:r>
            <a:r>
              <a:rPr lang="en-US" sz="4000" baseline="-25000" dirty="0" smtClean="0">
                <a:solidFill>
                  <a:schemeClr val="bg1"/>
                </a:solidFill>
              </a:rPr>
              <a:t>2</a:t>
            </a:r>
            <a:r>
              <a:rPr lang="en-US" sz="4000" dirty="0" smtClean="0">
                <a:solidFill>
                  <a:schemeClr val="bg1"/>
                </a:solidFill>
              </a:rPr>
              <a:t>SO</a:t>
            </a:r>
            <a:r>
              <a:rPr lang="en-US" sz="4000" baseline="-25000" dirty="0" smtClean="0">
                <a:solidFill>
                  <a:schemeClr val="bg1"/>
                </a:solidFill>
              </a:rPr>
              <a:t>4</a:t>
            </a:r>
            <a:r>
              <a:rPr lang="en-US" sz="4000" dirty="0" smtClean="0">
                <a:solidFill>
                  <a:schemeClr val="bg1"/>
                </a:solidFill>
              </a:rPr>
              <a:t>ও Fe </a:t>
            </a:r>
            <a:r>
              <a:rPr lang="en-US" sz="4000" dirty="0" err="1" smtClean="0">
                <a:solidFill>
                  <a:schemeClr val="bg1"/>
                </a:solidFill>
              </a:rPr>
              <a:t>এর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মধ্যে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সংঘটিত</a:t>
            </a:r>
            <a:r>
              <a:rPr lang="en-US" sz="4000" dirty="0" smtClean="0">
                <a:solidFill>
                  <a:schemeClr val="bg1"/>
                </a:solidFill>
              </a:rPr>
              <a:t>  </a:t>
            </a:r>
            <a:r>
              <a:rPr lang="en-US" sz="4000" dirty="0" err="1" smtClean="0">
                <a:solidFill>
                  <a:schemeClr val="bg1"/>
                </a:solidFill>
              </a:rPr>
              <a:t>বিক্রিয়াঃ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>
              <a:xfrm>
                <a:off x="442354" y="5084619"/>
                <a:ext cx="10890664" cy="1052946"/>
              </a:xfrm>
              <a:prstGeom prst="roundRect">
                <a:avLst/>
              </a:prstGeom>
              <a:blipFill>
                <a:blip r:embed="rId4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dirty="0" smtClean="0">
                    <a:solidFill>
                      <a:srgbClr val="002060"/>
                    </a:solidFill>
                  </a:rPr>
                  <a:t>H</a:t>
                </a:r>
                <a:r>
                  <a:rPr lang="en-US" sz="4400" baseline="-25000" dirty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>
                    <a:solidFill>
                      <a:srgbClr val="002060"/>
                    </a:solidFill>
                  </a:rPr>
                  <a:t>SO</a:t>
                </a:r>
                <a:r>
                  <a:rPr lang="en-US" sz="4400" baseline="-25000" dirty="0">
                    <a:solidFill>
                      <a:srgbClr val="002060"/>
                    </a:solidFill>
                  </a:rPr>
                  <a:t>4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+ Fe</a:t>
                </a:r>
                <a14:m>
                  <m:oMath xmlns:m="http://schemas.openxmlformats.org/officeDocument/2006/math">
                    <m:r>
                      <a:rPr lang="en-US" sz="4400" b="0" i="0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4400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4400" dirty="0" smtClean="0">
                    <a:solidFill>
                      <a:srgbClr val="002060"/>
                    </a:solidFill>
                  </a:rPr>
                  <a:t> FeSO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+ H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</a:t>
                </a:r>
                <a:endParaRPr lang="en-US" sz="4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54" y="5084619"/>
                <a:ext cx="10890664" cy="1052946"/>
              </a:xfrm>
              <a:prstGeom prst="roundRect">
                <a:avLst/>
              </a:prstGeom>
              <a:blipFill rotWithShape="1">
                <a:blip r:embed="rId5"/>
                <a:stretch>
                  <a:fillRect b="-13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70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95745" y="277092"/>
            <a:ext cx="11028219" cy="928253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প্রাপ্ত</a:t>
            </a:r>
            <a:r>
              <a:rPr lang="en-US" sz="2000" dirty="0" smtClean="0">
                <a:solidFill>
                  <a:schemeClr val="bg1"/>
                </a:solidFill>
              </a:rPr>
              <a:t>  </a:t>
            </a:r>
            <a:r>
              <a:rPr lang="en-US" sz="2800" dirty="0" smtClean="0">
                <a:solidFill>
                  <a:schemeClr val="bg1"/>
                </a:solidFill>
              </a:rPr>
              <a:t>FeSO</a:t>
            </a:r>
            <a:r>
              <a:rPr lang="en-US" sz="2800" baseline="-25000" dirty="0" smtClean="0">
                <a:solidFill>
                  <a:schemeClr val="bg1"/>
                </a:solidFill>
              </a:rPr>
              <a:t>4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অম্লীয়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মাধ্যমে</a:t>
            </a:r>
            <a:r>
              <a:rPr lang="en-US" sz="2800" dirty="0" smtClean="0">
                <a:solidFill>
                  <a:schemeClr val="bg1"/>
                </a:solidFill>
              </a:rPr>
              <a:t> K</a:t>
            </a:r>
            <a:r>
              <a:rPr lang="en-US" sz="2800" baseline="-25000" dirty="0" smtClean="0">
                <a:solidFill>
                  <a:schemeClr val="bg1"/>
                </a:solidFill>
              </a:rPr>
              <a:t>2</a:t>
            </a:r>
            <a:r>
              <a:rPr lang="en-US" sz="2800" dirty="0" smtClean="0">
                <a:solidFill>
                  <a:schemeClr val="bg1"/>
                </a:solidFill>
              </a:rPr>
              <a:t>Cr</a:t>
            </a:r>
            <a:r>
              <a:rPr lang="en-US" sz="2800" baseline="-25000" dirty="0" smtClean="0">
                <a:solidFill>
                  <a:schemeClr val="bg1"/>
                </a:solidFill>
              </a:rPr>
              <a:t>2</a:t>
            </a:r>
            <a:r>
              <a:rPr lang="en-US" sz="2800" dirty="0" smtClean="0">
                <a:solidFill>
                  <a:schemeClr val="bg1"/>
                </a:solidFill>
              </a:rPr>
              <a:t>O</a:t>
            </a:r>
            <a:r>
              <a:rPr lang="en-US" sz="2800" baseline="-25000" dirty="0">
                <a:solidFill>
                  <a:schemeClr val="bg1"/>
                </a:solidFill>
              </a:rPr>
              <a:t>7</a:t>
            </a:r>
            <a:r>
              <a:rPr lang="en-US" sz="2800" baseline="-250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এর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মধ্যে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সংঘটিত</a:t>
            </a:r>
            <a:r>
              <a:rPr lang="en-US" sz="2800" dirty="0" smtClean="0">
                <a:solidFill>
                  <a:schemeClr val="bg1"/>
                </a:solidFill>
              </a:rPr>
              <a:t>  </a:t>
            </a:r>
            <a:r>
              <a:rPr lang="en-US" sz="2800" dirty="0" err="1" smtClean="0">
                <a:solidFill>
                  <a:schemeClr val="bg1"/>
                </a:solidFill>
              </a:rPr>
              <a:t>বিক্রিয়াঃ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595745" y="1427018"/>
                <a:ext cx="11028219" cy="1052946"/>
              </a:xfrm>
              <a:prstGeom prst="roundRect">
                <a:avLst/>
              </a:prstGeom>
              <a:blipFill>
                <a:blip r:embed="rId3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rgbClr val="002060"/>
                    </a:solidFill>
                  </a:rPr>
                  <a:t>6FeSO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+K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Cr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O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7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+7H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SO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4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3200" dirty="0">
                    <a:solidFill>
                      <a:srgbClr val="002060"/>
                    </a:solidFill>
                  </a:rPr>
                  <a:t> 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3Fe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(SO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)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3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+Cr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(SO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)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3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+7H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O </a:t>
                </a:r>
                <a:r>
                  <a:rPr lang="en-US" sz="3200" dirty="0">
                    <a:solidFill>
                      <a:srgbClr val="002060"/>
                    </a:solidFill>
                  </a:rPr>
                  <a:t>+K</a:t>
                </a:r>
                <a:r>
                  <a:rPr lang="en-US" sz="3200" baseline="-25000" dirty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>
                    <a:solidFill>
                      <a:srgbClr val="002060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rgbClr val="002060"/>
                    </a:solidFill>
                  </a:rPr>
                  <a:t>4</a:t>
                </a: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745" y="1427018"/>
                <a:ext cx="11028219" cy="1052946"/>
              </a:xfrm>
              <a:prstGeom prst="roundRect">
                <a:avLst/>
              </a:prstGeom>
              <a:blipFill rotWithShape="1">
                <a:blip r:embed="rId4"/>
                <a:stretch>
                  <a:fillRect l="-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ed Rectangle 1"/>
              <p:cNvSpPr/>
              <p:nvPr/>
            </p:nvSpPr>
            <p:spPr>
              <a:xfrm>
                <a:off x="595745" y="2646219"/>
                <a:ext cx="11028218" cy="4003964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bg1"/>
                    </a:solidFill>
                  </a:rPr>
                  <a:t>বিক্রিয়া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অনুযায়ী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,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1mol K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Cr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7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 </a:t>
                </a:r>
                <a:r>
                  <a:rPr lang="en-US" sz="3200" dirty="0">
                    <a:solidFill>
                      <a:schemeClr val="bg1"/>
                    </a:solidFill>
                  </a:rPr>
                  <a:t>6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mol FeSO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0.001213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>
                    <a:solidFill>
                      <a:schemeClr val="bg1"/>
                    </a:solidFill>
                  </a:rPr>
                  <a:t>K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Cr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7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>
                    <a:solidFill>
                      <a:schemeClr val="bg1"/>
                    </a:solidFill>
                    <a:ea typeface="Cambria Math"/>
                  </a:rPr>
                  <a:t> </a:t>
                </a:r>
                <a:r>
                  <a:rPr lang="en-US" sz="3200" dirty="0" smtClean="0">
                    <a:solidFill>
                      <a:schemeClr val="bg1"/>
                    </a:solidFill>
                    <a:ea typeface="Cambria Math"/>
                  </a:rPr>
                  <a:t>6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>
                    <a:solidFill>
                      <a:schemeClr val="bg1"/>
                    </a:solidFill>
                  </a:rPr>
                  <a:t> 0.001213 mol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Fe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  <a:ea typeface="Cambria Math"/>
                  </a:rPr>
                  <a:t>                                            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0.0073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Fe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  <a:ea typeface="Cambria Math"/>
                  </a:rPr>
                  <a:t>	                                         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0.0073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55.85 g Fe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  <a:ea typeface="Cambria Math"/>
                  </a:rPr>
                  <a:t>                                 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0.41 g Fe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745" y="2646219"/>
                <a:ext cx="11028218" cy="4003964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344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/>
              <p:cNvSpPr/>
              <p:nvPr/>
            </p:nvSpPr>
            <p:spPr>
              <a:xfrm>
                <a:off x="539334" y="582550"/>
                <a:ext cx="10710557" cy="1412505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3600" i="1" dirty="0" smtClean="0">
                  <a:solidFill>
                    <a:schemeClr val="bg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600" dirty="0" smtClean="0">
                    <a:solidFill>
                      <a:schemeClr val="bg1"/>
                    </a:solidFill>
                  </a:rPr>
                  <a:t>A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পাত্রের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লোহার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পরিমান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=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0.41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g 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                                         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334" y="582550"/>
                <a:ext cx="10710557" cy="1412505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2"/>
              <p:cNvSpPr/>
              <p:nvPr/>
            </p:nvSpPr>
            <p:spPr>
              <a:xfrm>
                <a:off x="539334" y="2813133"/>
                <a:ext cx="10710556" cy="1412505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3600" i="1" dirty="0" smtClean="0">
                  <a:solidFill>
                    <a:schemeClr val="bg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 </m:t>
                    </m:r>
                  </m:oMath>
                </a14:m>
                <a:r>
                  <a:rPr lang="en-US" sz="3600" dirty="0" smtClean="0">
                    <a:solidFill>
                      <a:schemeClr val="bg1"/>
                    </a:solidFill>
                  </a:rPr>
                  <a:t>A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পাত্রের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ভেজালের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পরিমান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= (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0.47-0.41)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g </a:t>
                </a:r>
              </a:p>
              <a:p>
                <a:r>
                  <a:rPr lang="en-US" sz="3600" dirty="0" smtClean="0">
                    <a:solidFill>
                      <a:schemeClr val="bg1"/>
                    </a:solidFill>
                  </a:rPr>
                  <a:t>						   =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0.06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g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                                         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3" name="Rounded 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334" y="2813133"/>
                <a:ext cx="10710556" cy="1412505"/>
              </a:xfrm>
              <a:prstGeom prst="roundRect">
                <a:avLst/>
              </a:prstGeom>
              <a:blipFill rotWithShape="1">
                <a:blip r:embed="rId4"/>
                <a:stretch>
                  <a:fillRect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/>
          <p:cNvSpPr/>
          <p:nvPr/>
        </p:nvSpPr>
        <p:spPr>
          <a:xfrm>
            <a:off x="539335" y="5002150"/>
            <a:ext cx="10710556" cy="1412505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i="1" dirty="0" smtClean="0">
              <a:solidFill>
                <a:schemeClr val="bg1"/>
              </a:solidFill>
              <a:latin typeface="Cambria Math"/>
              <a:ea typeface="Cambria Math"/>
            </a:endParaRPr>
          </a:p>
          <a:p>
            <a:r>
              <a:rPr lang="en-US" sz="3600" dirty="0" err="1" smtClean="0">
                <a:solidFill>
                  <a:schemeClr val="bg1"/>
                </a:solidFill>
              </a:rPr>
              <a:t>যেহেতু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Aপাত্রের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লোহাতে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ভেজাল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আছে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তাই</a:t>
            </a:r>
            <a:r>
              <a:rPr lang="en-US" sz="3600" dirty="0" smtClean="0">
                <a:solidFill>
                  <a:schemeClr val="bg1"/>
                </a:solidFill>
              </a:rPr>
              <a:t> A </a:t>
            </a:r>
            <a:r>
              <a:rPr lang="en-US" sz="3600" dirty="0" err="1" smtClean="0">
                <a:solidFill>
                  <a:schemeClr val="bg1"/>
                </a:solidFill>
              </a:rPr>
              <a:t>পাত্রের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লোহা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বিশুদ্ধ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নয়</a:t>
            </a:r>
            <a:r>
              <a:rPr lang="en-US" sz="3600" dirty="0" smtClean="0">
                <a:solidFill>
                  <a:schemeClr val="bg1"/>
                </a:solidFill>
              </a:rPr>
              <a:t>।   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                                           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82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gnetic Disk 3"/>
          <p:cNvSpPr/>
          <p:nvPr/>
        </p:nvSpPr>
        <p:spPr>
          <a:xfrm>
            <a:off x="1371599" y="1302327"/>
            <a:ext cx="2452255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 smtClean="0">
              <a:solidFill>
                <a:srgbClr val="002060"/>
              </a:solidFill>
            </a:endParaRP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0.37g </a:t>
            </a:r>
            <a:r>
              <a:rPr lang="en-US" sz="2400" dirty="0" err="1" smtClean="0">
                <a:solidFill>
                  <a:srgbClr val="002060"/>
                </a:solidFill>
              </a:rPr>
              <a:t>অবিশুদ্ধ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লোহা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+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H</a:t>
            </a:r>
            <a:r>
              <a:rPr lang="en-US" sz="2400" baseline="-25000" dirty="0" smtClean="0">
                <a:solidFill>
                  <a:srgbClr val="002060"/>
                </a:solidFill>
              </a:rPr>
              <a:t>2</a:t>
            </a:r>
            <a:r>
              <a:rPr lang="en-US" sz="2400" dirty="0" smtClean="0">
                <a:solidFill>
                  <a:srgbClr val="002060"/>
                </a:solidFill>
              </a:rPr>
              <a:t>SO</a:t>
            </a:r>
            <a:r>
              <a:rPr lang="en-US" sz="2400" baseline="-25000" dirty="0" smtClean="0">
                <a:solidFill>
                  <a:srgbClr val="002060"/>
                </a:solidFill>
              </a:rPr>
              <a:t>4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দ্রবন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6" name="Flowchart: Magnetic Disk 5"/>
          <p:cNvSpPr/>
          <p:nvPr/>
        </p:nvSpPr>
        <p:spPr>
          <a:xfrm>
            <a:off x="5555673" y="1302327"/>
            <a:ext cx="2590800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49 mL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0.022M   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K</a:t>
            </a:r>
            <a:r>
              <a:rPr lang="en-US" sz="2400" baseline="-25000" dirty="0" smtClean="0">
                <a:solidFill>
                  <a:srgbClr val="002060"/>
                </a:solidFill>
              </a:rPr>
              <a:t>2</a:t>
            </a:r>
            <a:r>
              <a:rPr lang="en-US" sz="2400" dirty="0" smtClean="0">
                <a:solidFill>
                  <a:srgbClr val="002060"/>
                </a:solidFill>
              </a:rPr>
              <a:t>Cr</a:t>
            </a:r>
            <a:r>
              <a:rPr lang="en-US" sz="2400" baseline="-25000" dirty="0" smtClean="0">
                <a:solidFill>
                  <a:srgbClr val="002060"/>
                </a:solidFill>
              </a:rPr>
              <a:t>2</a:t>
            </a:r>
            <a:r>
              <a:rPr lang="en-US" sz="2400" dirty="0" smtClean="0">
                <a:solidFill>
                  <a:srgbClr val="002060"/>
                </a:solidFill>
              </a:rPr>
              <a:t>O</a:t>
            </a:r>
            <a:r>
              <a:rPr lang="en-US" sz="2400" baseline="-25000" dirty="0">
                <a:solidFill>
                  <a:srgbClr val="002060"/>
                </a:solidFill>
              </a:rPr>
              <a:t>7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দ্রবন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634836" y="4170218"/>
            <a:ext cx="1427019" cy="554182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A </a:t>
            </a:r>
            <a:r>
              <a:rPr lang="en-US" sz="2400" dirty="0" err="1" smtClean="0">
                <a:solidFill>
                  <a:srgbClr val="002060"/>
                </a:solidFill>
              </a:rPr>
              <a:t>পাত্র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39091" y="5126182"/>
            <a:ext cx="9795164" cy="13716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 smtClean="0">
                <a:solidFill>
                  <a:schemeClr val="bg1"/>
                </a:solidFill>
              </a:rPr>
              <a:t>A </a:t>
            </a:r>
            <a:r>
              <a:rPr lang="en-US" sz="4400" dirty="0" err="1" smtClean="0">
                <a:solidFill>
                  <a:schemeClr val="bg1"/>
                </a:solidFill>
              </a:rPr>
              <a:t>পাত্রের</a:t>
            </a:r>
            <a:r>
              <a:rPr lang="en-US" sz="4400" dirty="0" smtClean="0">
                <a:solidFill>
                  <a:schemeClr val="bg1"/>
                </a:solidFill>
              </a:rPr>
              <a:t>  </a:t>
            </a:r>
            <a:r>
              <a:rPr lang="en-US" sz="4400" dirty="0" err="1" smtClean="0">
                <a:solidFill>
                  <a:schemeClr val="bg1"/>
                </a:solidFill>
              </a:rPr>
              <a:t>লোহার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</a:rPr>
              <a:t>বিশুদ্ধতা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</a:rPr>
              <a:t>নির্নয়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</a:rPr>
              <a:t>কর</a:t>
            </a:r>
            <a:r>
              <a:rPr lang="en-US" sz="4400" dirty="0" smtClean="0">
                <a:solidFill>
                  <a:schemeClr val="bg1"/>
                </a:solidFill>
              </a:rPr>
              <a:t>।</a:t>
            </a:r>
            <a:endParaRPr lang="en-US" sz="4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 flipH="1">
                <a:off x="4204855" y="2618509"/>
                <a:ext cx="678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≡</m:t>
                      </m:r>
                    </m:oMath>
                  </m:oMathPara>
                </a14:m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204855" y="2618509"/>
                <a:ext cx="678872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906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442353" y="263895"/>
                <a:ext cx="10890665" cy="2507013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       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এখানে, </a:t>
                </a:r>
              </a:p>
              <a:p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                     K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Cr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7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এর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মোল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সংখ্যা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= 0.022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49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10</a:t>
                </a:r>
                <a:r>
                  <a:rPr lang="en-US" sz="3200" baseline="30000" dirty="0" smtClean="0">
                    <a:solidFill>
                      <a:schemeClr val="bg1"/>
                    </a:solidFill>
                  </a:rPr>
                  <a:t>-3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                                            = 0.0011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53" y="263895"/>
                <a:ext cx="10890665" cy="2507013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>
          <a:xfrm>
            <a:off x="442354" y="3477491"/>
            <a:ext cx="10987646" cy="1025236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H</a:t>
            </a:r>
            <a:r>
              <a:rPr lang="en-US" sz="4000" baseline="-25000" dirty="0" smtClean="0">
                <a:solidFill>
                  <a:schemeClr val="bg1"/>
                </a:solidFill>
              </a:rPr>
              <a:t>2</a:t>
            </a:r>
            <a:r>
              <a:rPr lang="en-US" sz="4000" dirty="0" smtClean="0">
                <a:solidFill>
                  <a:schemeClr val="bg1"/>
                </a:solidFill>
              </a:rPr>
              <a:t>SO</a:t>
            </a:r>
            <a:r>
              <a:rPr lang="en-US" sz="4000" baseline="-25000" dirty="0" smtClean="0">
                <a:solidFill>
                  <a:schemeClr val="bg1"/>
                </a:solidFill>
              </a:rPr>
              <a:t>4</a:t>
            </a:r>
            <a:r>
              <a:rPr lang="en-US" sz="4000" dirty="0" smtClean="0">
                <a:solidFill>
                  <a:schemeClr val="bg1"/>
                </a:solidFill>
              </a:rPr>
              <a:t>ও Fe </a:t>
            </a:r>
            <a:r>
              <a:rPr lang="en-US" sz="4000" dirty="0" err="1" smtClean="0">
                <a:solidFill>
                  <a:schemeClr val="bg1"/>
                </a:solidFill>
              </a:rPr>
              <a:t>এর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মধ্যে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সংঘটিত</a:t>
            </a:r>
            <a:r>
              <a:rPr lang="en-US" sz="4000" dirty="0" smtClean="0">
                <a:solidFill>
                  <a:schemeClr val="bg1"/>
                </a:solidFill>
              </a:rPr>
              <a:t>  </a:t>
            </a:r>
            <a:r>
              <a:rPr lang="en-US" sz="4000" dirty="0" err="1" smtClean="0">
                <a:solidFill>
                  <a:schemeClr val="bg1"/>
                </a:solidFill>
              </a:rPr>
              <a:t>বিক্রিয়াঃ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>
              <a:xfrm>
                <a:off x="442354" y="5084619"/>
                <a:ext cx="10890664" cy="1052946"/>
              </a:xfrm>
              <a:prstGeom prst="roundRect">
                <a:avLst/>
              </a:prstGeom>
              <a:blipFill>
                <a:blip r:embed="rId4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dirty="0" smtClean="0">
                    <a:solidFill>
                      <a:srgbClr val="002060"/>
                    </a:solidFill>
                  </a:rPr>
                  <a:t>H</a:t>
                </a:r>
                <a:r>
                  <a:rPr lang="en-US" sz="4400" baseline="-25000" dirty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>
                    <a:solidFill>
                      <a:srgbClr val="002060"/>
                    </a:solidFill>
                  </a:rPr>
                  <a:t>SO</a:t>
                </a:r>
                <a:r>
                  <a:rPr lang="en-US" sz="4400" baseline="-25000" dirty="0">
                    <a:solidFill>
                      <a:srgbClr val="002060"/>
                    </a:solidFill>
                  </a:rPr>
                  <a:t>4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+ Fe</a:t>
                </a:r>
                <a14:m>
                  <m:oMath xmlns:m="http://schemas.openxmlformats.org/officeDocument/2006/math">
                    <m:r>
                      <a:rPr lang="en-US" sz="4400" b="0" i="0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4400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4400" dirty="0" smtClean="0">
                    <a:solidFill>
                      <a:srgbClr val="002060"/>
                    </a:solidFill>
                  </a:rPr>
                  <a:t> FeSO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+ H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</a:t>
                </a:r>
                <a:endParaRPr lang="en-US" sz="4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54" y="5084619"/>
                <a:ext cx="10890664" cy="1052946"/>
              </a:xfrm>
              <a:prstGeom prst="roundRect">
                <a:avLst/>
              </a:prstGeom>
              <a:blipFill rotWithShape="1">
                <a:blip r:embed="rId5"/>
                <a:stretch>
                  <a:fillRect b="-13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448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95745" y="277092"/>
            <a:ext cx="11028219" cy="928253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প্রাপ্ত</a:t>
            </a:r>
            <a:r>
              <a:rPr lang="en-US" sz="2000" dirty="0" smtClean="0">
                <a:solidFill>
                  <a:schemeClr val="bg1"/>
                </a:solidFill>
              </a:rPr>
              <a:t>  </a:t>
            </a:r>
            <a:r>
              <a:rPr lang="en-US" sz="2800" dirty="0" smtClean="0">
                <a:solidFill>
                  <a:schemeClr val="bg1"/>
                </a:solidFill>
              </a:rPr>
              <a:t>FeSO</a:t>
            </a:r>
            <a:r>
              <a:rPr lang="en-US" sz="2800" baseline="-25000" dirty="0" smtClean="0">
                <a:solidFill>
                  <a:schemeClr val="bg1"/>
                </a:solidFill>
              </a:rPr>
              <a:t>4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অম্লীয়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মাধ্যমে</a:t>
            </a:r>
            <a:r>
              <a:rPr lang="en-US" sz="2800" dirty="0" smtClean="0">
                <a:solidFill>
                  <a:schemeClr val="bg1"/>
                </a:solidFill>
              </a:rPr>
              <a:t> K</a:t>
            </a:r>
            <a:r>
              <a:rPr lang="en-US" sz="2800" baseline="-25000" dirty="0" smtClean="0">
                <a:solidFill>
                  <a:schemeClr val="bg1"/>
                </a:solidFill>
              </a:rPr>
              <a:t>2</a:t>
            </a:r>
            <a:r>
              <a:rPr lang="en-US" sz="2800" dirty="0" smtClean="0">
                <a:solidFill>
                  <a:schemeClr val="bg1"/>
                </a:solidFill>
              </a:rPr>
              <a:t>Cr</a:t>
            </a:r>
            <a:r>
              <a:rPr lang="en-US" sz="2800" baseline="-25000" dirty="0" smtClean="0">
                <a:solidFill>
                  <a:schemeClr val="bg1"/>
                </a:solidFill>
              </a:rPr>
              <a:t>2</a:t>
            </a:r>
            <a:r>
              <a:rPr lang="en-US" sz="2800" dirty="0" smtClean="0">
                <a:solidFill>
                  <a:schemeClr val="bg1"/>
                </a:solidFill>
              </a:rPr>
              <a:t>O</a:t>
            </a:r>
            <a:r>
              <a:rPr lang="en-US" sz="2800" baseline="-25000" dirty="0">
                <a:solidFill>
                  <a:schemeClr val="bg1"/>
                </a:solidFill>
              </a:rPr>
              <a:t>7</a:t>
            </a:r>
            <a:r>
              <a:rPr lang="en-US" sz="2800" baseline="-250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এর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মধ্যে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সংঘটিত</a:t>
            </a:r>
            <a:r>
              <a:rPr lang="en-US" sz="2800" dirty="0" smtClean="0">
                <a:solidFill>
                  <a:schemeClr val="bg1"/>
                </a:solidFill>
              </a:rPr>
              <a:t>  </a:t>
            </a:r>
            <a:r>
              <a:rPr lang="en-US" sz="2800" dirty="0" err="1" smtClean="0">
                <a:solidFill>
                  <a:schemeClr val="bg1"/>
                </a:solidFill>
              </a:rPr>
              <a:t>বিক্রিয়াঃ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595745" y="1427018"/>
                <a:ext cx="11028219" cy="1052946"/>
              </a:xfrm>
              <a:prstGeom prst="roundRect">
                <a:avLst/>
              </a:prstGeom>
              <a:blipFill>
                <a:blip r:embed="rId3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rgbClr val="002060"/>
                    </a:solidFill>
                  </a:rPr>
                  <a:t>6FeSO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+K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Cr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O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7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+7H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SO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4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3200" dirty="0">
                    <a:solidFill>
                      <a:srgbClr val="002060"/>
                    </a:solidFill>
                  </a:rPr>
                  <a:t> 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3Fe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(SO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)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3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+Cr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(SO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)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3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+7H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O </a:t>
                </a:r>
                <a:r>
                  <a:rPr lang="en-US" sz="3200" dirty="0">
                    <a:solidFill>
                      <a:srgbClr val="002060"/>
                    </a:solidFill>
                  </a:rPr>
                  <a:t>+K</a:t>
                </a:r>
                <a:r>
                  <a:rPr lang="en-US" sz="3200" baseline="-25000" dirty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>
                    <a:solidFill>
                      <a:srgbClr val="002060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rgbClr val="002060"/>
                    </a:solidFill>
                  </a:rPr>
                  <a:t>4</a:t>
                </a: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745" y="1427018"/>
                <a:ext cx="11028219" cy="1052946"/>
              </a:xfrm>
              <a:prstGeom prst="roundRect">
                <a:avLst/>
              </a:prstGeom>
              <a:blipFill rotWithShape="1">
                <a:blip r:embed="rId4"/>
                <a:stretch>
                  <a:fillRect l="-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ed Rectangle 1"/>
              <p:cNvSpPr/>
              <p:nvPr/>
            </p:nvSpPr>
            <p:spPr>
              <a:xfrm>
                <a:off x="595745" y="2646219"/>
                <a:ext cx="11028218" cy="4003964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bg1"/>
                    </a:solidFill>
                  </a:rPr>
                  <a:t>বিক্রিয়া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অনুযায়ী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,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1mol K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Cr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7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 </a:t>
                </a:r>
                <a:r>
                  <a:rPr lang="en-US" sz="3200" dirty="0">
                    <a:solidFill>
                      <a:schemeClr val="bg1"/>
                    </a:solidFill>
                  </a:rPr>
                  <a:t>6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mol FeSO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>
                    <a:solidFill>
                      <a:schemeClr val="bg1"/>
                    </a:solidFill>
                  </a:rPr>
                  <a:t>0.0011 mol K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Cr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7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>
                    <a:solidFill>
                      <a:schemeClr val="bg1"/>
                    </a:solidFill>
                    <a:ea typeface="Cambria Math"/>
                  </a:rPr>
                  <a:t> </a:t>
                </a:r>
                <a:r>
                  <a:rPr lang="en-US" sz="3200" dirty="0" smtClean="0">
                    <a:solidFill>
                      <a:schemeClr val="bg1"/>
                    </a:solidFill>
                    <a:ea typeface="Cambria Math"/>
                  </a:rPr>
                  <a:t>6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0.0011 </a:t>
                </a:r>
                <a:r>
                  <a:rPr lang="en-US" sz="3200" dirty="0">
                    <a:solidFill>
                      <a:schemeClr val="bg1"/>
                    </a:solidFill>
                  </a:rPr>
                  <a:t>mol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Fe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  <a:ea typeface="Cambria Math"/>
                  </a:rPr>
                  <a:t>                                            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0.0066 mol Fe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  <a:ea typeface="Cambria Math"/>
                  </a:rPr>
                  <a:t>	                                         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0.00</a:t>
                </a:r>
                <a:r>
                  <a:rPr lang="en-US" sz="3200" dirty="0">
                    <a:solidFill>
                      <a:schemeClr val="bg1"/>
                    </a:solidFill>
                  </a:rPr>
                  <a:t>6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6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55.85 g Fe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  <a:ea typeface="Cambria Math"/>
                  </a:rPr>
                  <a:t>                                 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0.37 g Fe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745" y="2646219"/>
                <a:ext cx="11028218" cy="4003964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029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/>
              <p:cNvSpPr/>
              <p:nvPr/>
            </p:nvSpPr>
            <p:spPr>
              <a:xfrm>
                <a:off x="539334" y="582550"/>
                <a:ext cx="10710557" cy="1412505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3600" i="1" dirty="0" smtClean="0">
                  <a:solidFill>
                    <a:schemeClr val="bg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600" dirty="0" smtClean="0">
                    <a:solidFill>
                      <a:schemeClr val="bg1"/>
                    </a:solidFill>
                  </a:rPr>
                  <a:t>A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পাত্রের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লোহার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পরিমান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=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0.37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g 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                                         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334" y="582550"/>
                <a:ext cx="10710557" cy="1412505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2"/>
              <p:cNvSpPr/>
              <p:nvPr/>
            </p:nvSpPr>
            <p:spPr>
              <a:xfrm>
                <a:off x="539334" y="2813133"/>
                <a:ext cx="10710556" cy="1412505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3600" i="1" dirty="0" smtClean="0">
                  <a:solidFill>
                    <a:schemeClr val="bg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 </m:t>
                    </m:r>
                  </m:oMath>
                </a14:m>
                <a:r>
                  <a:rPr lang="en-US" sz="3600" dirty="0" smtClean="0">
                    <a:solidFill>
                      <a:schemeClr val="bg1"/>
                    </a:solidFill>
                  </a:rPr>
                  <a:t>A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পাত্রের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ভেজালের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পরিমান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= (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0.37-0.37)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g </a:t>
                </a:r>
              </a:p>
              <a:p>
                <a:r>
                  <a:rPr lang="en-US" sz="3600" dirty="0" smtClean="0">
                    <a:solidFill>
                      <a:schemeClr val="bg1"/>
                    </a:solidFill>
                  </a:rPr>
                  <a:t>						  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=  0</a:t>
                </a:r>
                <a:endParaRPr lang="en-US" sz="3600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                                         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3" name="Rounded 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334" y="2813133"/>
                <a:ext cx="10710556" cy="1412505"/>
              </a:xfrm>
              <a:prstGeom prst="roundRect">
                <a:avLst/>
              </a:prstGeom>
              <a:blipFill rotWithShape="1">
                <a:blip r:embed="rId4"/>
                <a:stretch>
                  <a:fillRect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/>
          <p:cNvSpPr/>
          <p:nvPr/>
        </p:nvSpPr>
        <p:spPr>
          <a:xfrm>
            <a:off x="539335" y="5002150"/>
            <a:ext cx="10710556" cy="1412505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i="1" dirty="0" smtClean="0">
              <a:solidFill>
                <a:schemeClr val="bg1"/>
              </a:solidFill>
              <a:latin typeface="Cambria Math"/>
              <a:ea typeface="Cambria Math"/>
            </a:endParaRPr>
          </a:p>
          <a:p>
            <a:r>
              <a:rPr lang="en-US" sz="3600" dirty="0" err="1" smtClean="0">
                <a:solidFill>
                  <a:schemeClr val="bg1"/>
                </a:solidFill>
              </a:rPr>
              <a:t>যেহেতু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Aপাত্রের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লোহাতে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ভেজাল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নাই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তাই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chemeClr val="bg1"/>
                </a:solidFill>
              </a:rPr>
              <a:t>A </a:t>
            </a:r>
            <a:r>
              <a:rPr lang="en-US" sz="3600" dirty="0" err="1" smtClean="0">
                <a:solidFill>
                  <a:schemeClr val="bg1"/>
                </a:solidFill>
              </a:rPr>
              <a:t>পাত্রের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লোহা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সম্পূর্ন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বিশুদ্ধ</a:t>
            </a:r>
            <a:r>
              <a:rPr lang="en-US" sz="3600" dirty="0">
                <a:solidFill>
                  <a:schemeClr val="bg1"/>
                </a:solidFill>
              </a:rPr>
              <a:t>।</a:t>
            </a:r>
            <a:r>
              <a:rPr lang="en-US" sz="3600" dirty="0" smtClean="0">
                <a:solidFill>
                  <a:schemeClr val="bg1"/>
                </a:solidFill>
              </a:rPr>
              <a:t>   </a:t>
            </a:r>
            <a:endParaRPr lang="en-US" sz="3600" dirty="0" smtClean="0">
              <a:solidFill>
                <a:schemeClr val="bg1"/>
              </a:solidFill>
            </a:endParaRPr>
          </a:p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                                           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82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403809-0854-4ED0-AE96-B5765A97AF28}"/>
              </a:ext>
            </a:extLst>
          </p:cNvPr>
          <p:cNvSpPr txBox="1">
            <a:spLocks/>
          </p:cNvSpPr>
          <p:nvPr/>
        </p:nvSpPr>
        <p:spPr>
          <a:xfrm>
            <a:off x="3920835" y="803563"/>
            <a:ext cx="5182257" cy="155462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একক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109" y="2923710"/>
            <a:ext cx="11804074" cy="193899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2060"/>
                </a:solidFill>
              </a:rPr>
              <a:t>০১)Zn </a:t>
            </a:r>
            <a:r>
              <a:rPr lang="en-US" sz="4000" dirty="0" smtClean="0">
                <a:solidFill>
                  <a:srgbClr val="002060"/>
                </a:solidFill>
              </a:rPr>
              <a:t>ও </a:t>
            </a:r>
            <a:r>
              <a:rPr lang="en-US" sz="4000" dirty="0" err="1" smtClean="0">
                <a:solidFill>
                  <a:srgbClr val="002060"/>
                </a:solidFill>
              </a:rPr>
              <a:t>HCl</a:t>
            </a:r>
            <a:r>
              <a:rPr lang="en-US" sz="4000" baseline="-25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এর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মধ্যে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সংঘটিত</a:t>
            </a:r>
            <a:r>
              <a:rPr lang="en-US" sz="4000" dirty="0">
                <a:solidFill>
                  <a:srgbClr val="002060"/>
                </a:solidFill>
              </a:rPr>
              <a:t>  </a:t>
            </a:r>
            <a:r>
              <a:rPr lang="en-US" sz="4000" dirty="0" err="1" smtClean="0">
                <a:solidFill>
                  <a:srgbClr val="002060"/>
                </a:solidFill>
              </a:rPr>
              <a:t>বিক্রিয়াটি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লিখ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</a:rPr>
              <a:t>? </a:t>
            </a:r>
          </a:p>
          <a:p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০২) </a:t>
            </a:r>
            <a:r>
              <a:rPr lang="en-US" sz="4000" dirty="0" err="1" smtClean="0">
                <a:solidFill>
                  <a:srgbClr val="002060"/>
                </a:solidFill>
              </a:rPr>
              <a:t>ধাতু</a:t>
            </a:r>
            <a:r>
              <a:rPr lang="en-US" sz="4000" dirty="0" smtClean="0">
                <a:solidFill>
                  <a:srgbClr val="002060"/>
                </a:solidFill>
              </a:rPr>
              <a:t>  </a:t>
            </a:r>
            <a:r>
              <a:rPr lang="en-US" sz="4000" dirty="0">
                <a:solidFill>
                  <a:srgbClr val="002060"/>
                </a:solidFill>
              </a:rPr>
              <a:t>ও </a:t>
            </a:r>
            <a:r>
              <a:rPr lang="en-US" sz="4000" dirty="0" err="1" smtClean="0">
                <a:solidFill>
                  <a:srgbClr val="002060"/>
                </a:solidFill>
              </a:rPr>
              <a:t>এসিড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baseline="-25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এর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মধ্যে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সংঘটিত</a:t>
            </a:r>
            <a:r>
              <a:rPr lang="en-US" sz="4000" dirty="0">
                <a:solidFill>
                  <a:srgbClr val="002060"/>
                </a:solidFill>
              </a:rPr>
              <a:t>  </a:t>
            </a:r>
            <a:r>
              <a:rPr lang="en-US" sz="4000" dirty="0" err="1" smtClean="0">
                <a:solidFill>
                  <a:srgbClr val="002060"/>
                </a:solidFill>
              </a:rPr>
              <a:t>বিক্রিয়ায়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কি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গ্যাস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উৎপন্ন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হয়</a:t>
            </a:r>
            <a:r>
              <a:rPr lang="en-US" sz="4000" dirty="0" smtClean="0">
                <a:solidFill>
                  <a:srgbClr val="002060"/>
                </a:solidFill>
              </a:rPr>
              <a:t>  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</a:rPr>
              <a:t>? 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taking test clipart - Clip Art Library">
            <a:extLst>
              <a:ext uri="{FF2B5EF4-FFF2-40B4-BE49-F238E27FC236}">
                <a16:creationId xmlns:a16="http://schemas.microsoft.com/office/drawing/2014/main" xmlns="" id="{80F97CDA-9FA6-48AC-A07F-7A4DEC6FF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62109" y1="57296" x2="48242" y2="67597"/>
                        <a14:foregroundMark x1="49609" y1="72103" x2="57422" y2="77039"/>
                        <a14:foregroundMark x1="75000" y1="66524" x2="80078" y2="68026"/>
                        <a14:foregroundMark x1="37109" y1="80258" x2="60742" y2="85193"/>
                        <a14:foregroundMark x1="22070" y1="80258" x2="27539" y2="85193"/>
                        <a14:foregroundMark x1="21094" y1="91416" x2="84766" y2="89914"/>
                        <a14:foregroundMark x1="94336" y1="82618" x2="82422" y2="98498"/>
                        <a14:foregroundMark x1="84180" y1="76609" x2="84180" y2="76609"/>
                        <a14:foregroundMark x1="92969" y1="92918" x2="92969" y2="92918"/>
                        <a14:foregroundMark x1="74023" y1="85837" x2="97656" y2="80258"/>
                        <a14:foregroundMark x1="67578" y1="69957" x2="77734" y2="68455"/>
                        <a14:foregroundMark x1="95313" y1="85193" x2="94336" y2="97425"/>
                        <a14:foregroundMark x1="58789" y1="95279" x2="81055" y2="96996"/>
                        <a14:foregroundMark x1="39453" y1="11159" x2="24219" y2="14807"/>
                        <a14:foregroundMark x1="43164" y1="7296" x2="35742" y2="32618"/>
                        <a14:foregroundMark x1="28516" y1="7296" x2="53320" y2="15880"/>
                        <a14:foregroundMark x1="32617" y1="3219" x2="47266" y2="9227"/>
                        <a14:foregroundMark x1="27539" y1="17382" x2="23828" y2="34549"/>
                        <a14:foregroundMark x1="71289" y1="82618" x2="89258" y2="74034"/>
                        <a14:foregroundMark x1="48242" y1="94850" x2="25195" y2="97854"/>
                        <a14:foregroundMark x1="7617" y1="56867" x2="2148" y2="62446"/>
                        <a14:foregroundMark x1="20508" y1="96996" x2="14063" y2="90773"/>
                        <a14:foregroundMark x1="5469" y1="91845" x2="11914" y2="86695"/>
                        <a14:foregroundMark x1="42773" y1="62017" x2="54297" y2="62446"/>
                        <a14:foregroundMark x1="89258" y1="64378" x2="93945" y2="64378"/>
                        <a14:foregroundMark x1="90625" y1="77682" x2="97266" y2="7768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18" y="324853"/>
            <a:ext cx="2769540" cy="203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65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26D5EB-4BF1-4269-B676-A85A2ED327B2}"/>
              </a:ext>
            </a:extLst>
          </p:cNvPr>
          <p:cNvSpPr txBox="1">
            <a:spLocks/>
          </p:cNvSpPr>
          <p:nvPr/>
        </p:nvSpPr>
        <p:spPr>
          <a:xfrm>
            <a:off x="5888181" y="221673"/>
            <a:ext cx="5187649" cy="157122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 err="1" smtClean="0">
                <a:solidFill>
                  <a:srgbClr val="FFFF00"/>
                </a:solidFill>
                <a:latin typeface="NikoshBAN" pitchFamily="2" charset="0"/>
                <a:ea typeface="+mj-ea"/>
                <a:cs typeface="+mj-cs"/>
              </a:rPr>
              <a:t>দলীয়</a:t>
            </a:r>
            <a:r>
              <a:rPr lang="en-US" sz="7200" b="1" dirty="0" smtClean="0">
                <a:solidFill>
                  <a:srgbClr val="FFFF00"/>
                </a:solidFill>
                <a:latin typeface="NikoshBAN" pitchFamily="2" charset="0"/>
                <a:ea typeface="+mj-ea"/>
                <a:cs typeface="+mj-cs"/>
              </a:rPr>
              <a:t> </a:t>
            </a:r>
            <a:r>
              <a:rPr lang="en-US" sz="7200" b="1" dirty="0" err="1" smtClean="0">
                <a:solidFill>
                  <a:srgbClr val="FFFF00"/>
                </a:solidFill>
                <a:latin typeface="NikoshBAN" pitchFamily="2" charset="0"/>
                <a:ea typeface="+mj-ea"/>
                <a:cs typeface="+mj-cs"/>
              </a:rPr>
              <a:t>কাজ</a:t>
            </a:r>
            <a:r>
              <a:rPr lang="en-US" sz="7200" b="1" dirty="0" smtClean="0">
                <a:solidFill>
                  <a:srgbClr val="FFFF00"/>
                </a:solidFill>
                <a:latin typeface="NikoshBAN" pitchFamily="2" charset="0"/>
                <a:ea typeface="+mj-ea"/>
                <a:cs typeface="+mj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6433" y="3145328"/>
            <a:ext cx="9949397" cy="255454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ctr">
              <a:buFont typeface="+mj-lt"/>
              <a:buAutoNum type="arabicParenR"/>
            </a:pP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অম্লীয়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দ্রবনে</a:t>
            </a:r>
            <a:r>
              <a:rPr lang="en-US" sz="4000" dirty="0" smtClean="0">
                <a:solidFill>
                  <a:srgbClr val="002060"/>
                </a:solidFill>
              </a:rPr>
              <a:t> FeSO</a:t>
            </a:r>
            <a:r>
              <a:rPr lang="en-US" sz="4000" baseline="-25000" dirty="0" smtClean="0">
                <a:solidFill>
                  <a:srgbClr val="002060"/>
                </a:solidFill>
              </a:rPr>
              <a:t>4</a:t>
            </a:r>
            <a:r>
              <a:rPr lang="en-US" sz="4000" dirty="0" smtClean="0">
                <a:solidFill>
                  <a:srgbClr val="002060"/>
                </a:solidFill>
              </a:rPr>
              <a:t> ও  </a:t>
            </a:r>
            <a:r>
              <a:rPr lang="en-US" sz="4000" dirty="0" smtClean="0">
                <a:solidFill>
                  <a:srgbClr val="002060"/>
                </a:solidFill>
              </a:rPr>
              <a:t>KMn</a:t>
            </a:r>
            <a:r>
              <a:rPr lang="en-US" sz="4000" dirty="0" smtClean="0">
                <a:solidFill>
                  <a:srgbClr val="002060"/>
                </a:solidFill>
              </a:rPr>
              <a:t>O</a:t>
            </a:r>
            <a:r>
              <a:rPr lang="en-US" sz="4000" baseline="-25000" dirty="0">
                <a:solidFill>
                  <a:srgbClr val="002060"/>
                </a:solidFill>
              </a:rPr>
              <a:t>4</a:t>
            </a:r>
            <a:r>
              <a:rPr lang="en-US" sz="4000" dirty="0" smtClean="0">
                <a:solidFill>
                  <a:srgbClr val="002060"/>
                </a:solidFill>
              </a:rPr>
              <a:t>এর </a:t>
            </a:r>
            <a:r>
              <a:rPr lang="en-US" sz="4000" dirty="0" err="1" smtClean="0">
                <a:solidFill>
                  <a:srgbClr val="002060"/>
                </a:solidFill>
              </a:rPr>
              <a:t>সংঘটিত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বিক্রিয়ায়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জারক</a:t>
            </a:r>
            <a:r>
              <a:rPr lang="en-US" sz="4000" dirty="0" smtClean="0">
                <a:solidFill>
                  <a:srgbClr val="002060"/>
                </a:solidFill>
              </a:rPr>
              <a:t> ও </a:t>
            </a:r>
            <a:r>
              <a:rPr lang="en-US" sz="4000" dirty="0" err="1" smtClean="0">
                <a:solidFill>
                  <a:srgbClr val="002060"/>
                </a:solidFill>
              </a:rPr>
              <a:t>বিজারকের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মোলসংখ্যার</a:t>
            </a:r>
            <a:r>
              <a:rPr lang="en-US" sz="4000" dirty="0" smtClean="0">
                <a:solidFill>
                  <a:srgbClr val="002060"/>
                </a:solidFill>
              </a:rPr>
              <a:t>  </a:t>
            </a:r>
            <a:r>
              <a:rPr lang="en-US" sz="4000" dirty="0" err="1" smtClean="0">
                <a:solidFill>
                  <a:srgbClr val="002060"/>
                </a:solidFill>
              </a:rPr>
              <a:t>অনুপাত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কত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হবে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বিক্রিয়ার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সাহায্যে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বুঝিয়ে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দাও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>
                <a:solidFill>
                  <a:srgbClr val="002060"/>
                </a:solidFill>
              </a:rPr>
              <a:t>।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endParaRPr lang="en-US" sz="40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33" y="221673"/>
            <a:ext cx="4439479" cy="15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39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C1656A-740F-495B-994A-E02CDEA5DBCB}"/>
              </a:ext>
            </a:extLst>
          </p:cNvPr>
          <p:cNvSpPr txBox="1">
            <a:spLocks/>
          </p:cNvSpPr>
          <p:nvPr/>
        </p:nvSpPr>
        <p:spPr>
          <a:xfrm>
            <a:off x="6096000" y="125819"/>
            <a:ext cx="5510463" cy="165656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বাড়ীর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" y="125819"/>
            <a:ext cx="3541690" cy="1656565"/>
          </a:xfrm>
          <a:prstGeom prst="rect">
            <a:avLst/>
          </a:prstGeom>
        </p:spPr>
      </p:pic>
      <p:sp>
        <p:nvSpPr>
          <p:cNvPr id="5" name="Flowchart: Magnetic Disk 4"/>
          <p:cNvSpPr/>
          <p:nvPr/>
        </p:nvSpPr>
        <p:spPr>
          <a:xfrm>
            <a:off x="1888803" y="2258291"/>
            <a:ext cx="2452255" cy="2369129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0.29g </a:t>
            </a:r>
            <a:r>
              <a:rPr lang="en-US" sz="2400" dirty="0" err="1" smtClean="0">
                <a:solidFill>
                  <a:srgbClr val="002060"/>
                </a:solidFill>
              </a:rPr>
              <a:t>অবিশুদ্ধ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লোহা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+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H</a:t>
            </a:r>
            <a:r>
              <a:rPr lang="en-US" sz="2400" baseline="-25000" dirty="0">
                <a:solidFill>
                  <a:srgbClr val="002060"/>
                </a:solidFill>
              </a:rPr>
              <a:t>2</a:t>
            </a:r>
            <a:r>
              <a:rPr lang="en-US" sz="2400" dirty="0">
                <a:solidFill>
                  <a:srgbClr val="002060"/>
                </a:solidFill>
              </a:rPr>
              <a:t>SO</a:t>
            </a:r>
            <a:r>
              <a:rPr lang="en-US" sz="2400" baseline="-25000" dirty="0">
                <a:solidFill>
                  <a:srgbClr val="002060"/>
                </a:solidFill>
              </a:rPr>
              <a:t>4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দ্রবন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6" name="Flowchart: Magnetic Disk 5"/>
          <p:cNvSpPr/>
          <p:nvPr/>
        </p:nvSpPr>
        <p:spPr>
          <a:xfrm>
            <a:off x="5084619" y="2258291"/>
            <a:ext cx="2466109" cy="2369129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27.3 </a:t>
            </a:r>
            <a:r>
              <a:rPr lang="en-US" sz="2400" dirty="0">
                <a:solidFill>
                  <a:srgbClr val="002060"/>
                </a:solidFill>
              </a:rPr>
              <a:t>mL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0.03M   </a:t>
            </a:r>
            <a:endParaRPr lang="en-US" sz="2400" dirty="0">
              <a:solidFill>
                <a:srgbClr val="002060"/>
              </a:solidFill>
            </a:endParaRP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K</a:t>
            </a:r>
            <a:r>
              <a:rPr lang="en-US" sz="2400" baseline="-25000" dirty="0" smtClean="0">
                <a:solidFill>
                  <a:srgbClr val="002060"/>
                </a:solidFill>
              </a:rPr>
              <a:t>2</a:t>
            </a:r>
            <a:r>
              <a:rPr lang="en-US" sz="2400" dirty="0" smtClean="0">
                <a:solidFill>
                  <a:srgbClr val="002060"/>
                </a:solidFill>
              </a:rPr>
              <a:t>Cr</a:t>
            </a:r>
            <a:r>
              <a:rPr lang="en-US" sz="2400" baseline="-25000" dirty="0" smtClean="0">
                <a:solidFill>
                  <a:srgbClr val="002060"/>
                </a:solidFill>
              </a:rPr>
              <a:t>2</a:t>
            </a:r>
            <a:r>
              <a:rPr lang="en-US" sz="2400" dirty="0" smtClean="0">
                <a:solidFill>
                  <a:srgbClr val="002060"/>
                </a:solidFill>
              </a:rPr>
              <a:t>O</a:t>
            </a:r>
            <a:r>
              <a:rPr lang="en-US" sz="2400" baseline="-25000" dirty="0">
                <a:solidFill>
                  <a:srgbClr val="002060"/>
                </a:solidFill>
              </a:rPr>
              <a:t>7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দ্রবন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1783" y="5430982"/>
            <a:ext cx="11204680" cy="1274618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rgbClr val="002060"/>
                </a:solidFill>
              </a:rPr>
              <a:t>A </a:t>
            </a:r>
            <a:r>
              <a:rPr lang="en-US" sz="3200" dirty="0" err="1" smtClean="0">
                <a:solidFill>
                  <a:srgbClr val="002060"/>
                </a:solidFill>
              </a:rPr>
              <a:t>পাত্রের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লোহার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বিশুদ্ধতা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নির্নয়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করা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যাবে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কি</a:t>
            </a:r>
            <a:r>
              <a:rPr lang="en-US" sz="3200" dirty="0" smtClean="0">
                <a:solidFill>
                  <a:srgbClr val="002060"/>
                </a:solidFill>
              </a:rPr>
              <a:t>  -</a:t>
            </a:r>
            <a:r>
              <a:rPr lang="en-US" sz="3200" dirty="0" err="1" smtClean="0">
                <a:solidFill>
                  <a:srgbClr val="002060"/>
                </a:solidFill>
              </a:rPr>
              <a:t>গানিতিকভাবে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বিশ্লেষন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কর</a:t>
            </a:r>
            <a:r>
              <a:rPr lang="en-US" sz="3200" dirty="0" smtClean="0">
                <a:solidFill>
                  <a:srgbClr val="002060"/>
                </a:solidFill>
              </a:rPr>
              <a:t>।</a:t>
            </a:r>
            <a:endParaRPr lang="en-US" sz="32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525559" y="3491346"/>
                <a:ext cx="3602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≡</m:t>
                      </m:r>
                    </m:oMath>
                  </m:oMathPara>
                </a14:m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5559" y="3491346"/>
                <a:ext cx="360218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ounded Rectangle 8"/>
          <p:cNvSpPr/>
          <p:nvPr/>
        </p:nvSpPr>
        <p:spPr>
          <a:xfrm>
            <a:off x="2150669" y="4910206"/>
            <a:ext cx="1928521" cy="520776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A </a:t>
            </a:r>
            <a:r>
              <a:rPr lang="en-US" sz="2400" dirty="0" err="1" smtClean="0">
                <a:solidFill>
                  <a:srgbClr val="002060"/>
                </a:solidFill>
              </a:rPr>
              <a:t>পাত্র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76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3" grpId="0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ield of sunflowers&#10;&#10;Description automatically generated">
            <a:extLst>
              <a:ext uri="{FF2B5EF4-FFF2-40B4-BE49-F238E27FC236}">
                <a16:creationId xmlns="" xmlns:a16="http://schemas.microsoft.com/office/drawing/2014/main" id="{20C43D0D-AE69-4854-B57F-6CA76D6DF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43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1943176-E7E7-48EA-A0FC-9CE2A2389CAC}"/>
              </a:ext>
            </a:extLst>
          </p:cNvPr>
          <p:cNvSpPr txBox="1"/>
          <p:nvPr/>
        </p:nvSpPr>
        <p:spPr>
          <a:xfrm>
            <a:off x="1413164" y="498909"/>
            <a:ext cx="101138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ধন্যবাদ</a:t>
            </a:r>
            <a:r>
              <a:rPr lang="en-US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সবাইকে</a:t>
            </a:r>
            <a:endParaRPr lang="en-US" sz="9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26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1268</TotalTime>
  <Words>484</Words>
  <Application>Microsoft Office PowerPoint</Application>
  <PresentationFormat>Custom</PresentationFormat>
  <Paragraphs>116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365 Pro Plus</dc:creator>
  <cp:lastModifiedBy>HP</cp:lastModifiedBy>
  <cp:revision>245</cp:revision>
  <dcterms:created xsi:type="dcterms:W3CDTF">2021-07-04T04:33:59Z</dcterms:created>
  <dcterms:modified xsi:type="dcterms:W3CDTF">2026-09-24T00:04:38Z</dcterms:modified>
</cp:coreProperties>
</file>