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69" r:id="rId3"/>
    <p:sldId id="270" r:id="rId4"/>
    <p:sldId id="271" r:id="rId5"/>
    <p:sldId id="256" r:id="rId6"/>
    <p:sldId id="257" r:id="rId7"/>
    <p:sldId id="258" r:id="rId8"/>
    <p:sldId id="259" r:id="rId9"/>
    <p:sldId id="261" r:id="rId10"/>
    <p:sldId id="260" r:id="rId11"/>
    <p:sldId id="262" r:id="rId12"/>
    <p:sldId id="263" r:id="rId13"/>
    <p:sldId id="264" r:id="rId14"/>
    <p:sldId id="265" r:id="rId15"/>
    <p:sldId id="266" r:id="rId16"/>
    <p:sldId id="267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2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74992" y="1289946"/>
            <a:ext cx="1226699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03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299758"/>
            <a:ext cx="7049718" cy="2754842"/>
          </a:xfrm>
          <a:noFill/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আমিনুর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marL="0" indent="0" algn="ctr">
              <a:buNone/>
            </a:pP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বেড়ী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পটল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কালিহাতী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টাঙ্গাইল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666" y="219665"/>
            <a:ext cx="1200573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1931458"/>
            <a:ext cx="2894542" cy="28945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2028422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76" y="2350935"/>
            <a:ext cx="6238724" cy="2081365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 err="1" smtClean="0">
                <a:latin typeface="GangaSagarMJ" pitchFamily="2" charset="0"/>
                <a:cs typeface="NikoshBAN" panose="02000000000000000000" pitchFamily="2" charset="0"/>
              </a:rPr>
              <a:t>শ্রেণী</a:t>
            </a:r>
            <a:r>
              <a:rPr lang="en-US" sz="3600" dirty="0" smtClean="0">
                <a:latin typeface="GangaSagarMJ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 smtClean="0">
                <a:latin typeface="GangaSagarMJ" pitchFamily="2" charset="0"/>
                <a:cs typeface="NikoshBAN" panose="02000000000000000000" pitchFamily="2" charset="0"/>
              </a:rPr>
              <a:t>অষ্টম</a:t>
            </a:r>
            <a:endParaRPr lang="en-US" sz="3600" dirty="0" smtClean="0">
              <a:latin typeface="GangaSagarMJ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 err="1">
                <a:latin typeface="GangaSagarMJ" pitchFamily="2" charset="0"/>
                <a:cs typeface="NikoshBAN" panose="02000000000000000000" pitchFamily="2" charset="0"/>
              </a:rPr>
              <a:t>বিষয়ের</a:t>
            </a:r>
            <a:r>
              <a:rPr lang="en-US" sz="3600" dirty="0">
                <a:latin typeface="GangaSagar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GangaSagarMJ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latin typeface="GangaSagarMJ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latin typeface="GangaSagarMJ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GangaSagarMJ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GangaSagarMJ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GangaSagar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GangaSagarMJ" pitchFamily="2" charset="0"/>
                <a:cs typeface="NikoshBAN" panose="02000000000000000000" pitchFamily="2" charset="0"/>
              </a:rPr>
              <a:t>প্রযুক্তি</a:t>
            </a:r>
            <a:endParaRPr lang="en-US" sz="3600" dirty="0" smtClean="0">
              <a:latin typeface="GangaSagarMJ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 err="1" smtClean="0">
                <a:latin typeface="GangaSagarMJ" pitchFamily="2" charset="0"/>
                <a:cs typeface="NikoshBAN" panose="02000000000000000000" pitchFamily="2" charset="0"/>
              </a:rPr>
              <a:t>অধ্যায়</a:t>
            </a:r>
            <a:r>
              <a:rPr lang="en-US" sz="3600" dirty="0" smtClean="0">
                <a:latin typeface="GangaSagarMJ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 smtClean="0">
                <a:latin typeface="GangaSagarMJ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3600" dirty="0" smtClean="0">
                <a:latin typeface="GangaSagar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GangaSagarMJ" pitchFamily="2" charset="0"/>
                <a:cs typeface="NikoshBAN" panose="02000000000000000000" pitchFamily="2" charset="0"/>
              </a:rPr>
              <a:t>অধ্যায়</a:t>
            </a:r>
            <a:endParaRPr lang="en-US" sz="3600" dirty="0" smtClean="0">
              <a:latin typeface="GangaSagarMJ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5"/>
          <p:cNvGrpSpPr/>
          <p:nvPr/>
        </p:nvGrpSpPr>
        <p:grpSpPr>
          <a:xfrm>
            <a:off x="6515100" y="1665135"/>
            <a:ext cx="5461000" cy="4763374"/>
            <a:chOff x="0" y="0"/>
            <a:chExt cx="812800" cy="1056752"/>
          </a:xfrm>
        </p:grpSpPr>
        <p:sp>
          <p:nvSpPr>
            <p:cNvPr id="5" name="Freeform 6"/>
            <p:cNvSpPr/>
            <p:nvPr/>
          </p:nvSpPr>
          <p:spPr>
            <a:xfrm>
              <a:off x="0" y="0"/>
              <a:ext cx="812800" cy="1056752"/>
            </a:xfrm>
            <a:custGeom>
              <a:avLst/>
              <a:gdLst/>
              <a:ahLst/>
              <a:cxnLst/>
              <a:rect l="l" t="t" r="r" b="b"/>
              <a:pathLst>
                <a:path w="812800" h="1056752">
                  <a:moveTo>
                    <a:pt x="44968" y="0"/>
                  </a:moveTo>
                  <a:lnTo>
                    <a:pt x="767832" y="0"/>
                  </a:lnTo>
                  <a:cubicBezTo>
                    <a:pt x="779758" y="0"/>
                    <a:pt x="791196" y="4738"/>
                    <a:pt x="799629" y="13171"/>
                  </a:cubicBezTo>
                  <a:cubicBezTo>
                    <a:pt x="808062" y="21604"/>
                    <a:pt x="812800" y="33042"/>
                    <a:pt x="812800" y="44968"/>
                  </a:cubicBezTo>
                  <a:lnTo>
                    <a:pt x="812800" y="1011784"/>
                  </a:lnTo>
                  <a:cubicBezTo>
                    <a:pt x="812800" y="1023711"/>
                    <a:pt x="808062" y="1035148"/>
                    <a:pt x="799629" y="1043582"/>
                  </a:cubicBezTo>
                  <a:cubicBezTo>
                    <a:pt x="791196" y="1052015"/>
                    <a:pt x="779758" y="1056752"/>
                    <a:pt x="767832" y="1056752"/>
                  </a:cubicBezTo>
                  <a:lnTo>
                    <a:pt x="44968" y="1056752"/>
                  </a:lnTo>
                  <a:cubicBezTo>
                    <a:pt x="33042" y="1056752"/>
                    <a:pt x="21604" y="1052015"/>
                    <a:pt x="13171" y="1043582"/>
                  </a:cubicBezTo>
                  <a:cubicBezTo>
                    <a:pt x="4738" y="1035148"/>
                    <a:pt x="0" y="1023711"/>
                    <a:pt x="0" y="1011784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t="-271" b="-271"/>
              </a:stretch>
            </a:blipFill>
          </p:spPr>
        </p:sp>
      </p:grpSp>
      <p:sp>
        <p:nvSpPr>
          <p:cNvPr id="6" name="Content Placeholder 2"/>
          <p:cNvSpPr txBox="1">
            <a:spLocks/>
          </p:cNvSpPr>
          <p:nvPr/>
        </p:nvSpPr>
        <p:spPr>
          <a:xfrm>
            <a:off x="162076" y="297910"/>
            <a:ext cx="11814024" cy="9071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62076" y="179235"/>
            <a:ext cx="11814024" cy="10154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2035" y="1305342"/>
            <a:ext cx="1063927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400" dirty="0" smtClean="0">
                <a:latin typeface="SutonnyMJ" pitchFamily="2" charset="0"/>
              </a:rPr>
              <a:t>পাঠ </a:t>
            </a:r>
            <a:r>
              <a:rPr lang="as-IN" sz="2400" dirty="0">
                <a:latin typeface="SutonnyMJ" pitchFamily="2" charset="0"/>
              </a:rPr>
              <a:t>শেষে </a:t>
            </a:r>
            <a:r>
              <a:rPr lang="as-IN" sz="2400" dirty="0" smtClean="0">
                <a:latin typeface="SutonnyMJ" pitchFamily="2" charset="0"/>
              </a:rPr>
              <a:t>শিক্ষার্থীরা</a:t>
            </a:r>
            <a:endParaRPr lang="en-US" sz="2400" dirty="0" smtClean="0">
              <a:latin typeface="SutonnyMJ" pitchFamily="2" charset="0"/>
            </a:endParaRPr>
          </a:p>
          <a:p>
            <a:endParaRPr lang="as-IN" sz="2400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as-IN" b="1" dirty="0">
                <a:latin typeface="SutonnyMJ" pitchFamily="2" charset="0"/>
              </a:rPr>
              <a:t>নেটওয়ার্ক টপোলজি</a:t>
            </a:r>
            <a:r>
              <a:rPr lang="as-IN" dirty="0">
                <a:latin typeface="SutonnyMJ" pitchFamily="2" charset="0"/>
              </a:rPr>
              <a:t> কী তা সংজ্ঞায়িত করতে পারবে। </a:t>
            </a:r>
            <a:endParaRPr lang="en-US" dirty="0" smtClean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as-IN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as-IN" dirty="0">
                <a:latin typeface="SutonnyMJ" pitchFamily="2" charset="0"/>
              </a:rPr>
              <a:t>বিভিন্ন ধরনের টপোলজি যেমন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Bus, Star, Ring, Mesh</a:t>
            </a:r>
            <a:r>
              <a:rPr lang="en-US" b="1" dirty="0">
                <a:latin typeface="SutonnyMJ" pitchFamily="2" charset="0"/>
              </a:rPr>
              <a:t>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Tree </a:t>
            </a:r>
            <a:r>
              <a:rPr lang="as-IN" b="1" dirty="0">
                <a:latin typeface="Times New Roman" pitchFamily="18" charset="0"/>
              </a:rPr>
              <a:t>ও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Hybrid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s-IN" dirty="0">
                <a:latin typeface="SutonnyMJ" pitchFamily="2" charset="0"/>
              </a:rPr>
              <a:t>শনাক্ত করতে পারবে</a:t>
            </a:r>
            <a:r>
              <a:rPr lang="as-IN" dirty="0" smtClean="0">
                <a:latin typeface="SutonnyMJ" pitchFamily="2" charset="0"/>
              </a:rPr>
              <a:t>।</a:t>
            </a:r>
            <a:endParaRPr lang="en-US" dirty="0" smtClean="0">
              <a:latin typeface="SutonnyMJ" pitchFamily="2" charset="0"/>
            </a:endParaRPr>
          </a:p>
          <a:p>
            <a:endParaRPr lang="as-IN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Bus, Ring </a:t>
            </a:r>
            <a:r>
              <a:rPr lang="as-IN" b="1" dirty="0">
                <a:latin typeface="Times New Roman" pitchFamily="18" charset="0"/>
              </a:rPr>
              <a:t>ও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Star Topology-</a:t>
            </a:r>
            <a:r>
              <a:rPr lang="as-IN" b="1" dirty="0">
                <a:latin typeface="SutonnyMJ" pitchFamily="2" charset="0"/>
              </a:rPr>
              <a:t>এর গঠন</a:t>
            </a:r>
            <a:r>
              <a:rPr lang="as-IN" dirty="0">
                <a:latin typeface="SutonnyMJ" pitchFamily="2" charset="0"/>
              </a:rPr>
              <a:t> চিত্রের মাধ্যমে ব্যাখ্যা করতে পারবে। </a:t>
            </a:r>
            <a:endParaRPr lang="en-US" dirty="0" smtClean="0">
              <a:latin typeface="SutonnyMJ" pitchFamily="2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as-IN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Star Topology-</a:t>
            </a:r>
            <a:r>
              <a:rPr lang="as-IN" b="1" dirty="0">
                <a:latin typeface="Times New Roman" pitchFamily="18" charset="0"/>
              </a:rPr>
              <a:t>তে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Switch</a:t>
            </a:r>
            <a:r>
              <a:rPr lang="en-US" b="1" dirty="0">
                <a:latin typeface="SutonnyMJ" pitchFamily="2" charset="0"/>
              </a:rPr>
              <a:t>-</a:t>
            </a:r>
            <a:r>
              <a:rPr lang="as-IN" b="1" dirty="0">
                <a:latin typeface="SutonnyMJ" pitchFamily="2" charset="0"/>
              </a:rPr>
              <a:t>এর ভূমিকা</a:t>
            </a:r>
            <a:r>
              <a:rPr lang="as-IN" dirty="0">
                <a:latin typeface="SutonnyMJ" pitchFamily="2" charset="0"/>
              </a:rPr>
              <a:t> ব্যাখ্যা করতে পারবে। </a:t>
            </a:r>
            <a:endParaRPr lang="en-US" dirty="0" smtClean="0">
              <a:latin typeface="SutonnyMJ" pitchFamily="2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as-IN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as-IN" dirty="0">
                <a:latin typeface="SutonnyMJ" pitchFamily="2" charset="0"/>
              </a:rPr>
              <a:t>নেটওয়ার্কে </a:t>
            </a:r>
            <a:r>
              <a:rPr lang="as-IN" b="1" dirty="0">
                <a:latin typeface="SutonnyMJ" pitchFamily="2" charset="0"/>
              </a:rPr>
              <a:t>ডাটা কীভাবে এক ডিভাইস থেকে অন্য ডিভাইসে যায়</a:t>
            </a:r>
            <a:r>
              <a:rPr lang="as-IN" dirty="0">
                <a:latin typeface="SutonnyMJ" pitchFamily="2" charset="0"/>
              </a:rPr>
              <a:t> তা ব্যাখ্যা করতে পারবে</a:t>
            </a:r>
            <a:r>
              <a:rPr lang="as-IN" dirty="0" smtClean="0">
                <a:latin typeface="SutonnyMJ" pitchFamily="2" charset="0"/>
              </a:rPr>
              <a:t>।</a:t>
            </a:r>
            <a:endParaRPr lang="en-US" dirty="0" smtClean="0">
              <a:latin typeface="SutonnyMJ" pitchFamily="2" charset="0"/>
            </a:endParaRPr>
          </a:p>
          <a:p>
            <a:endParaRPr lang="as-IN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as-IN" dirty="0">
                <a:latin typeface="SutonnyMJ" pitchFamily="2" charset="0"/>
              </a:rPr>
              <a:t>বিভিন্ন টপোলজির </a:t>
            </a:r>
            <a:r>
              <a:rPr lang="as-IN" b="1" dirty="0">
                <a:latin typeface="SutonnyMJ" pitchFamily="2" charset="0"/>
              </a:rPr>
              <a:t>সুবিধা ও অসুবিধা</a:t>
            </a:r>
            <a:r>
              <a:rPr lang="as-IN" dirty="0">
                <a:latin typeface="SutonnyMJ" pitchFamily="2" charset="0"/>
              </a:rPr>
              <a:t> তুলনা করতে পারবে। </a:t>
            </a:r>
            <a:endParaRPr lang="en-US" dirty="0" smtClean="0">
              <a:latin typeface="SutonnyMJ" pitchFamily="2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as-IN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as-IN" dirty="0">
                <a:latin typeface="SutonnyMJ" pitchFamily="2" charset="0"/>
              </a:rPr>
              <a:t>নির্দিষ্ট পরিস্থিতিতে </a:t>
            </a:r>
            <a:r>
              <a:rPr lang="as-IN" b="1" dirty="0">
                <a:latin typeface="SutonnyMJ" pitchFamily="2" charset="0"/>
              </a:rPr>
              <a:t>উপযুক্ত টপোলজি নির্বাচন</a:t>
            </a:r>
            <a:r>
              <a:rPr lang="as-IN" dirty="0">
                <a:latin typeface="SutonnyMJ" pitchFamily="2" charset="0"/>
              </a:rPr>
              <a:t> করতে পারবে। </a:t>
            </a:r>
            <a:endParaRPr lang="en-US" dirty="0" smtClean="0">
              <a:latin typeface="SutonnyMJ" pitchFamily="2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as-IN" dirty="0">
              <a:latin typeface="SutonnyMJ" pitchFamily="2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as-IN" dirty="0">
                <a:latin typeface="SutonnyMJ" pitchFamily="2" charset="0"/>
              </a:rPr>
              <a:t>বাস্তব জীবনে ব্যবহৃত নেটওয়ার্কে টপোলজির </a:t>
            </a:r>
            <a:r>
              <a:rPr lang="as-IN" b="1" dirty="0">
                <a:latin typeface="SutonnyMJ" pitchFamily="2" charset="0"/>
              </a:rPr>
              <a:t>প্রয়োগ শনাক্ত</a:t>
            </a:r>
            <a:r>
              <a:rPr lang="as-IN" dirty="0">
                <a:latin typeface="SutonnyMJ" pitchFamily="2" charset="0"/>
              </a:rPr>
              <a:t> করতে পারবে। </a:t>
            </a:r>
          </a:p>
        </p:txBody>
      </p:sp>
    </p:spTree>
    <p:extLst>
      <p:ext uri="{BB962C8B-B14F-4D97-AF65-F5344CB8AC3E}">
        <p14:creationId xmlns:p14="http://schemas.microsoft.com/office/powerpoint/2010/main" val="82937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D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554480"/>
            <a:ext cx="10515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rPr dirty="0" err="1"/>
              <a:t>নেটওয়ার্ক</a:t>
            </a:r>
            <a:r>
              <a:rPr dirty="0"/>
              <a:t> </a:t>
            </a:r>
            <a:r>
              <a:rPr dirty="0" err="1"/>
              <a:t>টপোলজি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2971800"/>
            <a:ext cx="8503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D2E1FA"/>
                </a:solidFill>
              </a:defRPr>
            </a:pPr>
            <a:r>
              <a:rPr dirty="0" err="1"/>
              <a:t>কম্পিউটার</a:t>
            </a:r>
            <a:r>
              <a:rPr dirty="0"/>
              <a:t> </a:t>
            </a:r>
            <a:r>
              <a:rPr dirty="0" err="1"/>
              <a:t>নেটওয়ার্কের</a:t>
            </a:r>
            <a:r>
              <a:rPr dirty="0"/>
              <a:t> </a:t>
            </a:r>
            <a:r>
              <a:rPr dirty="0" err="1"/>
              <a:t>বিন্যাস</a:t>
            </a:r>
            <a:r>
              <a:rPr dirty="0"/>
              <a:t>, </a:t>
            </a:r>
            <a:r>
              <a:rPr dirty="0" err="1"/>
              <a:t>ধরন</a:t>
            </a:r>
            <a:r>
              <a:rPr dirty="0"/>
              <a:t> ও </a:t>
            </a:r>
            <a:r>
              <a:rPr dirty="0" err="1"/>
              <a:t>ব্যবহার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rPr dirty="0" err="1"/>
              <a:t>নেটওয়ার্ক</a:t>
            </a:r>
            <a:r>
              <a:rPr dirty="0"/>
              <a:t> </a:t>
            </a:r>
            <a:r>
              <a:rPr dirty="0" err="1"/>
              <a:t>টপোলজি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1609594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নেটওয়ার্কে</a:t>
            </a:r>
            <a:r>
              <a:rPr dirty="0"/>
              <a:t> </a:t>
            </a:r>
            <a:r>
              <a:rPr dirty="0" err="1"/>
              <a:t>কম্পিউটার</a:t>
            </a:r>
            <a:r>
              <a:rPr dirty="0"/>
              <a:t>, </a:t>
            </a:r>
            <a:r>
              <a:rPr dirty="0" err="1"/>
              <a:t>সার্ভার</a:t>
            </a:r>
            <a:r>
              <a:rPr dirty="0"/>
              <a:t> ও </a:t>
            </a:r>
            <a:r>
              <a:rPr dirty="0" err="1"/>
              <a:t>অন্যান্য</a:t>
            </a:r>
            <a:r>
              <a:rPr dirty="0"/>
              <a:t> </a:t>
            </a:r>
            <a:r>
              <a:rPr dirty="0" err="1"/>
              <a:t>ডিভাইস</a:t>
            </a:r>
            <a:r>
              <a:rPr dirty="0"/>
              <a:t> </a:t>
            </a:r>
            <a:r>
              <a:rPr dirty="0" err="1"/>
              <a:t>কীভাবে</a:t>
            </a:r>
            <a:r>
              <a:rPr dirty="0"/>
              <a:t> </a:t>
            </a:r>
            <a:r>
              <a:rPr dirty="0" err="1"/>
              <a:t>পরস্পরের</a:t>
            </a:r>
            <a:r>
              <a:rPr dirty="0"/>
              <a:t> </a:t>
            </a:r>
            <a:r>
              <a:rPr dirty="0" err="1"/>
              <a:t>সঙ্গে</a:t>
            </a:r>
            <a:r>
              <a:rPr dirty="0"/>
              <a:t> </a:t>
            </a:r>
            <a:r>
              <a:rPr dirty="0" err="1"/>
              <a:t>সংযুক্ত</a:t>
            </a:r>
            <a:r>
              <a:rPr dirty="0"/>
              <a:t> </a:t>
            </a:r>
            <a:r>
              <a:rPr dirty="0" err="1"/>
              <a:t>থাকে</a:t>
            </a:r>
            <a:r>
              <a:rPr dirty="0"/>
              <a:t>—</a:t>
            </a:r>
            <a:r>
              <a:rPr dirty="0" err="1"/>
              <a:t>তার</a:t>
            </a:r>
            <a:r>
              <a:rPr dirty="0"/>
              <a:t> </a:t>
            </a:r>
            <a:r>
              <a:rPr dirty="0" err="1"/>
              <a:t>কাঠামোকে</a:t>
            </a:r>
            <a:r>
              <a:rPr dirty="0"/>
              <a:t> </a:t>
            </a:r>
            <a:r>
              <a:rPr dirty="0" err="1"/>
              <a:t>নেটওয়ার্ক</a:t>
            </a:r>
            <a:r>
              <a:rPr dirty="0"/>
              <a:t> </a:t>
            </a:r>
            <a:r>
              <a:rPr dirty="0" err="1"/>
              <a:t>টপোলজি</a:t>
            </a:r>
            <a:r>
              <a:rPr dirty="0"/>
              <a:t> </a:t>
            </a:r>
            <a:r>
              <a:rPr dirty="0" err="1"/>
              <a:t>বলে</a:t>
            </a:r>
            <a:r>
              <a:rPr dirty="0"/>
              <a:t>।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টপোলজি</a:t>
            </a:r>
            <a:r>
              <a:rPr dirty="0"/>
              <a:t> </a:t>
            </a:r>
            <a:r>
              <a:rPr dirty="0" err="1"/>
              <a:t>মূলত</a:t>
            </a:r>
            <a:r>
              <a:rPr dirty="0"/>
              <a:t> </a:t>
            </a:r>
            <a:r>
              <a:rPr dirty="0" err="1"/>
              <a:t>দুইভাবে</a:t>
            </a:r>
            <a:r>
              <a:rPr dirty="0"/>
              <a:t> </a:t>
            </a:r>
            <a:r>
              <a:rPr dirty="0" err="1"/>
              <a:t>বোঝানো</a:t>
            </a:r>
            <a:r>
              <a:rPr dirty="0"/>
              <a:t> </a:t>
            </a:r>
            <a:r>
              <a:rPr dirty="0" err="1"/>
              <a:t>হয়</a:t>
            </a:r>
            <a:r>
              <a:rPr dirty="0"/>
              <a:t>: Physical Topology ও Logical Topology।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সঠিক</a:t>
            </a:r>
            <a:r>
              <a:rPr dirty="0"/>
              <a:t> </a:t>
            </a:r>
            <a:r>
              <a:rPr dirty="0" err="1"/>
              <a:t>টপোলজি</a:t>
            </a:r>
            <a:r>
              <a:rPr dirty="0"/>
              <a:t> </a:t>
            </a:r>
            <a:r>
              <a:rPr dirty="0" err="1"/>
              <a:t>নির্বাচন</a:t>
            </a:r>
            <a:r>
              <a:rPr dirty="0"/>
              <a:t> </a:t>
            </a:r>
            <a:r>
              <a:rPr dirty="0" err="1"/>
              <a:t>করলে</a:t>
            </a:r>
            <a:r>
              <a:rPr dirty="0"/>
              <a:t> </a:t>
            </a:r>
            <a:r>
              <a:rPr dirty="0" err="1"/>
              <a:t>নেটওয়ার্কের</a:t>
            </a:r>
            <a:r>
              <a:rPr dirty="0"/>
              <a:t> </a:t>
            </a:r>
            <a:r>
              <a:rPr dirty="0" err="1"/>
              <a:t>গতি</a:t>
            </a:r>
            <a:r>
              <a:rPr dirty="0"/>
              <a:t>, </a:t>
            </a:r>
            <a:r>
              <a:rPr dirty="0" err="1"/>
              <a:t>নির্ভরযোগ্যতা</a:t>
            </a:r>
            <a:r>
              <a:rPr dirty="0"/>
              <a:t> ও </a:t>
            </a:r>
            <a:r>
              <a:rPr dirty="0" err="1"/>
              <a:t>রক্ষণাবেক্ষণ</a:t>
            </a:r>
            <a:r>
              <a:rPr dirty="0"/>
              <a:t> </a:t>
            </a:r>
            <a:r>
              <a:rPr dirty="0" err="1"/>
              <a:t>সহজ</a:t>
            </a:r>
            <a:r>
              <a:rPr dirty="0"/>
              <a:t> </a:t>
            </a:r>
            <a:r>
              <a:rPr dirty="0" err="1"/>
              <a:t>হয়</a:t>
            </a:r>
            <a:r>
              <a:rPr dirty="0"/>
              <a:t>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46738" y="3779102"/>
            <a:ext cx="1143000" cy="566928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64058" y="3804154"/>
            <a:ext cx="1143000" cy="566928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dirty="0"/>
              <a:t>PC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09578" y="4992874"/>
            <a:ext cx="1143000" cy="566928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dirty="0"/>
              <a:t>Server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64058" y="4992874"/>
            <a:ext cx="1143000" cy="566928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Router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158218" y="4371082"/>
            <a:ext cx="1280160" cy="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168239" y="4371082"/>
            <a:ext cx="0" cy="621792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438378" y="4372084"/>
            <a:ext cx="0" cy="621792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t>প্রধান নেটওয়ার্ক টপোলজি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17320"/>
            <a:ext cx="132588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 dirty="0"/>
              <a:t>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67128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323"/>
                </a:solidFill>
              </a:defRPr>
            </a:pPr>
            <a:r>
              <a:t>একটি প্রধান কেবলের মাধ্যমে সংযোগ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26280" y="1417320"/>
            <a:ext cx="1325880" cy="59436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Star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26280" y="2167128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323"/>
                </a:solidFill>
              </a:defRPr>
            </a:pPr>
            <a:r>
              <a:rPr dirty="0" err="1"/>
              <a:t>কেন্দ্রীয়</a:t>
            </a:r>
            <a:r>
              <a:rPr dirty="0"/>
              <a:t> </a:t>
            </a:r>
            <a:r>
              <a:rPr dirty="0" err="1"/>
              <a:t>ডিভাইসকে</a:t>
            </a:r>
            <a:r>
              <a:rPr dirty="0"/>
              <a:t> </a:t>
            </a:r>
            <a:r>
              <a:rPr dirty="0" err="1"/>
              <a:t>ঘিরে</a:t>
            </a:r>
            <a:r>
              <a:rPr dirty="0"/>
              <a:t> </a:t>
            </a:r>
            <a:r>
              <a:rPr dirty="0" err="1"/>
              <a:t>সংযোগ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8321040" y="1417320"/>
            <a:ext cx="1325880" cy="594360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2167128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323"/>
                </a:solidFill>
              </a:defRPr>
            </a:pPr>
            <a:r>
              <a:t>বৃত্তাকারভাবে সংযোগ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474720"/>
            <a:ext cx="1325880" cy="594360"/>
          </a:xfrm>
          <a:prstGeom prst="roundRect">
            <a:avLst/>
          </a:prstGeom>
          <a:solidFill>
            <a:srgbClr val="1B2D4E"/>
          </a:solidFill>
          <a:ln>
            <a:solidFill>
              <a:srgbClr val="1B2D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Mesh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24528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323"/>
                </a:solidFill>
              </a:defRPr>
            </a:pPr>
            <a:r>
              <a:t>একাধিক/সব নোডের পারস্পরিক সংযোগ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3474720"/>
            <a:ext cx="1325880" cy="594360"/>
          </a:xfrm>
          <a:prstGeom prst="roundRect">
            <a:avLst/>
          </a:prstGeom>
          <a:solidFill>
            <a:srgbClr val="8255B4"/>
          </a:solidFill>
          <a:ln>
            <a:solidFill>
              <a:srgbClr val="8255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Tree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4224528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323"/>
                </a:solidFill>
              </a:defRPr>
            </a:pPr>
            <a:r>
              <a:t>স্তরভিত্তিক শাখা-প্রশাখা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3474720"/>
            <a:ext cx="1325880" cy="594360"/>
          </a:xfrm>
          <a:prstGeom prst="roundRect">
            <a:avLst/>
          </a:prstGeom>
          <a:solidFill>
            <a:srgbClr val="4B8291"/>
          </a:solidFill>
          <a:ln>
            <a:solidFill>
              <a:srgbClr val="4B82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Hybrid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4224528"/>
            <a:ext cx="3200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323"/>
                </a:solidFill>
              </a:defRPr>
            </a:pPr>
            <a:r>
              <a:t>দুই বা ততোধিক টপোলজির সমন্বয়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rPr dirty="0"/>
              <a:t>১. Bus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97382"/>
                </a:solidFill>
              </a:defRPr>
            </a:pPr>
            <a:r>
              <a:t>একটি প্রধান backbone cable-এর সঙ্গে সব ডিভাইস যুক্ত থাকে।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188720" y="3200400"/>
            <a:ext cx="9601200" cy="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1645920" y="2331720"/>
            <a:ext cx="0" cy="8686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143000" y="1783080"/>
            <a:ext cx="1005840" cy="54864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PC1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3291840" y="2331720"/>
            <a:ext cx="0" cy="8686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788920" y="1783080"/>
            <a:ext cx="1005840" cy="54864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PC2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4937760" y="2331720"/>
            <a:ext cx="0" cy="8686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434840" y="1783080"/>
            <a:ext cx="1005840" cy="54864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PC3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6583680" y="2331720"/>
            <a:ext cx="0" cy="8686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080760" y="1783080"/>
            <a:ext cx="1005840" cy="54864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PC4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8229600" y="2331720"/>
            <a:ext cx="0" cy="8686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726679" y="1783080"/>
            <a:ext cx="1005840" cy="54864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PC5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9875520" y="2331720"/>
            <a:ext cx="0" cy="8686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372600" y="1783080"/>
            <a:ext cx="1005840" cy="54864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977639"/>
            <a:ext cx="10058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323"/>
                </a:solidFill>
              </a:defRPr>
            </a:pPr>
            <a:r>
              <a:t>• সুবিধা: কম কেবল ও তুলনামূলক কম খরচ।</a:t>
            </a:r>
          </a:p>
          <a:p>
            <a:pPr>
              <a:spcAft>
                <a:spcPts val="1200"/>
              </a:spcAft>
              <a:defRPr sz="1700">
                <a:solidFill>
                  <a:srgbClr val="232323"/>
                </a:solidFill>
              </a:defRPr>
            </a:pPr>
            <a:r>
              <a:t>• অসুবিধা: মূল কেবল নষ্ট হলে পুরো নেটওয়ার্কে সমস্যা হতে পারে।</a:t>
            </a:r>
          </a:p>
          <a:p>
            <a:pPr>
              <a:spcAft>
                <a:spcPts val="1200"/>
              </a:spcAft>
              <a:defRPr sz="1700">
                <a:solidFill>
                  <a:srgbClr val="232323"/>
                </a:solidFill>
              </a:defRPr>
            </a:pPr>
            <a:r>
              <a:t>• ছোট বা পুরোনো LAN-এ বেশি দেখা যেত।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t>৩. Ring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97382"/>
                </a:solidFill>
              </a:defRPr>
            </a:pPr>
            <a:r>
              <a:t>প্রতিটি ডিভাইস দুই পাশের ডিভাইসের সঙ্গে যুক্ত হয়ে একটি রিং তৈরি করে।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0" y="1609344"/>
            <a:ext cx="2743200" cy="77724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7315200" y="2386584"/>
            <a:ext cx="914400" cy="219456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3657600" y="4581144"/>
            <a:ext cx="3657600" cy="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2743200" y="2386584"/>
            <a:ext cx="914400" cy="219456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743200" y="1609344"/>
            <a:ext cx="2743200" cy="77724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31520" y="52578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32323"/>
                </a:solidFill>
              </a:defRPr>
            </a:pPr>
            <a:r>
              <a:t>• সুবিধা: ডেটা নির্দিষ্ট পথে চলতে পারে এবং সংঘর্ষ তুলনামূলক কম।</a:t>
            </a:r>
          </a:p>
          <a:p>
            <a:pPr>
              <a:spcAft>
                <a:spcPts val="1200"/>
              </a:spcAft>
              <a:defRPr sz="1700">
                <a:solidFill>
                  <a:srgbClr val="232323"/>
                </a:solidFill>
              </a:defRPr>
            </a:pPr>
            <a:r>
              <a:t>• অসুবিধা: একটি লিংক/নোডের ত্রুটিতে পুরো রিং প্রভাবিত হতে পারে (বাস্তবায়নভেদে)।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37760" y="1325880"/>
            <a:ext cx="1097280" cy="566928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80960" y="2103120"/>
            <a:ext cx="1097280" cy="566928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0" y="4297680"/>
            <a:ext cx="1097280" cy="566928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08960" y="4297680"/>
            <a:ext cx="1097280" cy="566928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94560" y="2103120"/>
            <a:ext cx="1097280" cy="566928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t>২. Star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97382"/>
                </a:solidFill>
              </a:defRPr>
            </a:pPr>
            <a:r>
              <a:t>সব ডিভাইস একটি কেন্দ্রীয় Switch/Hub-এর সঙ্গে যুক্ত থাকে।</a:t>
            </a:r>
          </a:p>
        </p:txBody>
      </p:sp>
      <p:cxnSp>
        <p:nvCxnSpPr>
          <p:cNvPr id="6" name="Connector 5"/>
          <p:cNvCxnSpPr/>
          <p:nvPr/>
        </p:nvCxnSpPr>
        <p:spPr>
          <a:xfrm flipH="1" flipV="1">
            <a:off x="2395728" y="1664208"/>
            <a:ext cx="3730752" cy="1426464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5779008" y="1481328"/>
            <a:ext cx="347472" cy="1609344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6126480" y="1664208"/>
            <a:ext cx="3035808" cy="1426464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2395728" y="3090672"/>
            <a:ext cx="3730752" cy="1591056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5779008" y="3090672"/>
            <a:ext cx="347472" cy="1865376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126480" y="3090672"/>
            <a:ext cx="3035808" cy="1591056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1520" y="54864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সুবিধা: একটি PC/কেবল নষ্ট হলেও অন্যগুলো সচল থাকে।</a:t>
            </a:r>
          </a:p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অসুবিধা: কেন্দ্রীয় Switch নষ্ট হলে বড় অংশের যোগাযোগ বন্ধ হতে পারে।</a:t>
            </a:r>
          </a:p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বর্তমান Ethernet LAN-এ এটি খুব প্রচলিত।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40680" y="2743200"/>
            <a:ext cx="1371600" cy="68580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Switch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1371600"/>
            <a:ext cx="11430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12080" y="1188720"/>
            <a:ext cx="11430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95360" y="1371600"/>
            <a:ext cx="11430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95360" y="4389120"/>
            <a:ext cx="11430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0" y="4663440"/>
            <a:ext cx="11430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dirty="0"/>
              <a:t>Server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4389120"/>
            <a:ext cx="11430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PC4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7" grpId="0"/>
      <p:bldP spid="4" grpId="0" animBg="1"/>
      <p:bldP spid="5" grpId="0" animBg="1"/>
      <p:bldP spid="7" grpId="0" animBg="1"/>
      <p:bldP spid="9" grpId="0" animBg="1"/>
      <p:bldP spid="15" grpId="0" animBg="1"/>
      <p:bldP spid="13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t>৪. Mesh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97382"/>
                </a:solidFill>
              </a:defRPr>
            </a:pPr>
            <a:r>
              <a:t>নোডগুলোর মধ্যে একাধিক সরাসরি সংযোগ থাকে; Full Mesh-এ প্রতিটি নোড অন্য প্রতিটি নোডের সঙ্গে যুক্ত।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3200400" y="1645920"/>
            <a:ext cx="2743200" cy="4572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200400" y="2103120"/>
            <a:ext cx="5486400" cy="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200400" y="2103120"/>
            <a:ext cx="0" cy="256032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200400" y="2103120"/>
            <a:ext cx="2743200" cy="29260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200400" y="2103120"/>
            <a:ext cx="5486400" cy="256032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5943600" y="1645920"/>
            <a:ext cx="2743200" cy="4572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3200400" y="1645920"/>
            <a:ext cx="2743200" cy="301752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943600" y="1645920"/>
            <a:ext cx="0" cy="33832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5943600" y="1645920"/>
            <a:ext cx="2743200" cy="301752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3200400" y="2103120"/>
            <a:ext cx="5486400" cy="256032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5943600" y="2103120"/>
            <a:ext cx="2743200" cy="292608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686800" y="2103120"/>
            <a:ext cx="0" cy="256032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3200400" y="4663440"/>
            <a:ext cx="2743200" cy="36576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200400" y="4663440"/>
            <a:ext cx="5486400" cy="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5943600" y="4663440"/>
            <a:ext cx="2743200" cy="36576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1520" y="5440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সুবিধা: উচ্চ নির্ভরযোগ্যতা ও বিকল্প পথ থাকে।</a:t>
            </a:r>
          </a:p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অসুবিধা: কেবল, পোর্ট ও ব্যবস্থাপনার খরচ বেশি।</a:t>
            </a:r>
          </a:p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গুরুত্বপূর্ণ/উচ্চ-নির্ভরযোগ্যতা নেটওয়ার্কে উপযোগী।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0" y="1828800"/>
            <a:ext cx="914400" cy="548640"/>
          </a:xfrm>
          <a:prstGeom prst="roundRect">
            <a:avLst/>
          </a:prstGeom>
          <a:solidFill>
            <a:srgbClr val="1B2D4E"/>
          </a:solidFill>
          <a:ln>
            <a:solidFill>
              <a:srgbClr val="1B2D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N1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0" y="1371600"/>
            <a:ext cx="914400" cy="548640"/>
          </a:xfrm>
          <a:prstGeom prst="roundRect">
            <a:avLst/>
          </a:prstGeom>
          <a:solidFill>
            <a:srgbClr val="1B2D4E"/>
          </a:solidFill>
          <a:ln>
            <a:solidFill>
              <a:srgbClr val="1B2D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N2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1828800"/>
            <a:ext cx="914400" cy="548640"/>
          </a:xfrm>
          <a:prstGeom prst="roundRect">
            <a:avLst/>
          </a:prstGeom>
          <a:solidFill>
            <a:srgbClr val="1B2D4E"/>
          </a:solidFill>
          <a:ln>
            <a:solidFill>
              <a:srgbClr val="1B2D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N3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4389120"/>
            <a:ext cx="914400" cy="548640"/>
          </a:xfrm>
          <a:prstGeom prst="roundRect">
            <a:avLst/>
          </a:prstGeom>
          <a:solidFill>
            <a:srgbClr val="1B2D4E"/>
          </a:solidFill>
          <a:ln>
            <a:solidFill>
              <a:srgbClr val="1B2D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N4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4754880"/>
            <a:ext cx="914400" cy="548640"/>
          </a:xfrm>
          <a:prstGeom prst="roundRect">
            <a:avLst/>
          </a:prstGeom>
          <a:solidFill>
            <a:srgbClr val="1B2D4E"/>
          </a:solidFill>
          <a:ln>
            <a:solidFill>
              <a:srgbClr val="1B2D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N5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4389120"/>
            <a:ext cx="914400" cy="548640"/>
          </a:xfrm>
          <a:prstGeom prst="roundRect">
            <a:avLst/>
          </a:prstGeom>
          <a:solidFill>
            <a:srgbClr val="1B2D4E"/>
          </a:solidFill>
          <a:ln>
            <a:solidFill>
              <a:srgbClr val="1B2D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N6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t>৫. Tree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97382"/>
                </a:solidFill>
              </a:defRPr>
            </a:pPr>
            <a:r>
              <a:t>Star ও Bus-এর ধারণার সমন্বয়ে স্তরভিত্তিক বা hierarchical কাঠামো।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0" y="1143000"/>
            <a:ext cx="1463040" cy="594360"/>
          </a:xfrm>
          <a:prstGeom prst="roundRect">
            <a:avLst/>
          </a:prstGeom>
          <a:solidFill>
            <a:srgbClr val="8255B4"/>
          </a:solidFill>
          <a:ln>
            <a:solidFill>
              <a:srgbClr val="8255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Core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34640" y="2560320"/>
            <a:ext cx="13716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Switch 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2560320"/>
            <a:ext cx="137160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Switch B</a:t>
            </a:r>
          </a:p>
        </p:txBody>
      </p:sp>
      <p:cxnSp>
        <p:nvCxnSpPr>
          <p:cNvPr id="7" name="Connector 6"/>
          <p:cNvCxnSpPr/>
          <p:nvPr/>
        </p:nvCxnSpPr>
        <p:spPr>
          <a:xfrm flipH="1">
            <a:off x="3520440" y="1737360"/>
            <a:ext cx="2514600" cy="82296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035040" y="1737360"/>
            <a:ext cx="2514600" cy="82296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280160" y="4069080"/>
            <a:ext cx="960120" cy="50292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1755648" y="3154680"/>
            <a:ext cx="1764792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834640" y="4069080"/>
            <a:ext cx="960120" cy="50292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3310128" y="3154680"/>
            <a:ext cx="210312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389120" y="4069080"/>
            <a:ext cx="960120" cy="50292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520440" y="3154680"/>
            <a:ext cx="1344168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309360" y="4069080"/>
            <a:ext cx="960120" cy="50292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6" name="Connector 15"/>
          <p:cNvCxnSpPr/>
          <p:nvPr/>
        </p:nvCxnSpPr>
        <p:spPr>
          <a:xfrm flipH="1">
            <a:off x="6784848" y="3154680"/>
            <a:ext cx="1764792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863840" y="4069080"/>
            <a:ext cx="960120" cy="50292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8" name="Connector 17"/>
          <p:cNvCxnSpPr/>
          <p:nvPr/>
        </p:nvCxnSpPr>
        <p:spPr>
          <a:xfrm flipH="1">
            <a:off x="8339327" y="3154680"/>
            <a:ext cx="210313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418320" y="4069080"/>
            <a:ext cx="960120" cy="50292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549640" y="3154680"/>
            <a:ext cx="1344168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31520" y="530352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32323"/>
                </a:solidFill>
              </a:defRPr>
            </a:pPr>
            <a:r>
              <a:t>• সুবিধা: বড় প্রতিষ্ঠানের নেটওয়ার্ককে বিভাগভিত্তিক পরিচালনা করা সহজ।</a:t>
            </a:r>
          </a:p>
          <a:p>
            <a:pPr>
              <a:spcAft>
                <a:spcPts val="1200"/>
              </a:spcAft>
              <a:defRPr sz="1600">
                <a:solidFill>
                  <a:srgbClr val="232323"/>
                </a:solidFill>
              </a:defRPr>
            </a:pPr>
            <a:r>
              <a:t>• অসুবিধা: উপরের স্তরের ডিভাইসে সমস্যা হলে নিচের অংশে প্রভাব পড়তে পারে।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t>৬. Hybrid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97382"/>
                </a:solidFill>
              </a:defRPr>
            </a:pPr>
            <a:r>
              <a:t>দুই বা ততোধিক টপোলজির সমন্বয়ে তৈরি নেটওয়ার্ক।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0" y="1143000"/>
            <a:ext cx="1463040" cy="594360"/>
          </a:xfrm>
          <a:prstGeom prst="roundRect">
            <a:avLst/>
          </a:prstGeom>
          <a:solidFill>
            <a:srgbClr val="2D965F"/>
          </a:solidFill>
          <a:ln>
            <a:solidFill>
              <a:srgbClr val="2D96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Core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03120" y="2743200"/>
            <a:ext cx="1280160" cy="59436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Switch 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0" y="2743200"/>
            <a:ext cx="1280160" cy="594360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Switch B</a:t>
            </a:r>
          </a:p>
        </p:txBody>
      </p:sp>
      <p:cxnSp>
        <p:nvCxnSpPr>
          <p:cNvPr id="7" name="Connector 6"/>
          <p:cNvCxnSpPr/>
          <p:nvPr/>
        </p:nvCxnSpPr>
        <p:spPr>
          <a:xfrm flipH="1">
            <a:off x="2743200" y="1737360"/>
            <a:ext cx="3291840" cy="100584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035040" y="1737360"/>
            <a:ext cx="3017520" cy="100584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31520" y="4251960"/>
            <a:ext cx="868680" cy="50292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1170432" y="3337560"/>
            <a:ext cx="1572768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103120" y="4251960"/>
            <a:ext cx="868680" cy="50292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2542032" y="3337560"/>
            <a:ext cx="201168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474720" y="4251960"/>
            <a:ext cx="868680" cy="502920"/>
          </a:xfrm>
          <a:prstGeom prst="roundRect">
            <a:avLst/>
          </a:prstGeom>
          <a:solidFill>
            <a:srgbClr val="2F6CDC"/>
          </a:solidFill>
          <a:ln>
            <a:solidFill>
              <a:srgbClr val="2F6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743200" y="3337560"/>
            <a:ext cx="1170431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040880" y="4251960"/>
            <a:ext cx="868680" cy="502920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6" name="Connector 15"/>
          <p:cNvCxnSpPr/>
          <p:nvPr/>
        </p:nvCxnSpPr>
        <p:spPr>
          <a:xfrm flipH="1">
            <a:off x="7479792" y="3337560"/>
            <a:ext cx="1572768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412480" y="4251960"/>
            <a:ext cx="868680" cy="502920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18" name="Connector 17"/>
          <p:cNvCxnSpPr/>
          <p:nvPr/>
        </p:nvCxnSpPr>
        <p:spPr>
          <a:xfrm flipH="1">
            <a:off x="8851392" y="3337560"/>
            <a:ext cx="201168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784080" y="4251960"/>
            <a:ext cx="868680" cy="502920"/>
          </a:xfrm>
          <a:prstGeom prst="roundRect">
            <a:avLst/>
          </a:prstGeom>
          <a:solidFill>
            <a:srgbClr val="EB8C2D"/>
          </a:solidFill>
          <a:ln>
            <a:solidFill>
              <a:srgbClr val="EB8C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PC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9052560" y="3337560"/>
            <a:ext cx="1170432" cy="914400"/>
          </a:xfrm>
          <a:prstGeom prst="line">
            <a:avLst/>
          </a:prstGeom>
          <a:ln w="25400">
            <a:solidFill>
              <a:srgbClr val="69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31520" y="5349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সুবিধা: প্রয়োজন অনুযায়ী নেটওয়ার্ক ডিজাইন করা যায় এবং বড় নেটওয়ার্কে নমনীয়তা বেশি।</a:t>
            </a:r>
          </a:p>
          <a:p>
            <a:pPr>
              <a:spcAft>
                <a:spcPts val="1200"/>
              </a:spcAft>
              <a:defRPr sz="1500">
                <a:solidFill>
                  <a:srgbClr val="232323"/>
                </a:solidFill>
              </a:defRPr>
            </a:pPr>
            <a:r>
              <a:t>• অসুবিধা: নকশা, খরচ ও রক্ষণাবেক্ষণ তুলনামূলক জটিল।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rPr dirty="0" err="1"/>
              <a:t>টপোলজিগুলোর</a:t>
            </a:r>
            <a:r>
              <a:rPr dirty="0"/>
              <a:t> </a:t>
            </a:r>
            <a:r>
              <a:rPr dirty="0" err="1"/>
              <a:t>সংক্ষিপ্ত</a:t>
            </a:r>
            <a:r>
              <a:rPr dirty="0"/>
              <a:t> </a:t>
            </a:r>
            <a:r>
              <a:rPr dirty="0" err="1"/>
              <a:t>তুলনা</a:t>
            </a:r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17320"/>
          <a:ext cx="106984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640080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 err="1"/>
                        <a:t>টপোলজি</a:t>
                      </a:r>
                      <a:endParaRPr dirty="0"/>
                    </a:p>
                  </a:txBody>
                  <a:tcPr>
                    <a:solidFill>
                      <a:srgbClr val="1B2D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খরচ</a:t>
                      </a:r>
                    </a:p>
                  </a:txBody>
                  <a:tcPr>
                    <a:solidFill>
                      <a:srgbClr val="1B2D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নির্ভরযোগ্যতা</a:t>
                      </a:r>
                    </a:p>
                  </a:txBody>
                  <a:tcPr>
                    <a:solidFill>
                      <a:srgbClr val="1B2D4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ব্যবস্থাপনা</a:t>
                      </a:r>
                    </a:p>
                  </a:txBody>
                  <a:tcPr>
                    <a:solidFill>
                      <a:srgbClr val="1B2D4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Bus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কম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কম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Star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উচ্চ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Ring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Mesh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খুব বেশি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খুব উচ্চ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খুব বেশি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Tree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উচ্চ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মাঝারি</a:t>
                      </a:r>
                    </a:p>
                  </a:txBody>
                  <a:tcPr>
                    <a:solidFill>
                      <a:srgbClr val="EFF5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Hybrid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rPr dirty="0" err="1"/>
                        <a:t>পরিবর্তনশীল</a:t>
                      </a:r>
                      <a:endParaRPr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উচ্চ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rgbClr val="232323"/>
                          </a:solidFill>
                        </a:defRPr>
                      </a:pPr>
                      <a:r>
                        <a:t>পরিবর্তনশীল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B2D4E"/>
                </a:solidFill>
              </a:defRPr>
            </a:pPr>
            <a:r>
              <a:t>কোন টপোলজি কখন ব্যবহার করা যায়?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ছোট</a:t>
            </a:r>
            <a:r>
              <a:rPr dirty="0"/>
              <a:t>/</a:t>
            </a:r>
            <a:r>
              <a:rPr dirty="0" err="1"/>
              <a:t>সাধারণ</a:t>
            </a:r>
            <a:r>
              <a:rPr dirty="0"/>
              <a:t> LAN → Star topology </a:t>
            </a:r>
            <a:r>
              <a:rPr dirty="0" err="1"/>
              <a:t>সাধারণত</a:t>
            </a:r>
            <a:r>
              <a:rPr dirty="0"/>
              <a:t> </a:t>
            </a:r>
            <a:r>
              <a:rPr dirty="0" err="1"/>
              <a:t>সহজে</a:t>
            </a:r>
            <a:r>
              <a:rPr dirty="0"/>
              <a:t> </a:t>
            </a:r>
            <a:r>
              <a:rPr dirty="0" err="1"/>
              <a:t>পরিচালনাযোগ্য</a:t>
            </a:r>
            <a:r>
              <a:rPr dirty="0"/>
              <a:t>।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বড়</a:t>
            </a:r>
            <a:r>
              <a:rPr dirty="0"/>
              <a:t> ও </a:t>
            </a:r>
            <a:r>
              <a:rPr dirty="0" err="1"/>
              <a:t>বিভাগভিত্তিক</a:t>
            </a:r>
            <a:r>
              <a:rPr dirty="0"/>
              <a:t> </a:t>
            </a:r>
            <a:r>
              <a:rPr dirty="0" err="1"/>
              <a:t>প্রতিষ্ঠান</a:t>
            </a:r>
            <a:r>
              <a:rPr dirty="0"/>
              <a:t> → Tree </a:t>
            </a:r>
            <a:r>
              <a:rPr dirty="0" err="1"/>
              <a:t>বা</a:t>
            </a:r>
            <a:r>
              <a:rPr dirty="0"/>
              <a:t> Hybrid topology </a:t>
            </a:r>
            <a:r>
              <a:rPr dirty="0" err="1"/>
              <a:t>উপযোগী</a:t>
            </a:r>
            <a:r>
              <a:rPr dirty="0"/>
              <a:t> </a:t>
            </a:r>
            <a:r>
              <a:rPr dirty="0" err="1"/>
              <a:t>হতে</a:t>
            </a:r>
            <a:r>
              <a:rPr dirty="0"/>
              <a:t> </a:t>
            </a:r>
            <a:r>
              <a:rPr dirty="0" err="1"/>
              <a:t>পারে</a:t>
            </a:r>
            <a:r>
              <a:rPr dirty="0"/>
              <a:t>।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উচ্চ</a:t>
            </a:r>
            <a:r>
              <a:rPr dirty="0"/>
              <a:t> </a:t>
            </a:r>
            <a:r>
              <a:rPr dirty="0" err="1"/>
              <a:t>নির্ভরযোগ্যতা</a:t>
            </a:r>
            <a:r>
              <a:rPr dirty="0"/>
              <a:t> </a:t>
            </a:r>
            <a:r>
              <a:rPr dirty="0" err="1"/>
              <a:t>প্রয়োজন</a:t>
            </a:r>
            <a:r>
              <a:rPr dirty="0"/>
              <a:t> → Mesh </a:t>
            </a:r>
            <a:r>
              <a:rPr dirty="0" err="1"/>
              <a:t>বা</a:t>
            </a:r>
            <a:r>
              <a:rPr dirty="0"/>
              <a:t> </a:t>
            </a:r>
            <a:r>
              <a:rPr dirty="0" err="1"/>
              <a:t>আংশিক</a:t>
            </a:r>
            <a:r>
              <a:rPr dirty="0"/>
              <a:t> Mesh </a:t>
            </a:r>
            <a:r>
              <a:rPr dirty="0" err="1"/>
              <a:t>ব্যবহার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 </a:t>
            </a:r>
            <a:r>
              <a:rPr dirty="0" err="1"/>
              <a:t>যেতে</a:t>
            </a:r>
            <a:r>
              <a:rPr dirty="0"/>
              <a:t> </a:t>
            </a:r>
            <a:r>
              <a:rPr dirty="0" err="1"/>
              <a:t>পারে</a:t>
            </a:r>
            <a:r>
              <a:rPr dirty="0"/>
              <a:t>।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বাস্তব</a:t>
            </a:r>
            <a:r>
              <a:rPr dirty="0"/>
              <a:t> </a:t>
            </a:r>
            <a:r>
              <a:rPr dirty="0" err="1"/>
              <a:t>নেটওয়ার্কে</a:t>
            </a:r>
            <a:r>
              <a:rPr dirty="0"/>
              <a:t> </a:t>
            </a:r>
            <a:r>
              <a:rPr dirty="0" err="1"/>
              <a:t>খরচ</a:t>
            </a:r>
            <a:r>
              <a:rPr dirty="0"/>
              <a:t>, </a:t>
            </a:r>
            <a:r>
              <a:rPr dirty="0" err="1"/>
              <a:t>স্কেল</a:t>
            </a:r>
            <a:r>
              <a:rPr dirty="0"/>
              <a:t>, </a:t>
            </a:r>
            <a:r>
              <a:rPr dirty="0" err="1"/>
              <a:t>নিরাপত্তা</a:t>
            </a:r>
            <a:r>
              <a:rPr dirty="0"/>
              <a:t>, </a:t>
            </a:r>
            <a:r>
              <a:rPr dirty="0" err="1"/>
              <a:t>রক্ষণাবেক্ষণ</a:t>
            </a:r>
            <a:r>
              <a:rPr dirty="0"/>
              <a:t> ও redundancy </a:t>
            </a:r>
            <a:r>
              <a:rPr dirty="0" err="1"/>
              <a:t>বিবেচনা</a:t>
            </a:r>
            <a:r>
              <a:rPr dirty="0"/>
              <a:t> </a:t>
            </a:r>
            <a:r>
              <a:rPr dirty="0" err="1"/>
              <a:t>করে</a:t>
            </a:r>
            <a:r>
              <a:rPr dirty="0"/>
              <a:t> </a:t>
            </a:r>
            <a:r>
              <a:rPr dirty="0" err="1"/>
              <a:t>নকশা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 </a:t>
            </a:r>
            <a:r>
              <a:rPr dirty="0" err="1"/>
              <a:t>হয়</a:t>
            </a:r>
            <a:r>
              <a:rPr dirty="0"/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D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54480"/>
            <a:ext cx="103327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t>উপসংহার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743200"/>
            <a:ext cx="94183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</a:defRPr>
            </a:pPr>
            <a:r>
              <a:t>• নেটওয়ার্ক টপোলজি নেটওয়ার্কের কাঠামো নির্ধারণ করে।</a:t>
            </a:r>
          </a:p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</a:defRPr>
            </a:pPr>
            <a:r>
              <a:t>• প্রতিটি টপোলজির সুবিধা ও সীমাবদ্ধতা রয়েছে।</a:t>
            </a:r>
          </a:p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</a:defRPr>
            </a:pPr>
            <a:r>
              <a:t>• প্রয়োজন অনুযায়ী সঠিক টপোলজি নির্বাচন নেটওয়ার্ককে কার্যকর ও নির্ভরযোগ্য করে।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54480"/>
            <a:ext cx="103327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t>উপসংহার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743200"/>
            <a:ext cx="94183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</a:defRPr>
            </a:pPr>
            <a:r>
              <a:t>• নেটওয়ার্ক টপোলজি নেটওয়ার্কের কাঠামো নির্ধারণ করে।</a:t>
            </a:r>
          </a:p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</a:defRPr>
            </a:pPr>
            <a:r>
              <a:t>• প্রতিটি টপোলজির সুবিধা ও সীমাবদ্ধতা রয়েছে।</a:t>
            </a:r>
          </a:p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</a:defRPr>
            </a:pPr>
            <a:r>
              <a:t>• প্রয়োজন অনুযায়ী সঠিক টপোলজি নির্বাচন নেটওয়ার্ককে কার্যকর ও নির্ভরযোগ্য করে।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8171" y="2381198"/>
            <a:ext cx="401424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D2E1FA"/>
                </a:solidFill>
              </a:defRPr>
            </a:pPr>
            <a:r>
              <a:rPr sz="9600" dirty="0" err="1">
                <a:solidFill>
                  <a:srgbClr val="FF0000"/>
                </a:solidFill>
              </a:rPr>
              <a:t>ধন্যবাদ</a:t>
            </a:r>
            <a:endParaRPr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4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697</Words>
  <Application>Microsoft Office PowerPoint</Application>
  <PresentationFormat>Custom</PresentationFormat>
  <Paragraphs>164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dc:description>generated using python-pptx</dc:description>
  <cp:lastModifiedBy>USER</cp:lastModifiedBy>
  <cp:revision>5</cp:revision>
  <dcterms:created xsi:type="dcterms:W3CDTF">2013-01-27T09:14:16Z</dcterms:created>
  <dcterms:modified xsi:type="dcterms:W3CDTF">2026-09-24T04:58:36Z</dcterms:modified>
</cp:coreProperties>
</file>