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82" r:id="rId1"/>
  </p:sldMasterIdLst>
  <p:notesMasterIdLst>
    <p:notesMasterId r:id="rId2"/>
  </p:notesMasterIdLst>
  <p:sldIdLst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07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8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9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0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1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2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3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4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15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16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8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7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98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9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70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74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5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7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7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3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59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09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7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5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5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5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  <p:sp>
        <p:nvSpPr>
          <p:cNvPr id="1048655" name="TextBox 19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56" name="TextBox 21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dirty="0"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  <p:sp>
        <p:nvSpPr>
          <p:cNvPr id="1048647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8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0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66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1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7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4A348-F486-453A-B60F-934282BEA4BD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637B1FD-B56F-4ED9-BD86-C51C47D96BF6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5.jpe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>
            <a:off x="928522" y="0"/>
            <a:ext cx="8290999" cy="2148840"/>
          </a:xfrm>
          <a:prstGeom prst="rect"/>
          <a:solidFill>
            <a:srgbClr val="FFCC99"/>
          </a:solidFill>
        </p:spPr>
        <p:txBody>
          <a:bodyPr rtlCol="0" wrap="square">
            <a:spAutoFit/>
          </a:bodyPr>
          <a:p>
            <a:r>
              <a:rPr altLang="en-US" sz="13800" lang="en-US">
                <a:solidFill>
                  <a:srgbClr val="BF0000"/>
                </a:solidFill>
              </a:rPr>
              <a:t> </a:t>
            </a:r>
            <a:r>
              <a:rPr altLang="en-US" sz="13800" lang="en-US">
                <a:solidFill>
                  <a:srgbClr val="BF0000"/>
                </a:solidFill>
              </a:rPr>
              <a:t> </a:t>
            </a:r>
            <a:r>
              <a:rPr altLang="en-US" sz="13800" lang="en-US">
                <a:solidFill>
                  <a:srgbClr val="BF0000"/>
                </a:solidFill>
              </a:rPr>
              <a:t> </a:t>
            </a:r>
            <a:r>
              <a:rPr altLang="en-US" sz="13800" lang="en-IN">
                <a:solidFill>
                  <a:srgbClr val="BF0000"/>
                </a:solidFill>
              </a:rPr>
              <a:t>স</a:t>
            </a:r>
            <a:r>
              <a:rPr altLang="en-US" sz="13800" lang="en-IN">
                <a:solidFill>
                  <a:srgbClr val="BF0000"/>
                </a:solidFill>
              </a:rPr>
              <a:t>্ব</a:t>
            </a:r>
            <a:r>
              <a:rPr altLang="en-US" sz="13800" lang="en-IN">
                <a:solidFill>
                  <a:srgbClr val="BF0000"/>
                </a:solidFill>
              </a:rPr>
              <a:t>া</a:t>
            </a:r>
            <a:r>
              <a:rPr altLang="en-US" sz="13800" lang="en-IN">
                <a:solidFill>
                  <a:srgbClr val="BF0000"/>
                </a:solidFill>
              </a:rPr>
              <a:t>গ</a:t>
            </a:r>
            <a:r>
              <a:rPr altLang="en-US" sz="13800" lang="en-IN">
                <a:solidFill>
                  <a:srgbClr val="BF0000"/>
                </a:solidFill>
              </a:rPr>
              <a:t>ত</a:t>
            </a:r>
            <a:r>
              <a:rPr altLang="en-US" sz="13800" lang="en-IN">
                <a:solidFill>
                  <a:srgbClr val="BF0000"/>
                </a:solidFill>
              </a:rPr>
              <a:t>ম</a:t>
            </a:r>
            <a:endParaRPr sz="2800" lang="en-IN">
              <a:solidFill>
                <a:srgbClr val="BF0000"/>
              </a:solidFill>
            </a:endParaRP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973765" y="1815038"/>
            <a:ext cx="8200514" cy="5042606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13"/>
          <p:cNvGrpSpPr/>
          <p:nvPr/>
        </p:nvGrpSpPr>
        <p:grpSpPr>
          <a:xfrm>
            <a:off x="75415" y="-872730"/>
            <a:ext cx="10846021" cy="7815570"/>
            <a:chOff x="0" y="-957570"/>
            <a:chExt cx="12575030" cy="7815570"/>
          </a:xfrm>
        </p:grpSpPr>
        <p:sp>
          <p:nvSpPr>
            <p:cNvPr id="1048593" name="Frame 1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071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>
                <a:solidFill>
                  <a:srgbClr val="BF0000"/>
                </a:solidFill>
              </a:endParaRPr>
            </a:p>
          </p:txBody>
        </p:sp>
        <p:sp>
          <p:nvSpPr>
            <p:cNvPr id="1048594" name="Frame 2"/>
            <p:cNvSpPr/>
            <p:nvPr/>
          </p:nvSpPr>
          <p:spPr>
            <a:xfrm>
              <a:off x="596785" y="102449"/>
              <a:ext cx="11978245" cy="6653100"/>
            </a:xfrm>
            <a:prstGeom prst="frame">
              <a:avLst>
                <a:gd name="adj1" fmla="val 1167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>
                <a:solidFill>
                  <a:srgbClr val="BF0000"/>
                </a:solidFill>
              </a:endParaRPr>
            </a:p>
          </p:txBody>
        </p:sp>
        <p:pic>
          <p:nvPicPr>
            <p:cNvPr id="2097153" name="Picture 3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1"/>
            <a:srcRect t="31258"/>
            <a:stretch>
              <a:fillRect/>
            </a:stretch>
          </p:blipFill>
          <p:spPr>
            <a:xfrm>
              <a:off x="251791" y="6224302"/>
              <a:ext cx="11790222" cy="626376"/>
            </a:xfrm>
            <a:prstGeom prst="rect"/>
          </p:spPr>
        </p:pic>
        <p:sp>
          <p:nvSpPr>
            <p:cNvPr id="1048595" name="Oval 4"/>
            <p:cNvSpPr/>
            <p:nvPr/>
          </p:nvSpPr>
          <p:spPr>
            <a:xfrm>
              <a:off x="4672384" y="372667"/>
              <a:ext cx="4865531" cy="870062"/>
            </a:xfrm>
            <a:prstGeom prst="ellipse"/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dirty="0" sz="3600" lang="en-US" err="1">
                  <a:solidFill>
                    <a:srgbClr val="BF0000"/>
                  </a:solidFill>
                  <a:latin typeface="NikoshBAN" panose="02000000000000000000"/>
                </a:rPr>
                <a:t>পরিচিতি</a:t>
              </a:r>
              <a:endParaRPr dirty="0" sz="3600" lang="en-US">
                <a:solidFill>
                  <a:srgbClr val="BF0000"/>
                </a:solidFill>
                <a:latin typeface="NikoshBAN" panose="02000000000000000000"/>
              </a:endParaRPr>
            </a:p>
          </p:txBody>
        </p:sp>
        <p:sp>
          <p:nvSpPr>
            <p:cNvPr id="1048596" name="Rounded Rectangle 11"/>
            <p:cNvSpPr/>
            <p:nvPr/>
          </p:nvSpPr>
          <p:spPr>
            <a:xfrm>
              <a:off x="890724" y="-957570"/>
              <a:ext cx="6059249" cy="6911857"/>
            </a:xfrm>
            <a:prstGeom prst="roundRect">
              <a:avLst>
                <a:gd name="adj" fmla="val 2691"/>
              </a:avLst>
            </a:prstGeom>
            <a:noFill/>
            <a:ln w="57150">
              <a:solidFill>
                <a:srgbClr val="00B05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 rtlCol="0"/>
            <a:p>
              <a:pPr algn="ctr"/>
              <a:r>
                <a:rPr b="1" dirty="0" sz="32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endParaRPr sz="3600">
                <a:solidFill>
                  <a:srgbClr val="BF0000"/>
                </a:solidFill>
              </a:endParaRPr>
            </a:p>
            <a:p>
              <a:pPr algn="ctr"/>
              <a:endParaRPr b="1" dirty="0" sz="32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b="1" dirty="0" sz="32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b="1" dirty="0" sz="32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b="1" dirty="0" sz="40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b="1" dirty="0" sz="32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ম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ো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স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া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ম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্মৎ</a:t>
              </a:r>
              <a:r>
                <a:rPr altLang="en-US"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মনোয়ারা</a:t>
              </a:r>
              <a:r>
                <a:rPr altLang="en-US"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altLang="en-US" b="1" dirty="0" sz="3600" lang="en-IN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বেগম</a:t>
              </a:r>
              <a:r>
                <a:rPr altLang="en-US"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b="1" dirty="0" sz="40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স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ি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ন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ি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য়র</a:t>
              </a:r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36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(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জ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ী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ব</a:t>
              </a:r>
              <a:r>
                <a:rPr altLang="en-US" b="1" dirty="0" sz="36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ব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ি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জ</a:t>
              </a:r>
              <a:r>
                <a:rPr altLang="en-US" b="1" dirty="0" sz="36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্ঞান</a:t>
              </a:r>
              <a:r>
                <a:rPr altLang="en-US" b="1" dirty="0" sz="36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)</a:t>
              </a:r>
              <a:endParaRPr altLang="en-US" sz="4000" lang="zh-CN">
                <a:solidFill>
                  <a:srgbClr val="BF0000"/>
                </a:solidFill>
              </a:endParaRPr>
            </a:p>
            <a:p>
              <a:pPr algn="ctr"/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চ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ি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ন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া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মুড়া</a:t>
              </a:r>
              <a:r>
                <a:rPr altLang="en-US" b="1" dirty="0" sz="32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এল</a:t>
              </a:r>
              <a:r>
                <a:rPr altLang="en-US" b="1" dirty="0" sz="32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এন</a:t>
              </a:r>
              <a:r>
                <a:rPr b="1" dirty="0" sz="32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32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উচ্চ</a:t>
              </a:r>
              <a:r>
                <a:rPr b="1" dirty="0" sz="32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32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বিদ্যালয়</a:t>
              </a:r>
              <a:endParaRPr b="1" dirty="0" sz="36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্দ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altLang="en-US" b="1" dirty="0" sz="3200" lang="en-US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্ল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altLang="en-US" b="1" dirty="0" sz="3200" lang="en-IN" err="1">
                  <a:solidFill>
                    <a:srgbClr val="B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b="1" dirty="0" sz="3600" lang="en-US">
                <a:solidFill>
                  <a:srgbClr val="B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48597" name="Rounded Rectangle 11"/>
            <p:cNvSpPr/>
            <p:nvPr/>
          </p:nvSpPr>
          <p:spPr>
            <a:xfrm>
              <a:off x="7736095" y="1533948"/>
              <a:ext cx="4193718" cy="4690353"/>
            </a:xfrm>
            <a:prstGeom prst="roundRect">
              <a:avLst>
                <a:gd name="adj" fmla="val 2691"/>
              </a:avLst>
            </a:prstGeom>
            <a:noFill/>
            <a:ln w="57150">
              <a:solidFill>
                <a:srgbClr val="00B05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 rtlCol="0"/>
            <a:p>
              <a:pPr algn="ctr"/>
              <a:endParaRPr b="1" dirty="0" sz="28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b="1" dirty="0" sz="28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    </a:t>
              </a:r>
              <a:endParaRPr b="1" dirty="0" sz="36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endParaRPr b="1" dirty="0" sz="36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3600" lang="bn-BD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শ্রেণীঃ</a:t>
              </a:r>
              <a:r>
                <a:rPr b="1" dirty="0" sz="36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36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ষষ্ঠ</a:t>
              </a:r>
              <a:endParaRPr b="1" dirty="0" sz="3600" lang="bn-BD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b="1" dirty="0" sz="28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b="1" dirty="0" sz="2800" lang="bn-BD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বিষয়ঃ-</a:t>
              </a:r>
              <a:r>
                <a:rPr b="1" dirty="0" sz="28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28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বিজ্ঞান</a:t>
              </a:r>
              <a:r>
                <a:rPr b="1" dirty="0" sz="28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b="1" dirty="0" sz="2800" lang="bn-BD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b="1" dirty="0" sz="2800" lang="bn-BD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b="1" dirty="0" sz="28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b="1" dirty="0" sz="28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শ্রেণি</a:t>
              </a:r>
              <a:r>
                <a:rPr b="1" dirty="0" sz="28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:  </a:t>
              </a:r>
              <a:r>
                <a:rPr b="1" dirty="0" sz="28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ষষ্ঠ</a:t>
              </a:r>
              <a:endParaRPr b="1" dirty="0" sz="2800" lang="en-US">
                <a:solidFill>
                  <a:srgbClr val="BF00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b="1" dirty="0" sz="24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  </a:t>
              </a:r>
              <a:r>
                <a:rPr b="1" dirty="0" sz="24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অধ্যায়</a:t>
              </a:r>
              <a:r>
                <a:rPr b="1" dirty="0" sz="24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: </a:t>
              </a:r>
              <a:r>
                <a:rPr b="1" dirty="0" sz="2400" lang="en-US" err="1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অষ্টম</a:t>
              </a:r>
              <a:r>
                <a:rPr b="1" dirty="0" sz="2400" lang="en-US">
                  <a:solidFill>
                    <a:srgbClr val="B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endParaRPr b="1" dirty="0" sz="2800" lang="bn-IN">
                <a:solidFill>
                  <a:srgbClr val="BF0000"/>
                </a:solidFill>
                <a:latin typeface="SutonnyMJ" pitchFamily="2" charset="0"/>
                <a:cs typeface="NikoshBAN" pitchFamily="2" charset="0"/>
              </a:endParaRPr>
            </a:p>
          </p:txBody>
        </p:sp>
        <p:pic>
          <p:nvPicPr>
            <p:cNvPr id="2097154" name="Picture 11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2" cstate="print"/>
            <a:srcRect l="26285" t="3575" r="21256"/>
            <a:stretch>
              <a:fillRect/>
            </a:stretch>
          </p:blipFill>
          <p:spPr>
            <a:xfrm>
              <a:off x="6585910" y="1426737"/>
              <a:ext cx="803564" cy="4613557"/>
            </a:xfrm>
            <a:prstGeom prst="rect"/>
          </p:spPr>
        </p:pic>
      </p:grpSp>
      <p:pic>
        <p:nvPicPr>
          <p:cNvPr id="2097155" name="Picture 12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7585569" y="1917154"/>
            <a:ext cx="1512110" cy="2000596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495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599" name="Frame 2"/>
          <p:cNvSpPr/>
          <p:nvPr/>
        </p:nvSpPr>
        <p:spPr>
          <a:xfrm>
            <a:off x="116114" y="123372"/>
            <a:ext cx="11945257" cy="6611258"/>
          </a:xfrm>
          <a:prstGeom prst="frame">
            <a:avLst>
              <a:gd name="adj1" fmla="val 1743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00" name="Frame 5"/>
          <p:cNvSpPr/>
          <p:nvPr/>
        </p:nvSpPr>
        <p:spPr>
          <a:xfrm>
            <a:off x="1693888" y="305276"/>
            <a:ext cx="8364511" cy="833976"/>
          </a:xfrm>
          <a:prstGeom prst="frame">
            <a:avLst>
              <a:gd name="adj1" fmla="val 4001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3600" lang="en-US">
                <a:solidFill>
                  <a:schemeClr val="tx1"/>
                </a:solidFill>
                <a:latin typeface="NikoshBAN" panose="02000000000000000000"/>
              </a:rPr>
              <a:t>নিচের </a:t>
            </a:r>
            <a:r>
              <a:rPr b="1" dirty="0" sz="3600" lang="en-US" err="1">
                <a:solidFill>
                  <a:schemeClr val="tx1"/>
                </a:solidFill>
                <a:latin typeface="NikoshBAN" panose="02000000000000000000"/>
              </a:rPr>
              <a:t>ছবিটি</a:t>
            </a:r>
            <a:r>
              <a:rPr b="1" dirty="0" sz="3600" lang="en-US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b="1" sz="3600" lang="en-US">
                <a:solidFill>
                  <a:schemeClr val="tx1"/>
                </a:solidFill>
                <a:latin typeface="NikoshBAN" panose="02000000000000000000"/>
              </a:rPr>
              <a:t>লক্ষ </a:t>
            </a:r>
            <a:r>
              <a:rPr b="1" dirty="0" sz="3600" lang="en-US">
                <a:solidFill>
                  <a:schemeClr val="tx1"/>
                </a:solidFill>
                <a:latin typeface="NikoshBAN" panose="02000000000000000000"/>
              </a:rPr>
              <a:t>কর। </a:t>
            </a:r>
          </a:p>
        </p:txBody>
      </p:sp>
      <p:pic>
        <p:nvPicPr>
          <p:cNvPr id="2097156" name="Picture 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31258"/>
          <a:stretch>
            <a:fillRect/>
          </a:stretch>
        </p:blipFill>
        <p:spPr>
          <a:xfrm>
            <a:off x="221673" y="6054430"/>
            <a:ext cx="11748655" cy="626376"/>
          </a:xfrm>
          <a:prstGeom prst="rect"/>
        </p:spPr>
      </p:pic>
      <p:pic>
        <p:nvPicPr>
          <p:cNvPr id="209715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21673" y="1847656"/>
            <a:ext cx="5236447" cy="3431354"/>
          </a:xfrm>
          <a:prstGeom prst="rect"/>
        </p:spPr>
      </p:pic>
      <p:pic>
        <p:nvPicPr>
          <p:cNvPr id="2097158" name="Picture 11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976594" y="1847655"/>
            <a:ext cx="4298621" cy="337908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02" name="Frame 2"/>
          <p:cNvSpPr/>
          <p:nvPr/>
        </p:nvSpPr>
        <p:spPr>
          <a:xfrm>
            <a:off x="102919" y="110835"/>
            <a:ext cx="12005954" cy="6636328"/>
          </a:xfrm>
          <a:prstGeom prst="frame">
            <a:avLst>
              <a:gd name="adj1" fmla="val 105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03" name="Rectangle 3"/>
          <p:cNvSpPr/>
          <p:nvPr/>
        </p:nvSpPr>
        <p:spPr>
          <a:xfrm>
            <a:off x="-1236289" y="-104188"/>
            <a:ext cx="14664578" cy="1351537"/>
          </a:xfrm>
          <a:prstGeom prst="rect"/>
          <a:solidFill>
            <a:srgbClr val="FFCB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algn="ctr"/>
            <a:r>
              <a:rPr dirty="0" sz="8800" lang="en-US" err="1">
                <a:solidFill>
                  <a:schemeClr val="accent6"/>
                </a:solidFill>
                <a:latin typeface="NikoshBAN" panose="02000000000000000000"/>
              </a:rPr>
              <a:t>আজকের</a:t>
            </a:r>
            <a:r>
              <a:rPr dirty="0" sz="8800" lang="en-US">
                <a:solidFill>
                  <a:schemeClr val="accent6"/>
                </a:solidFill>
                <a:latin typeface="NikoshBAN" panose="02000000000000000000"/>
              </a:rPr>
              <a:t> </a:t>
            </a:r>
            <a:r>
              <a:rPr dirty="0" sz="8800" lang="en-US" err="1">
                <a:solidFill>
                  <a:schemeClr val="accent6"/>
                </a:solidFill>
                <a:latin typeface="NikoshBAN" panose="02000000000000000000"/>
              </a:rPr>
              <a:t>পাঠ</a:t>
            </a:r>
            <a:endParaRPr dirty="0" sz="5400" lang="en-US">
              <a:solidFill>
                <a:schemeClr val="accent6"/>
              </a:solidFill>
              <a:latin typeface="NikoshBAN" panose="02000000000000000000"/>
            </a:endParaRPr>
          </a:p>
        </p:txBody>
      </p:sp>
      <p:sp>
        <p:nvSpPr>
          <p:cNvPr id="1048604" name="Freeform 7"/>
          <p:cNvSpPr/>
          <p:nvPr/>
        </p:nvSpPr>
        <p:spPr>
          <a:xfrm>
            <a:off x="912597" y="1570450"/>
            <a:ext cx="12766699" cy="347668"/>
          </a:xfrm>
          <a:custGeom>
            <a:avLst/>
            <a:gdLst>
              <a:gd name="connsiteX0" fmla="*/ 117625 w 705734"/>
              <a:gd name="connsiteY0" fmla="*/ 0 h 9258037"/>
              <a:gd name="connsiteX1" fmla="*/ 588109 w 705734"/>
              <a:gd name="connsiteY1" fmla="*/ 0 h 9258037"/>
              <a:gd name="connsiteX2" fmla="*/ 705734 w 705734"/>
              <a:gd name="connsiteY2" fmla="*/ 117625 h 9258037"/>
              <a:gd name="connsiteX3" fmla="*/ 705734 w 705734"/>
              <a:gd name="connsiteY3" fmla="*/ 9258037 h 9258037"/>
              <a:gd name="connsiteX4" fmla="*/ 705734 w 705734"/>
              <a:gd name="connsiteY4" fmla="*/ 9258037 h 9258037"/>
              <a:gd name="connsiteX5" fmla="*/ 0 w 705734"/>
              <a:gd name="connsiteY5" fmla="*/ 9258037 h 9258037"/>
              <a:gd name="connsiteX6" fmla="*/ 0 w 705734"/>
              <a:gd name="connsiteY6" fmla="*/ 9258037 h 9258037"/>
              <a:gd name="connsiteX7" fmla="*/ 0 w 705734"/>
              <a:gd name="connsiteY7" fmla="*/ 117625 h 9258037"/>
              <a:gd name="connsiteX8" fmla="*/ 117625 w 705734"/>
              <a:gd name="connsiteY8" fmla="*/ 0 h 925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734" h="9258037">
                <a:moveTo>
                  <a:pt x="705734" y="1543046"/>
                </a:moveTo>
                <a:lnTo>
                  <a:pt x="705734" y="7714991"/>
                </a:lnTo>
                <a:cubicBezTo>
                  <a:pt x="705734" y="8567182"/>
                  <a:pt x="701719" y="9258030"/>
                  <a:pt x="696767" y="9258030"/>
                </a:cubicBezTo>
                <a:lnTo>
                  <a:pt x="0" y="9258030"/>
                </a:lnTo>
                <a:lnTo>
                  <a:pt x="0" y="9258030"/>
                </a:lnTo>
                <a:lnTo>
                  <a:pt x="0" y="7"/>
                </a:lnTo>
                <a:lnTo>
                  <a:pt x="0" y="7"/>
                </a:lnTo>
                <a:lnTo>
                  <a:pt x="696767" y="7"/>
                </a:lnTo>
                <a:cubicBezTo>
                  <a:pt x="701719" y="7"/>
                  <a:pt x="705734" y="690855"/>
                  <a:pt x="705734" y="1543046"/>
                </a:cubicBezTo>
                <a:close/>
              </a:path>
            </a:pathLst>
          </a:custGeom>
          <a:noFill/>
          <a:ln w="57150">
            <a:noFill/>
            <a:prstDash val="solid"/>
          </a:ln>
          <a:scene3d>
            <a:camera prst="orthographicFront"/>
            <a:lightRig dir="t" rig="flat"/>
          </a:scene3d>
          <a:sp3d extrusionH="12700" prstMaterial="plastic">
            <a:bevelT w="50800" h="508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 anchorCtr="0" bIns="52232" lIns="199137" numCol="1" rIns="52231" spcCol="1270" spcFirstLastPara="0" tIns="52231" vert="horz" wrap="square">
            <a:noAutofit/>
          </a:bodyPr>
          <a:lstStyle>
            <a:defPPr>
              <a:defRPr lang="en-US"/>
            </a:defPPr>
            <a:lvl1pPr algn="l" defTabSz="457200" eaLnBrk="1" hangingPunct="1" latinLnBrk="0" marL="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457200" eaLnBrk="1" hangingPunct="1" latinLnBrk="0" marL="4572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457200" eaLnBrk="1" hangingPunct="1" latinLnBrk="0" marL="9144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457200" eaLnBrk="1" hangingPunct="1" latinLnBrk="0" marL="13716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457200" eaLnBrk="1" hangingPunct="1" latinLnBrk="0" marL="18288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algn="l" defTabSz="457200" eaLnBrk="1" hangingPunct="1" latinLnBrk="0" marL="22860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algn="l" defTabSz="457200" eaLnBrk="1" hangingPunct="1" latinLnBrk="0" marL="27432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algn="l" defTabSz="457200" eaLnBrk="1" hangingPunct="1" latinLnBrk="0" marL="32004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algn="l" defTabSz="457200" eaLnBrk="1" hangingPunct="1" latinLnBrk="0" marL="3657600" rtl="0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3600" lang="en-US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</a:t>
            </a:r>
            <a:r>
              <a:rPr b="1" dirty="0" sz="9600" 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b="1" dirty="0" sz="9600" lang="en-US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endParaRPr b="1" dirty="0" sz="6000" lang="bn-IN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97159" name="Picture 2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31258"/>
          <a:stretch>
            <a:fillRect/>
          </a:stretch>
        </p:blipFill>
        <p:spPr>
          <a:xfrm>
            <a:off x="221673" y="6054430"/>
            <a:ext cx="11748655" cy="626376"/>
          </a:xfrm>
          <a:prstGeom prst="rect"/>
        </p:spPr>
      </p:pic>
      <p:pic>
        <p:nvPicPr>
          <p:cNvPr id="2097160" name="Picture 7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01658" y="2241221"/>
            <a:ext cx="4812326" cy="3702371"/>
          </a:xfrm>
          <a:prstGeom prst="rect"/>
        </p:spPr>
      </p:pic>
      <p:pic>
        <p:nvPicPr>
          <p:cNvPr id="2097161" name="Picture 12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432535" y="2386190"/>
            <a:ext cx="5059498" cy="3449001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Rectangle 1"/>
          <p:cNvSpPr/>
          <p:nvPr/>
        </p:nvSpPr>
        <p:spPr>
          <a:xfrm>
            <a:off x="2131352" y="463516"/>
            <a:ext cx="8421620" cy="1682368"/>
          </a:xfrm>
          <a:prstGeom prst="rect"/>
          <a:solidFill>
            <a:srgbClr val="D04617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rtlCol="0"/>
          <a:p>
            <a:pPr algn="ctr"/>
            <a:r>
              <a:rPr b="1" dirty="0" sz="60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b="1" dirty="0" sz="60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60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b="1" dirty="0" sz="60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60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b="1" dirty="0" sz="60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60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b="1" dirty="0" sz="60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1048606" name="Rectangle 2"/>
          <p:cNvSpPr/>
          <p:nvPr/>
        </p:nvSpPr>
        <p:spPr>
          <a:xfrm>
            <a:off x="371183" y="1983722"/>
            <a:ext cx="11476355" cy="4815513"/>
          </a:xfrm>
          <a:prstGeom prst="rect"/>
          <a:solidFill>
            <a:srgbClr val="FFCC99"/>
          </a:solidFill>
          <a:ln>
            <a:solidFill>
              <a:srgbClr val="D04617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 rtlCol="0"/>
          <a:p>
            <a:pPr indent="-285750" lvl="8" marL="3943350"/>
            <a:endParaRPr sz="4800"/>
          </a:p>
          <a:p>
            <a:pPr indent="-285750" marL="285750">
              <a:buFont typeface="Wingdings" panose="05000000000000000000" pitchFamily="2" charset="2"/>
              <a:buChar char="q"/>
            </a:pP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সম্পর্কে বিস্তারিত বর্ণনা করতে পারবে</a:t>
            </a:r>
            <a:endParaRPr sz="4000"/>
          </a:p>
          <a:p>
            <a:pPr indent="-285750" marL="285750">
              <a:buFont typeface="Wingdings" panose="05000000000000000000" pitchFamily="2" charset="2"/>
              <a:buChar char="q"/>
            </a:pP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b="1" dirty="0" sz="4000" lang="bn-IN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85750" marL="285750">
              <a:buFont typeface="Wingdings" panose="05000000000000000000" pitchFamily="2" charset="2"/>
              <a:buChar char="q"/>
            </a:pP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মিশ্রণের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4400" lang="en-US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b="1" dirty="0" sz="44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altLang="en-US" b="1" dirty="0" sz="4400" lang="e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b="1" dirty="0" sz="4000" lang="bn-IN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b="1" dirty="0" sz="4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7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1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1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2" name="TextBox 4"/>
          <p:cNvSpPr txBox="1"/>
          <p:nvPr/>
        </p:nvSpPr>
        <p:spPr>
          <a:xfrm>
            <a:off x="859302" y="215577"/>
            <a:ext cx="10078474" cy="2778761"/>
          </a:xfrm>
          <a:prstGeom prst="rect"/>
          <a:noFill/>
        </p:spPr>
        <p:txBody>
          <a:bodyPr wrap="square">
            <a:spAutoFit/>
          </a:bodyPr>
          <a:p>
            <a:pPr marL="0" marR="0">
              <a:lnSpc>
                <a:spcPct val="115000"/>
              </a:lnSpc>
              <a:spcBef>
                <a:spcPts val="2400"/>
              </a:spcBef>
              <a:buNone/>
            </a:pPr>
            <a:r>
              <a:rPr b="1" dirty="0" sz="3900" i="0" kern="0" lang="en-US" err="1" u="none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মিশ্রণ</a:t>
            </a:r>
            <a:r>
              <a:rPr b="1" dirty="0" sz="3900" i="0" kern="0" lang="en-US" u="none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kern="0" lang="en-US" err="1" u="none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কী</a:t>
            </a:r>
            <a:r>
              <a:rPr b="1" dirty="0" sz="3900" i="0" kern="0" lang="en-US" u="none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?</a:t>
            </a:r>
            <a:endParaRPr b="1" sz="3900" i="0" u="none">
              <a:solidFill>
                <a:srgbClr val="BF0000"/>
              </a:solidFill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দুটি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বা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ততোধিক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পদার্থ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একত্রে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মিশে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গেলেও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যদি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তাদের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বৈশিষ্ট্য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বজায়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থাকে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তবে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তাকে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মিশ্রণ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বলে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।</a:t>
            </a:r>
            <a:b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উদাহরণ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বালি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ও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লবণ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চা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কাঁচা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মসুর</a:t>
            </a:r>
            <a:r>
              <a:rPr b="1" dirty="0" sz="3900" i="0" lang="en-US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b="1" dirty="0" sz="3900" i="0" lang="en-US" err="1" u="none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ডাল</a:t>
            </a:r>
            <a:endParaRPr b="1" dirty="0" sz="3900" i="0" lang="en-US" u="none">
              <a:solidFill>
                <a:srgbClr val="B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097162" name="Picture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636470" y="3345520"/>
            <a:ext cx="3912124" cy="3521908"/>
          </a:xfrm>
          <a:prstGeom prst="rect"/>
        </p:spPr>
      </p:pic>
      <p:pic>
        <p:nvPicPr>
          <p:cNvPr id="2097163" name="Picture 1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73660" y="3186260"/>
            <a:ext cx="5921407" cy="3299381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CD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extBox 2"/>
          <p:cNvSpPr txBox="1"/>
          <p:nvPr/>
        </p:nvSpPr>
        <p:spPr>
          <a:xfrm>
            <a:off x="518691" y="1842452"/>
            <a:ext cx="10622437" cy="3173096"/>
          </a:xfrm>
          <a:prstGeom prst="rect"/>
          <a:noFill/>
        </p:spPr>
        <p:txBody>
          <a:bodyPr wrap="square">
            <a:spAutoFit/>
          </a:bodyPr>
          <a:p>
            <a:pPr marL="0" marR="0">
              <a:lnSpc>
                <a:spcPct val="115000"/>
              </a:lnSpc>
              <a:spcBef>
                <a:spcPts val="2400"/>
              </a:spcBef>
              <a:buNone/>
            </a:pPr>
            <a:r>
              <a:rPr b="1" dirty="0" sz="7200" kern="0" lang="en-US" err="1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মিশ্রণের</a:t>
            </a:r>
            <a:r>
              <a:rPr b="1" dirty="0" sz="7200" kern="0" lang="en-US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7200" kern="0" lang="en-US" err="1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প্রকারভেদ</a:t>
            </a:r>
            <a:endParaRPr b="1" dirty="0" sz="6600" kern="0" lang="en-US">
              <a:solidFill>
                <a:srgbClr val="BF0000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১. 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সমসত্ব</a:t>
            </a:r>
            <a: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মিশ্রণ</a:t>
            </a:r>
            <a: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(Homogeneous)</a:t>
            </a:r>
            <a:b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২. 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অসমসত্ব</a:t>
            </a:r>
            <a: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মিশ্রণ</a:t>
            </a:r>
            <a:r>
              <a:rPr dirty="0" sz="5400" lang="en-US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H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u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</a:t>
            </a:r>
            <a:r>
              <a:rPr dirty="0" sz="5400" lang="en-US" err="1">
                <a:solidFill>
                  <a:srgbClr val="B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dirty="0" sz="2800" lang="en-US">
              <a:solidFill>
                <a:srgbClr val="B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FB11"/>
            </a:gs>
            <a:gs pos="100000">
              <a:srgbClr val="838309"/>
            </a:gs>
          </a:gsLst>
          <a:lin ang="5400000" scaled="0"/>
        </a:gra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2"/>
          <p:cNvSpPr txBox="1"/>
          <p:nvPr/>
        </p:nvSpPr>
        <p:spPr>
          <a:xfrm>
            <a:off x="1136652" y="234749"/>
            <a:ext cx="8337370" cy="2793365"/>
          </a:xfrm>
          <a:prstGeom prst="rect"/>
          <a:noFill/>
        </p:spPr>
        <p:txBody>
          <a:bodyPr wrap="square">
            <a:spAutoFit/>
          </a:bodyPr>
          <a:p>
            <a:pPr marL="0" marR="0">
              <a:lnSpc>
                <a:spcPct val="115000"/>
              </a:lnSpc>
              <a:spcBef>
                <a:spcPts val="2400"/>
              </a:spcBef>
              <a:buNone/>
            </a:pPr>
            <a:r>
              <a:rPr b="1" dirty="0" sz="6000" kern="0" lang="en-US" err="1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সমসত্ব</a:t>
            </a:r>
            <a:r>
              <a:rPr b="1" dirty="0" sz="6000" kern="0" lang="en-US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6000" kern="0" lang="en-US" err="1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মিশ্রণ</a:t>
            </a:r>
            <a:endParaRPr b="1" dirty="0" sz="6600" kern="0" lang="en-US">
              <a:solidFill>
                <a:srgbClr val="365F91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একরূপ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বা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অভিন্ন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রূপের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মিশ্রণ</a:t>
            </a:r>
            <a:b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যেমন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লবণ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পানি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চিনি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পানি</a:t>
            </a:r>
            <a:endParaRPr dirty="0" sz="3200" lang="en-US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097164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555387" y="3232310"/>
            <a:ext cx="4948679" cy="3829885"/>
          </a:xfrm>
          <a:prstGeom prst="rect"/>
        </p:spPr>
      </p:pic>
      <p:pic>
        <p:nvPicPr>
          <p:cNvPr id="2097165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45035" y="3232310"/>
            <a:ext cx="6610352" cy="3375880"/>
          </a:xfrm>
          <a:prstGeom prst="rect"/>
        </p:spPr>
      </p:pic>
      <p:sp>
        <p:nvSpPr>
          <p:cNvPr id="1048625" name="Rectangle: Rounded Corners 9"/>
          <p:cNvSpPr/>
          <p:nvPr/>
        </p:nvSpPr>
        <p:spPr>
          <a:xfrm>
            <a:off x="7673026" y="6052009"/>
            <a:ext cx="4713402" cy="556181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CD"/>
        </a:solid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extBox 2"/>
          <p:cNvSpPr txBox="1"/>
          <p:nvPr/>
        </p:nvSpPr>
        <p:spPr>
          <a:xfrm>
            <a:off x="1249607" y="602662"/>
            <a:ext cx="9600645" cy="2296796"/>
          </a:xfrm>
          <a:prstGeom prst="rect"/>
          <a:noFill/>
        </p:spPr>
        <p:txBody>
          <a:bodyPr wrap="square">
            <a:spAutoFit/>
          </a:bodyPr>
          <a:p>
            <a:pPr marL="0" marR="0">
              <a:lnSpc>
                <a:spcPct val="115000"/>
              </a:lnSpc>
              <a:spcBef>
                <a:spcPts val="2400"/>
              </a:spcBef>
              <a:buNone/>
            </a:pPr>
            <a:r>
              <a:rPr b="1" dirty="0" sz="4800" kern="0" lang="en-US" err="1">
                <a:solidFill>
                  <a:srgbClr val="9933FF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অসমসত্ব</a:t>
            </a:r>
            <a:r>
              <a:rPr b="1" dirty="0" sz="4800" kern="0" lang="en-US">
                <a:solidFill>
                  <a:srgbClr val="9933FF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4800" kern="0" lang="en-US" err="1">
                <a:solidFill>
                  <a:srgbClr val="9933FF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মিশ্রণ</a:t>
            </a:r>
            <a:endParaRPr b="1" dirty="0" sz="4400" kern="0" lang="en-US">
              <a:solidFill>
                <a:srgbClr val="9933FF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মিশ্রণের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বিভিন্ন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অংশ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আলাদা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আলাদা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দেখা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যায়</a:t>
            </a:r>
            <a:b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যেমন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বালু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ও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লবণ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তেল</a:t>
            </a:r>
            <a:r>
              <a:rPr dirty="0" sz="4000" lang="en-US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ও </a:t>
            </a:r>
            <a:r>
              <a:rPr dirty="0" sz="4000" lang="en-US" err="1">
                <a:solidFill>
                  <a:srgbClr val="9933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পানি</a:t>
            </a:r>
            <a:endParaRPr dirty="0" sz="3200" lang="en-US">
              <a:solidFill>
                <a:srgbClr val="9933FF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097166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59250" y="3148553"/>
            <a:ext cx="4142688" cy="3572758"/>
          </a:xfrm>
          <a:prstGeom prst="rect"/>
        </p:spPr>
      </p:pic>
      <p:pic>
        <p:nvPicPr>
          <p:cNvPr id="2097167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439266" y="3358653"/>
            <a:ext cx="5410986" cy="3192976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extBox 2"/>
          <p:cNvSpPr txBox="1"/>
          <p:nvPr/>
        </p:nvSpPr>
        <p:spPr>
          <a:xfrm>
            <a:off x="854844" y="67402"/>
            <a:ext cx="9593043" cy="2588895"/>
          </a:xfrm>
          <a:prstGeom prst="rect"/>
          <a:solidFill>
            <a:srgbClr val="CCFECC"/>
          </a:solidFill>
        </p:spPr>
        <p:txBody>
          <a:bodyPr wrap="square">
            <a:spAutoFit/>
          </a:bodyPr>
          <a:p>
            <a:pPr marL="0" marR="0">
              <a:lnSpc>
                <a:spcPct val="115000"/>
              </a:lnSpc>
              <a:spcBef>
                <a:spcPts val="2400"/>
              </a:spcBef>
              <a:buNone/>
            </a:pPr>
            <a:r>
              <a:rPr b="1" dirty="0" sz="6600" kern="0" lang="en-US" err="1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উপাদান</a:t>
            </a:r>
            <a:r>
              <a:rPr b="1" dirty="0" sz="6600" kern="0" lang="en-US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6600" kern="0" lang="en-US" err="1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পৃথক</a:t>
            </a:r>
            <a:r>
              <a:rPr b="1" dirty="0" sz="6600" kern="0" lang="en-US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6600" kern="0" lang="en-US" err="1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করার</a:t>
            </a:r>
            <a:r>
              <a:rPr b="1" dirty="0" sz="6600" kern="0" lang="en-US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6600" kern="0" lang="en-US" err="1">
                <a:solidFill>
                  <a:srgbClr val="BF0000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উপায়</a:t>
            </a:r>
            <a:endParaRPr b="1" dirty="0" sz="7200" kern="0" lang="en-US">
              <a:solidFill>
                <a:srgbClr val="BF0000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ছাঁকনি,পরিস্রাবণ</a:t>
            </a:r>
            <a:r>
              <a:rPr dirty="0" sz="4000" lang="en-US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পাতন</a:t>
            </a:r>
            <a:r>
              <a:rPr dirty="0" sz="4000" lang="en-US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 </a:t>
            </a: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চুম্বক</a:t>
            </a:r>
            <a:r>
              <a:rPr dirty="0" sz="4000" lang="en-US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বাষ্পীভবন</a:t>
            </a:r>
            <a:r>
              <a:rPr dirty="0" sz="4000" lang="en-US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হাতে</a:t>
            </a:r>
            <a:r>
              <a:rPr dirty="0" sz="4000" lang="en-US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বাছাই</a:t>
            </a:r>
            <a:r>
              <a:rPr dirty="0" sz="4000" lang="en-US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000" lang="en-US" err="1">
                <a:solidFill>
                  <a:srgbClr val="B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প্রক্রিয়া</a:t>
            </a:r>
            <a:endParaRPr dirty="0" sz="2000" lang="en-US">
              <a:solidFill>
                <a:srgbClr val="B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09716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4844" y="2586037"/>
            <a:ext cx="3047853" cy="3925502"/>
          </a:xfrm>
          <a:prstGeom prst="rect"/>
        </p:spPr>
      </p:pic>
      <p:pic>
        <p:nvPicPr>
          <p:cNvPr id="2097169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269825" y="2656297"/>
            <a:ext cx="2856839" cy="3925502"/>
          </a:xfrm>
          <a:prstGeom prst="rect"/>
        </p:spPr>
      </p:pic>
      <p:pic>
        <p:nvPicPr>
          <p:cNvPr id="2097170" name="Picture 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7274694" y="2988297"/>
            <a:ext cx="3943203" cy="3734904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extBox 2"/>
          <p:cNvSpPr txBox="1"/>
          <p:nvPr/>
        </p:nvSpPr>
        <p:spPr>
          <a:xfrm>
            <a:off x="572680" y="0"/>
            <a:ext cx="9331099" cy="2793365"/>
          </a:xfrm>
          <a:prstGeom prst="rect"/>
          <a:solidFill>
            <a:srgbClr val="CCFECC"/>
          </a:solidFill>
        </p:spPr>
        <p:txBody>
          <a:bodyPr wrap="square">
            <a:spAutoFit/>
          </a:bodyPr>
          <a:p>
            <a:pPr marL="0" marR="0">
              <a:lnSpc>
                <a:spcPct val="115000"/>
              </a:lnSpc>
              <a:spcBef>
                <a:spcPts val="2400"/>
              </a:spcBef>
              <a:buNone/>
            </a:pPr>
            <a:r>
              <a:rPr b="1" dirty="0" sz="6000" kern="0" lang="en-US" err="1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মিশ্রণের</a:t>
            </a:r>
            <a:r>
              <a:rPr b="1" dirty="0" sz="6000" kern="0" lang="en-US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b="1" dirty="0" sz="6000" kern="0" lang="en-US" err="1">
                <a:solidFill>
                  <a:srgbClr val="365F91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ব্যবহার</a:t>
            </a:r>
            <a:endParaRPr b="1" dirty="0" sz="6600" kern="0" lang="en-US">
              <a:solidFill>
                <a:srgbClr val="365F91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1000"/>
              </a:spcAft>
            </a:pP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খাদ্য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ঔষধ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শিল্পে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বিভিন্ন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উপায়ে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মিশ্রণের</a:t>
            </a:r>
            <a:r>
              <a:rPr dirty="0" sz="4800" lang="en-US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dirty="0" sz="4800" lang="en-US" err="1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ব্যবহার</a:t>
            </a:r>
            <a:endParaRPr dirty="0" sz="3200" lang="en-US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09717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2680" y="2725082"/>
            <a:ext cx="4442380" cy="3788840"/>
          </a:xfrm>
          <a:prstGeom prst="rect"/>
        </p:spPr>
      </p:pic>
      <p:pic>
        <p:nvPicPr>
          <p:cNvPr id="2097172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867253" y="2601799"/>
            <a:ext cx="4442379" cy="4119512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Rectangle 1"/>
          <p:cNvSpPr/>
          <p:nvPr/>
        </p:nvSpPr>
        <p:spPr>
          <a:xfrm>
            <a:off x="2615915" y="267584"/>
            <a:ext cx="6960170" cy="1263140"/>
          </a:xfrm>
          <a:prstGeom prst="rect"/>
          <a:solidFill>
            <a:srgbClr val="FFFF00"/>
          </a:solidFill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rtlCol="0"/>
          <a:p>
            <a:pPr algn="ctr"/>
            <a:r>
              <a:rPr b="1" dirty="0" sz="7200" lang="en-US" err="1">
                <a:solidFill>
                  <a:srgbClr val="0070C0"/>
                </a:solidFill>
                <a:latin typeface="Nikosh ban"/>
              </a:rPr>
              <a:t>দলগত</a:t>
            </a:r>
            <a:r>
              <a:rPr b="1" dirty="0" sz="7200" lang="en-US">
                <a:solidFill>
                  <a:srgbClr val="0070C0"/>
                </a:solidFill>
                <a:latin typeface="Nikosh ban"/>
              </a:rPr>
              <a:t> </a:t>
            </a:r>
            <a:r>
              <a:rPr b="1" dirty="0" sz="7200" lang="en-US" err="1">
                <a:solidFill>
                  <a:srgbClr val="0070C0"/>
                </a:solidFill>
                <a:latin typeface="Nikosh ban"/>
              </a:rPr>
              <a:t>কাজ</a:t>
            </a:r>
            <a:r>
              <a:rPr b="1" dirty="0" sz="8800" lang="bn-IN">
                <a:solidFill>
                  <a:srgbClr val="0070C0"/>
                </a:solidFill>
                <a:latin typeface="Nikosh ban"/>
              </a:rPr>
              <a:t> </a:t>
            </a:r>
            <a:endParaRPr b="1" dirty="0" sz="4400" lang="en-US">
              <a:solidFill>
                <a:srgbClr val="0070C0"/>
              </a:solidFill>
              <a:latin typeface="Nikosh ban"/>
            </a:endParaRPr>
          </a:p>
        </p:txBody>
      </p:sp>
      <p:sp>
        <p:nvSpPr>
          <p:cNvPr id="1048630" name="Rectangle 2"/>
          <p:cNvSpPr/>
          <p:nvPr/>
        </p:nvSpPr>
        <p:spPr>
          <a:xfrm>
            <a:off x="829994" y="1758461"/>
            <a:ext cx="10256385" cy="4875549"/>
          </a:xfrm>
          <a:prstGeom prst="rect"/>
          <a:solidFill>
            <a:srgbClr val="FFCC9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 typeface="Wingdings" panose="05000000000000000000" pitchFamily="2" charset="2"/>
              <a:buChar char="v"/>
            </a:pPr>
            <a:r>
              <a:rPr dirty="0" sz="5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: 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গ্রুপে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সমসত্ব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অসমসত্ব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মিশ্রণ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b="1" dirty="0" sz="5400" lang="en-US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b="1" dirty="0" sz="5400" lang="en-US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sz="4800"/>
          </a:p>
          <a:p>
            <a:pPr indent="-285750" marL="285750"/>
            <a:r>
              <a:rPr b="1" dirty="0" sz="5400"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sz="4800"/>
          </a:p>
          <a:p>
            <a:pPr indent="-285750" marL="285750"/>
            <a:endParaRPr dirty="0" sz="3200"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7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Rectangle 1"/>
          <p:cNvSpPr/>
          <p:nvPr/>
        </p:nvSpPr>
        <p:spPr>
          <a:xfrm>
            <a:off x="2436411" y="0"/>
            <a:ext cx="6672774" cy="1765114"/>
          </a:xfrm>
          <a:prstGeom prst="rect"/>
          <a:solidFill>
            <a:srgbClr val="FF6600"/>
          </a:solidFill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rtlCol="0"/>
          <a:p>
            <a:pPr algn="ctr"/>
            <a:r>
              <a:rPr dirty="0" sz="6000" lang="bn-IN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6000" lang="en-US" err="1">
                <a:solidFill>
                  <a:srgbClr val="00B0F0"/>
                </a:solidFill>
                <a:latin typeface="Nikosh ban"/>
              </a:rPr>
              <a:t>মূল্যায়ন</a:t>
            </a:r>
            <a:endParaRPr b="1" dirty="0" sz="3200" lang="en-US">
              <a:solidFill>
                <a:srgbClr val="00B0F0"/>
              </a:solidFill>
              <a:latin typeface="Nikosh ban"/>
            </a:endParaRPr>
          </a:p>
        </p:txBody>
      </p:sp>
      <p:sp>
        <p:nvSpPr>
          <p:cNvPr id="1048632" name="Rectangle 2"/>
          <p:cNvSpPr/>
          <p:nvPr/>
        </p:nvSpPr>
        <p:spPr>
          <a:xfrm>
            <a:off x="914400" y="2093843"/>
            <a:ext cx="10972800" cy="4598505"/>
          </a:xfrm>
          <a:prstGeom prst="rect"/>
          <a:solidFill>
            <a:srgbClr val="CCFE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 rtlCol="0"/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মিশ্রণ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কী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?</a:t>
            </a:r>
            <a:endParaRPr sz="4400"/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সমসত্ব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মিশ্রণ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কী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 ?</a:t>
            </a:r>
            <a:endParaRPr b="1" dirty="0" sz="4400" lang="bn-IN">
              <a:solidFill>
                <a:schemeClr val="tx1"/>
              </a:solidFill>
              <a:latin typeface="Nikosh ban"/>
            </a:endParaRPr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অসমসত্ব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মিশ্রণ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কী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?</a:t>
            </a:r>
            <a:endParaRPr sz="4400"/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চিনির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শরবত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কোন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ধরনের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মিশ্রণ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? </a:t>
            </a:r>
            <a:endParaRPr sz="4400"/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বালু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পানির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মিশ্রণ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কোন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ধরনের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মিশ্রণ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?</a:t>
            </a:r>
            <a:endParaRPr sz="4400"/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পাতন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কী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?</a:t>
            </a:r>
            <a:endParaRPr sz="4400"/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পরিস্রাবণ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</a:t>
            </a:r>
            <a:r>
              <a:rPr b="1" dirty="0" sz="4000" lang="en-US" err="1">
                <a:solidFill>
                  <a:schemeClr val="tx1"/>
                </a:solidFill>
                <a:latin typeface="Nikosh ban"/>
              </a:rPr>
              <a:t>কী</a:t>
            </a:r>
            <a:r>
              <a:rPr b="1" dirty="0" sz="4000" lang="en-US">
                <a:solidFill>
                  <a:schemeClr val="tx1"/>
                </a:solidFill>
                <a:latin typeface="Nikosh ban"/>
              </a:rPr>
              <a:t> ? </a:t>
            </a: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fill="hold" id="7"/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 fill="hold" id="8"/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423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34" name="Frame 2"/>
          <p:cNvSpPr/>
          <p:nvPr/>
        </p:nvSpPr>
        <p:spPr>
          <a:xfrm>
            <a:off x="126608" y="126609"/>
            <a:ext cx="11929403" cy="6604781"/>
          </a:xfrm>
          <a:prstGeom prst="frame">
            <a:avLst>
              <a:gd name="adj1" fmla="val 824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8635" name="Rectangle 6"/>
          <p:cNvSpPr/>
          <p:nvPr/>
        </p:nvSpPr>
        <p:spPr>
          <a:xfrm>
            <a:off x="3187824" y="545016"/>
            <a:ext cx="5528603" cy="1111348"/>
          </a:xfrm>
          <a:prstGeom prst="rect"/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8000" lang="en-US" err="1">
                <a:solidFill>
                  <a:schemeClr val="tx1"/>
                </a:solidFill>
                <a:latin typeface="NikoshBAN" panose="02000000000000000000"/>
              </a:rPr>
              <a:t>বাড়ির</a:t>
            </a:r>
            <a:r>
              <a:rPr b="1" dirty="0" sz="8000" lang="en-US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b="1" dirty="0" sz="8000" lang="en-US" err="1">
                <a:solidFill>
                  <a:schemeClr val="tx1"/>
                </a:solidFill>
                <a:latin typeface="NikoshBAN" panose="02000000000000000000"/>
              </a:rPr>
              <a:t>কাজ</a:t>
            </a:r>
            <a:endParaRPr b="1" dirty="0" sz="6000" lang="en-US">
              <a:solidFill>
                <a:schemeClr val="tx1"/>
              </a:solidFill>
              <a:latin typeface="NikoshBAN" panose="02000000000000000000"/>
            </a:endParaRPr>
          </a:p>
        </p:txBody>
      </p:sp>
      <p:sp>
        <p:nvSpPr>
          <p:cNvPr id="1048636" name="TextBox 8"/>
          <p:cNvSpPr txBox="1"/>
          <p:nvPr/>
        </p:nvSpPr>
        <p:spPr>
          <a:xfrm>
            <a:off x="325366" y="2954090"/>
            <a:ext cx="10464608" cy="3291840"/>
          </a:xfrm>
          <a:prstGeom prst="rect"/>
          <a:noFill/>
        </p:spPr>
        <p:txBody>
          <a:bodyPr wrap="square">
            <a:spAutoFit/>
          </a:bodyPr>
          <a:p>
            <a:pPr algn="ctr" indent="-571500" marL="571500">
              <a:buFont typeface="Wingdings" panose="05000000000000000000" pitchFamily="2" charset="2"/>
              <a:buChar char="v"/>
            </a:pP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সমসত্ব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ও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অসমসত্ব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মিশ্রণের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সাধারণ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বৈশিষ্ট্যগুলো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পোস্টার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b="1" dirty="0" sz="5400" lang="en-US" err="1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sz="6000">
              <a:solidFill>
                <a:srgbClr val="BF0000"/>
              </a:solidFill>
            </a:endParaRPr>
          </a:p>
          <a:p>
            <a:pPr algn="ctr"/>
            <a:r>
              <a:rPr b="1" dirty="0" sz="5400" lang="en-US">
                <a:ln w="0"/>
                <a:solidFill>
                  <a:srgbClr val="BF0000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b="1" dirty="0" sz="5400" lang="en-US">
              <a:ln w="0"/>
              <a:solidFill>
                <a:srgbClr val="BF0000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97174" name="Picture 5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31258"/>
          <a:stretch>
            <a:fillRect/>
          </a:stretch>
        </p:blipFill>
        <p:spPr>
          <a:xfrm>
            <a:off x="221673" y="6054430"/>
            <a:ext cx="11748655" cy="626376"/>
          </a:xfrm>
          <a:prstGeom prst="rect"/>
        </p:spPr>
      </p:pic>
      <p:pic>
        <p:nvPicPr>
          <p:cNvPr id="2097175" name="Picture 7" descr="Slide Picture 2.jp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13320" y="427065"/>
            <a:ext cx="3074504" cy="209996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600">
        <p14:prism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RIPON cHAKRABORTY</dc:creator>
  <cp:lastModifiedBy>RIPON cHAKRABORTY</cp:lastModifiedBy>
  <dcterms:created xsi:type="dcterms:W3CDTF">2025-06-17T15:59:49Z</dcterms:created>
  <dcterms:modified xsi:type="dcterms:W3CDTF">2026-09-23T15:09:58Z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874f458acf3e43a2a9425ba8ae7fb731</vt:lpwstr>
  </property>
</Properties>
</file>