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63" r:id="rId3"/>
    <p:sldId id="266" r:id="rId4"/>
    <p:sldId id="257" r:id="rId5"/>
    <p:sldId id="274" r:id="rId6"/>
    <p:sldId id="270" r:id="rId7"/>
    <p:sldId id="277" r:id="rId8"/>
    <p:sldId id="271" r:id="rId9"/>
    <p:sldId id="275" r:id="rId10"/>
    <p:sldId id="258" r:id="rId11"/>
    <p:sldId id="259" r:id="rId12"/>
    <p:sldId id="279" r:id="rId13"/>
    <p:sldId id="260" r:id="rId14"/>
    <p:sldId id="262" r:id="rId15"/>
    <p:sldId id="280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0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17-09-2026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4497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48325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1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@Bdmamunsir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য়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অনুশীলনী-৩</a:t>
            </a:r>
          </a:p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60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৩,৭,৮,</a:t>
            </a:r>
            <a:endParaRPr lang="en-US" sz="6000" b="1" dirty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455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58AD73-66FB-46BC-9282-869B47CBE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44"/>
            <a:ext cx="12354232" cy="694925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4100422-BA62-43C8-AC7A-07F972EA472E}"/>
              </a:ext>
            </a:extLst>
          </p:cNvPr>
          <p:cNvSpPr txBox="1">
            <a:spLocks/>
          </p:cNvSpPr>
          <p:nvPr/>
        </p:nvSpPr>
        <p:spPr>
          <a:xfrm>
            <a:off x="1554726" y="228600"/>
            <a:ext cx="9265674" cy="238760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rgbClr val="66FF66"/>
          </a:solidFill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8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সবাইকে স্বাগতম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5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7DAA4-CB53-4181-9E5B-98E99009E20B}"/>
              </a:ext>
            </a:extLst>
          </p:cNvPr>
          <p:cNvSpPr/>
          <p:nvPr/>
        </p:nvSpPr>
        <p:spPr>
          <a:xfrm>
            <a:off x="1469571" y="1828801"/>
            <a:ext cx="9421585" cy="3853542"/>
          </a:xfrm>
          <a:prstGeom prst="rect">
            <a:avLst/>
          </a:prstGeom>
          <a:noFill/>
          <a:ln w="31750">
            <a:solidFill>
              <a:srgbClr val="122D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4875"/>
            <a:ext cx="1219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ভিডিওতে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কি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? </a:t>
            </a:r>
            <a:r>
              <a:rPr lang="en-US" sz="4000" b="1" dirty="0" err="1">
                <a:solidFill>
                  <a:srgbClr val="122D4A"/>
                </a:solidFill>
                <a:latin typeface="Noto Sans Bengali"/>
              </a:rPr>
              <a:t>এবং</a:t>
            </a:r>
            <a:r>
              <a:rPr lang="en-US" sz="4000" b="1" dirty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122D4A"/>
                </a:solidFill>
                <a:latin typeface="Noto Sans Bengali"/>
              </a:rPr>
              <a:t>? </a:t>
            </a:r>
            <a:endParaRPr sz="4000" b="1" dirty="0">
              <a:solidFill>
                <a:srgbClr val="122D4A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3453534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 err="1">
                <a:solidFill>
                  <a:srgbClr val="FF0000"/>
                </a:solidFill>
                <a:latin typeface="Noto Sans Bengali"/>
              </a:rPr>
              <a:t>ক্ষেত্রফল</a:t>
            </a:r>
            <a:r>
              <a:rPr sz="4000" b="1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4000" b="1" dirty="0" err="1">
                <a:solidFill>
                  <a:srgbClr val="FF0000"/>
                </a:solidFill>
                <a:latin typeface="Noto Sans Bengali"/>
              </a:rPr>
              <a:t>পরিমাপ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3413" y="4388047"/>
            <a:ext cx="6351813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 err="1">
                <a:latin typeface="Noto Sans Bengali"/>
              </a:rPr>
              <a:t>চিত্রসহ</a:t>
            </a:r>
            <a:r>
              <a:rPr sz="3200" b="1" dirty="0">
                <a:latin typeface="Noto Sans Bengali"/>
              </a:rPr>
              <a:t> </a:t>
            </a:r>
            <a:r>
              <a:rPr sz="3200" b="1" dirty="0" err="1">
                <a:latin typeface="Noto Sans Bengali"/>
              </a:rPr>
              <a:t>ধাপে</a:t>
            </a:r>
            <a:r>
              <a:rPr sz="3200" b="1" dirty="0">
                <a:latin typeface="Noto Sans Bengali"/>
              </a:rPr>
              <a:t> </a:t>
            </a:r>
            <a:r>
              <a:rPr sz="3200" b="1" dirty="0" err="1">
                <a:latin typeface="Noto Sans Bengali"/>
              </a:rPr>
              <a:t>ধাপে</a:t>
            </a:r>
            <a:r>
              <a:rPr sz="3200" b="1" dirty="0">
                <a:latin typeface="Noto Sans Bengali"/>
              </a:rPr>
              <a:t> </a:t>
            </a:r>
            <a:r>
              <a:rPr sz="3200" b="1" dirty="0" err="1">
                <a:latin typeface="Noto Sans Bengali"/>
              </a:rPr>
              <a:t>সমাধান</a:t>
            </a:r>
            <a:endParaRPr sz="3200" b="1" dirty="0">
              <a:latin typeface="Noto Sans Bengali"/>
            </a:endParaRPr>
          </a:p>
        </p:txBody>
      </p:sp>
      <p:sp>
        <p:nvSpPr>
          <p:cNvPr id="8" name="Frame 7"/>
          <p:cNvSpPr/>
          <p:nvPr/>
        </p:nvSpPr>
        <p:spPr>
          <a:xfrm>
            <a:off x="1469571" y="1812472"/>
            <a:ext cx="9421585" cy="385354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48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" y="-5896"/>
            <a:ext cx="1097280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 dirty="0" err="1">
                <a:latin typeface="Noto Sans Bengali"/>
              </a:rPr>
              <a:t>আজকের</a:t>
            </a:r>
            <a:r>
              <a:rPr sz="4400" b="1" dirty="0">
                <a:latin typeface="Noto Sans Bengali"/>
              </a:rPr>
              <a:t> </a:t>
            </a:r>
            <a:r>
              <a:rPr sz="4400" b="1" dirty="0" err="1">
                <a:latin typeface="Noto Sans Bengali"/>
              </a:rPr>
              <a:t>শেখার</a:t>
            </a:r>
            <a:r>
              <a:rPr sz="4400" b="1" dirty="0">
                <a:latin typeface="Noto Sans Bengali"/>
              </a:rPr>
              <a:t> </a:t>
            </a:r>
            <a:r>
              <a:rPr sz="4400" b="1" dirty="0" err="1">
                <a:latin typeface="Noto Sans Bengali"/>
              </a:rPr>
              <a:t>লক্ষ্য</a:t>
            </a:r>
            <a:endParaRPr sz="4400" b="1" dirty="0">
              <a:latin typeface="Noto Sans Bengali"/>
            </a:endParaRPr>
          </a:p>
        </p:txBody>
      </p:sp>
      <p:sp>
        <p:nvSpPr>
          <p:cNvPr id="4" name="Oval 3"/>
          <p:cNvSpPr/>
          <p:nvPr/>
        </p:nvSpPr>
        <p:spPr>
          <a:xfrm>
            <a:off x="316773" y="1508760"/>
            <a:ext cx="594360" cy="594360"/>
          </a:xfrm>
          <a:prstGeom prst="ellipse">
            <a:avLst/>
          </a:prstGeom>
          <a:solidFill>
            <a:srgbClr val="008788"/>
          </a:solidFill>
          <a:ln>
            <a:solidFill>
              <a:srgbClr val="0087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b="1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773" y="1513554"/>
            <a:ext cx="59436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latin typeface="Noto Sans Bengali"/>
              </a:rPr>
              <a:t>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28696" y="1463039"/>
            <a:ext cx="11097987" cy="749808"/>
          </a:xfrm>
          <a:prstGeom prst="roundRect">
            <a:avLst/>
          </a:prstGeom>
          <a:solidFill>
            <a:srgbClr val="F7FAFB"/>
          </a:solidFill>
          <a:ln>
            <a:solidFill>
              <a:srgbClr val="F7FA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b="1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5134" y="1562619"/>
            <a:ext cx="10992398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 err="1">
                <a:latin typeface="Noto Sans Bengali"/>
              </a:rPr>
              <a:t>চারদিকে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সমান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প্রস্থের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রাস্তা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থাকলে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বাইরের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দৈর্ঘ্য</a:t>
            </a:r>
            <a:r>
              <a:rPr sz="2800" b="1" dirty="0">
                <a:latin typeface="Noto Sans Bengali"/>
              </a:rPr>
              <a:t>–</a:t>
            </a:r>
            <a:r>
              <a:rPr sz="2800" b="1" dirty="0" err="1">
                <a:latin typeface="Noto Sans Bengali"/>
              </a:rPr>
              <a:t>প্রস্থ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নির্ণয়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করা</a:t>
            </a:r>
            <a:r>
              <a:rPr sz="2800" b="1" dirty="0">
                <a:latin typeface="Noto Sans Bengali"/>
              </a:rPr>
              <a:t>।</a:t>
            </a:r>
          </a:p>
        </p:txBody>
      </p:sp>
      <p:sp>
        <p:nvSpPr>
          <p:cNvPr id="8" name="Oval 7"/>
          <p:cNvSpPr/>
          <p:nvPr/>
        </p:nvSpPr>
        <p:spPr>
          <a:xfrm>
            <a:off x="316773" y="2834639"/>
            <a:ext cx="594360" cy="594360"/>
          </a:xfrm>
          <a:prstGeom prst="ellipse">
            <a:avLst/>
          </a:prstGeom>
          <a:solidFill>
            <a:srgbClr val="008788"/>
          </a:solidFill>
          <a:ln>
            <a:solidFill>
              <a:srgbClr val="0087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b="1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773" y="2839433"/>
            <a:ext cx="59436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latin typeface="Noto Sans Bengali"/>
              </a:rPr>
              <a:t>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8697" y="2788920"/>
            <a:ext cx="11097988" cy="749808"/>
          </a:xfrm>
          <a:prstGeom prst="roundRect">
            <a:avLst/>
          </a:prstGeom>
          <a:solidFill>
            <a:srgbClr val="F7FAFB"/>
          </a:solidFill>
          <a:ln>
            <a:solidFill>
              <a:srgbClr val="F7FA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b="1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5134" y="2871457"/>
            <a:ext cx="1070903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 err="1">
                <a:latin typeface="Noto Sans Bengali"/>
              </a:rPr>
              <a:t>রাস্তার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ক্ষেত্রফল</a:t>
            </a:r>
            <a:r>
              <a:rPr sz="2800" b="1" dirty="0">
                <a:latin typeface="Noto Sans Bengali"/>
              </a:rPr>
              <a:t> = </a:t>
            </a:r>
            <a:r>
              <a:rPr sz="2800" b="1" dirty="0" err="1">
                <a:latin typeface="Noto Sans Bengali"/>
              </a:rPr>
              <a:t>বাইরের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ক্ষেত্রফল</a:t>
            </a:r>
            <a:r>
              <a:rPr sz="2800" b="1" dirty="0">
                <a:latin typeface="Noto Sans Bengali"/>
              </a:rPr>
              <a:t> − </a:t>
            </a:r>
            <a:r>
              <a:rPr sz="2800" b="1" dirty="0" err="1">
                <a:latin typeface="Noto Sans Bengali"/>
              </a:rPr>
              <a:t>ভেতরের</a:t>
            </a:r>
            <a:r>
              <a:rPr sz="2800" b="1" dirty="0">
                <a:latin typeface="Noto Sans Bengali"/>
              </a:rPr>
              <a:t> </a:t>
            </a:r>
            <a:r>
              <a:rPr sz="2800" b="1" dirty="0" err="1">
                <a:latin typeface="Noto Sans Bengali"/>
              </a:rPr>
              <a:t>ক্ষেত্রফল</a:t>
            </a:r>
            <a:r>
              <a:rPr sz="2800" b="1" dirty="0">
                <a:latin typeface="Noto Sans Bengali"/>
              </a:rPr>
              <a:t>।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34886" y="4552404"/>
            <a:ext cx="9956074" cy="566928"/>
          </a:xfrm>
          <a:prstGeom prst="roundRect">
            <a:avLst/>
          </a:prstGeom>
          <a:solidFill>
            <a:srgbClr val="FFF8E2"/>
          </a:solidFill>
          <a:ln>
            <a:solidFill>
              <a:srgbClr val="FFF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b="1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9692" y="4619403"/>
            <a:ext cx="1136468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 err="1">
                <a:latin typeface="Noto Sans Bengali"/>
              </a:rPr>
              <a:t>মূল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সূত্র</a:t>
            </a:r>
            <a:r>
              <a:rPr sz="2400" b="1" dirty="0">
                <a:latin typeface="Noto Sans Bengali"/>
              </a:rPr>
              <a:t>  →  </a:t>
            </a:r>
            <a:r>
              <a:rPr sz="2400" b="1" dirty="0" err="1">
                <a:latin typeface="Noto Sans Bengali"/>
              </a:rPr>
              <a:t>রাস্তার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ক্ষেত্রফল</a:t>
            </a:r>
            <a:r>
              <a:rPr sz="2400" b="1" dirty="0">
                <a:latin typeface="Noto Sans Bengali"/>
              </a:rPr>
              <a:t> = </a:t>
            </a:r>
            <a:r>
              <a:rPr sz="2400" b="1" dirty="0" err="1">
                <a:latin typeface="Noto Sans Bengali"/>
              </a:rPr>
              <a:t>বাইরের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ক্ষেত্রফল</a:t>
            </a:r>
            <a:r>
              <a:rPr sz="2400" b="1" dirty="0">
                <a:latin typeface="Noto Sans Bengali"/>
              </a:rPr>
              <a:t> − </a:t>
            </a:r>
            <a:r>
              <a:rPr sz="2400" b="1" dirty="0" err="1">
                <a:latin typeface="Noto Sans Bengali"/>
              </a:rPr>
              <a:t>ভেতরের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ক্ষেত্রফল</a:t>
            </a:r>
            <a:endParaRPr sz="2400" b="1" dirty="0">
              <a:latin typeface="Noto Sans Bengal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30"/>
          <a:stretch/>
        </p:blipFill>
        <p:spPr>
          <a:xfrm>
            <a:off x="113694" y="2645831"/>
            <a:ext cx="11942231" cy="25139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81" b="43333"/>
          <a:stretch/>
        </p:blipFill>
        <p:spPr>
          <a:xfrm>
            <a:off x="-1355272" y="1567543"/>
            <a:ext cx="14875329" cy="97971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2834" y="1553634"/>
            <a:ext cx="640080" cy="6400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54816" y="3959378"/>
            <a:ext cx="640080" cy="6400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83239" y="2778829"/>
            <a:ext cx="640080" cy="6400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hlinkClick r:id="rId4"/>
          </p:cNvPr>
          <p:cNvSpPr/>
          <p:nvPr/>
        </p:nvSpPr>
        <p:spPr>
          <a:xfrm>
            <a:off x="1627413" y="116632"/>
            <a:ext cx="8909957" cy="7148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আজকের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শিক্ষার্থীরা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যা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শিখেবে</a:t>
            </a:r>
            <a:endParaRPr lang="en-US" sz="44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0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6032"/>
            <a:ext cx="12192000" cy="145415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defRPr/>
            </a:pP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নং-03: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60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প্রস্থ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40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পাড়ের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3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হলে,পাড়ের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b="1" spc="50" dirty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কর।</a:t>
            </a:r>
          </a:p>
        </p:txBody>
      </p:sp>
      <p:sp>
        <p:nvSpPr>
          <p:cNvPr id="12291" name="AutoShape 2" descr="Image result for swimming pool"/>
          <p:cNvSpPr>
            <a:spLocks noChangeAspect="1" noChangeArrowheads="1"/>
          </p:cNvSpPr>
          <p:nvPr/>
        </p:nvSpPr>
        <p:spPr bwMode="auto">
          <a:xfrm>
            <a:off x="1587500" y="-136525"/>
            <a:ext cx="56197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4" name="Picture 3" descr="Backyard-Landscaping-Ideas-Swimming-Pool-Design-Homesthetics-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813" y="1500188"/>
            <a:ext cx="7715250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 rot="2890283">
            <a:off x="7175340" y="4520670"/>
            <a:ext cx="2820590" cy="5715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60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3963" y="6072188"/>
            <a:ext cx="2869066" cy="5715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প্রস্থ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40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 rot="19020527">
            <a:off x="2225586" y="4537797"/>
            <a:ext cx="2846988" cy="5715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60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3001" y="3429000"/>
            <a:ext cx="2754085" cy="5715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প্রস্থ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40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3309918" y="6143644"/>
            <a:ext cx="857256" cy="28575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 rot="17174899">
            <a:off x="3462967" y="5976731"/>
            <a:ext cx="929376" cy="5715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3মিটার</a:t>
            </a:r>
          </a:p>
        </p:txBody>
      </p:sp>
    </p:spTree>
    <p:extLst>
      <p:ext uri="{BB962C8B-B14F-4D97-AF65-F5344CB8AC3E}">
        <p14:creationId xmlns:p14="http://schemas.microsoft.com/office/powerpoint/2010/main" val="21512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993177"/>
            <a:ext cx="12192000" cy="6965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আয়তক্ষেত্রের</a:t>
            </a: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=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b="1" spc="50" dirty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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প্রস্থ</a:t>
            </a:r>
            <a:endParaRPr lang="en-US" sz="4800" b="1" spc="50" dirty="0">
              <a:ln w="11430">
                <a:noFill/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252751"/>
            <a:ext cx="121920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58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62645" y="124989"/>
            <a:ext cx="10105997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2645" y="1977047"/>
            <a:ext cx="10940853" cy="5715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অতএব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=(60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40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83143" y="3250746"/>
            <a:ext cx="12192000" cy="6184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পাড়সহ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 60+(3+3)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28527" y="666061"/>
            <a:ext cx="6409088" cy="5000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 60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70263" y="2588533"/>
            <a:ext cx="5976952" cy="4398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2400 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83143" y="4781957"/>
            <a:ext cx="9202723" cy="6069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পাড়সহ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প্রস্থ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=40+(3+3)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315643" y="4125212"/>
            <a:ext cx="3128649" cy="632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66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236418" y="5588197"/>
            <a:ext cx="3377063" cy="6771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46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603480" y="1267179"/>
            <a:ext cx="6642938" cy="5000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প্রস্থ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=40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43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576108"/>
            <a:ext cx="12192000" cy="92869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পাড়সহ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পুকুরের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=(66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46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" y="2261513"/>
            <a:ext cx="12077700" cy="7429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অতএব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পাড়ের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=(3036-2400)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134877" y="1394324"/>
            <a:ext cx="8229600" cy="92869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3036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763277" y="3378958"/>
            <a:ext cx="8229600" cy="75927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636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917544" y="5410958"/>
            <a:ext cx="5344989" cy="75927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636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36205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/>
      <p:bldP spid="13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91840" y="3234"/>
            <a:ext cx="545896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 err="1">
                <a:solidFill>
                  <a:srgbClr val="FF0000"/>
                </a:solidFill>
                <a:latin typeface="Noto Sans Bengali"/>
              </a:rPr>
              <a:t>প্রথমে</a:t>
            </a:r>
            <a:r>
              <a:rPr sz="3600" b="1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FF0000"/>
                </a:solidFill>
                <a:latin typeface="Noto Sans Bengali"/>
              </a:rPr>
              <a:t>প্রশ্নটি</a:t>
            </a:r>
            <a:r>
              <a:rPr sz="3600" b="1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FF0000"/>
                </a:solidFill>
                <a:latin typeface="Noto Sans Bengali"/>
              </a:rPr>
              <a:t>বুঝে</a:t>
            </a:r>
            <a:r>
              <a:rPr sz="3600" b="1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FF0000"/>
                </a:solidFill>
                <a:latin typeface="Noto Sans Bengali"/>
              </a:rPr>
              <a:t>নিই</a:t>
            </a:r>
            <a:endParaRPr sz="3600" b="1" dirty="0">
              <a:solidFill>
                <a:srgbClr val="FF0000"/>
              </a:solidFill>
              <a:latin typeface="Noto Sans Bengal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81210" y="4330487"/>
            <a:ext cx="3550976" cy="1918731"/>
          </a:xfrm>
          <a:prstGeom prst="roundRect">
            <a:avLst/>
          </a:prstGeom>
          <a:solidFill>
            <a:srgbClr val="F2F7F9"/>
          </a:solidFill>
          <a:ln>
            <a:solidFill>
              <a:srgbClr val="F2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400" b="1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5202" y="4126316"/>
            <a:ext cx="3894567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48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বর্</a:t>
            </a:r>
            <a:r>
              <a:rPr lang="en-US" sz="48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গাকার</a:t>
            </a:r>
            <a:r>
              <a:rPr lang="en-US" sz="48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ক্ষেত্রের</a:t>
            </a:r>
            <a:r>
              <a:rPr lang="en-US" sz="48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sz="3200" b="1" dirty="0" err="1" smtClean="0">
                <a:latin typeface="Noto Sans Bengali"/>
              </a:rPr>
              <a:t>দৈর্ঘ্য</a:t>
            </a:r>
            <a:endParaRPr sz="3200" b="1" dirty="0"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4370" y="5479777"/>
            <a:ext cx="2331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 smtClean="0">
                <a:latin typeface="Noto Sans Bengali"/>
              </a:rPr>
              <a:t>৩০</a:t>
            </a:r>
            <a:r>
              <a:rPr sz="4400" b="1" dirty="0" smtClean="0">
                <a:latin typeface="Noto Sans Bengali"/>
              </a:rPr>
              <a:t>০ </a:t>
            </a:r>
            <a:r>
              <a:rPr sz="4400" b="1" dirty="0" err="1">
                <a:latin typeface="Noto Sans Bengali"/>
              </a:rPr>
              <a:t>মি</a:t>
            </a:r>
            <a:r>
              <a:rPr sz="4400" b="1" dirty="0">
                <a:latin typeface="Noto Sans Bengal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62183" y="4330486"/>
            <a:ext cx="3550975" cy="1918731"/>
          </a:xfrm>
          <a:prstGeom prst="roundRect">
            <a:avLst/>
          </a:prstGeom>
          <a:solidFill>
            <a:srgbClr val="F2F7F9"/>
          </a:solidFill>
          <a:ln>
            <a:solidFill>
              <a:srgbClr val="F2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400" b="1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9766" y="4217893"/>
            <a:ext cx="3052136" cy="12618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4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বর্</a:t>
            </a:r>
            <a:r>
              <a:rPr lang="en-US" sz="4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গাকার</a:t>
            </a:r>
            <a:r>
              <a:rPr lang="en-US" sz="4400" b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400" b="1" dirty="0" err="1">
                <a:latin typeface="SutonnyOMJ" panose="01010600010101010101" pitchFamily="2" charset="0"/>
                <a:cs typeface="SutonnyOMJ" panose="01010600010101010101" pitchFamily="2" charset="0"/>
              </a:rPr>
              <a:t>ক্ষেত্রের</a:t>
            </a:r>
            <a:r>
              <a:rPr sz="4000" b="1" dirty="0" smtClean="0">
                <a:latin typeface="Noto Sans Bengali"/>
              </a:rPr>
              <a:t> </a:t>
            </a:r>
            <a:r>
              <a:rPr sz="3200" b="1" dirty="0" err="1">
                <a:latin typeface="Noto Sans Bengali"/>
              </a:rPr>
              <a:t>প্রস্থ</a:t>
            </a:r>
            <a:endParaRPr sz="3200" b="1" dirty="0"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3682" y="5427135"/>
            <a:ext cx="2331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 smtClean="0">
                <a:latin typeface="Noto Sans Bengali"/>
              </a:rPr>
              <a:t>৩০</a:t>
            </a:r>
            <a:r>
              <a:rPr sz="4400" b="1" dirty="0" smtClean="0">
                <a:latin typeface="Noto Sans Bengali"/>
              </a:rPr>
              <a:t>০ </a:t>
            </a:r>
            <a:r>
              <a:rPr sz="4400" b="1" dirty="0" err="1">
                <a:latin typeface="Noto Sans Bengali"/>
              </a:rPr>
              <a:t>মি</a:t>
            </a:r>
            <a:r>
              <a:rPr sz="4400" b="1" dirty="0">
                <a:latin typeface="Noto Sans Bengali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15683" y="4339130"/>
            <a:ext cx="2286001" cy="1918731"/>
          </a:xfrm>
          <a:prstGeom prst="roundRect">
            <a:avLst/>
          </a:prstGeom>
          <a:solidFill>
            <a:srgbClr val="F2F7F9"/>
          </a:solidFill>
          <a:ln>
            <a:solidFill>
              <a:srgbClr val="F2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400" b="1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43155" y="4444919"/>
            <a:ext cx="233172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 err="1" smtClean="0">
                <a:latin typeface="Noto Sans Bengali"/>
              </a:rPr>
              <a:t>রাস্তার</a:t>
            </a:r>
            <a:r>
              <a:rPr sz="3200" b="1" dirty="0" smtClean="0">
                <a:latin typeface="Noto Sans Bengali"/>
              </a:rPr>
              <a:t> </a:t>
            </a:r>
            <a:r>
              <a:rPr sz="3200" b="1" dirty="0" err="1">
                <a:latin typeface="Noto Sans Bengali"/>
              </a:rPr>
              <a:t>প্রস্থ</a:t>
            </a:r>
            <a:endParaRPr sz="3200" b="1" dirty="0"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3155" y="5253038"/>
            <a:ext cx="2331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dirty="0">
                <a:latin typeface="Noto Sans Bengali"/>
              </a:rPr>
              <a:t>৪ </a:t>
            </a:r>
            <a:r>
              <a:rPr sz="4400" b="1" dirty="0" err="1">
                <a:latin typeface="Noto Sans Bengali"/>
              </a:rPr>
              <a:t>মি</a:t>
            </a:r>
            <a:r>
              <a:rPr sz="4400" b="1" dirty="0">
                <a:latin typeface="Noto Sans Bengali"/>
              </a:rPr>
              <a:t>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3" b="68230"/>
          <a:stretch/>
        </p:blipFill>
        <p:spPr>
          <a:xfrm>
            <a:off x="48984" y="926343"/>
            <a:ext cx="11942231" cy="1241325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2442746" y="2943225"/>
            <a:ext cx="7306508" cy="9715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এই </a:t>
            </a:r>
            <a:r>
              <a:rPr lang="en-US" sz="2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4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4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endParaRPr lang="en-US" sz="24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r>
              <a:rPr lang="en-US" sz="2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ame 24"/>
          <p:cNvSpPr/>
          <p:nvPr/>
        </p:nvSpPr>
        <p:spPr>
          <a:xfrm>
            <a:off x="3459658" y="804893"/>
            <a:ext cx="5029200" cy="5029200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8324" y="5855678"/>
            <a:ext cx="8899071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dirty="0" err="1">
                <a:latin typeface="Noto Sans Bengali"/>
              </a:rPr>
              <a:t>চিত্র</a:t>
            </a:r>
            <a:r>
              <a:rPr sz="4000" b="1" dirty="0">
                <a:latin typeface="Noto Sans Bengali"/>
              </a:rPr>
              <a:t> : </a:t>
            </a:r>
            <a:r>
              <a:rPr sz="4000" b="1" dirty="0" err="1" smtClean="0">
                <a:latin typeface="Noto Sans Bengali"/>
              </a:rPr>
              <a:t>ব</a:t>
            </a:r>
            <a:r>
              <a:rPr lang="en-US" sz="4000" b="1" dirty="0" err="1" smtClean="0">
                <a:latin typeface="Noto Sans Bengali"/>
              </a:rPr>
              <a:t>র্গাকার</a:t>
            </a:r>
            <a:r>
              <a:rPr lang="en-US" sz="4000" b="1" dirty="0" smtClean="0">
                <a:latin typeface="Noto Sans Bengali"/>
              </a:rPr>
              <a:t> </a:t>
            </a:r>
            <a:r>
              <a:rPr lang="en-US" sz="4000" b="1" dirty="0" err="1" smtClean="0">
                <a:latin typeface="Noto Sans Bengali"/>
              </a:rPr>
              <a:t>ক্ষেত্র</a:t>
            </a:r>
            <a:r>
              <a:rPr lang="en-US" sz="4000" b="1" dirty="0" smtClean="0">
                <a:latin typeface="Noto Sans Bengali"/>
              </a:rPr>
              <a:t> </a:t>
            </a:r>
            <a:r>
              <a:rPr sz="4000" b="1" dirty="0" smtClean="0">
                <a:latin typeface="Noto Sans Bengali"/>
              </a:rPr>
              <a:t>ও </a:t>
            </a:r>
            <a:r>
              <a:rPr sz="4000" b="1" dirty="0" err="1">
                <a:latin typeface="Noto Sans Bengali"/>
              </a:rPr>
              <a:t>চারপাশের</a:t>
            </a:r>
            <a:r>
              <a:rPr sz="4000" b="1" dirty="0">
                <a:latin typeface="Noto Sans Bengali"/>
              </a:rPr>
              <a:t> </a:t>
            </a:r>
            <a:r>
              <a:rPr sz="4000" b="1" dirty="0" err="1">
                <a:latin typeface="Noto Sans Bengali"/>
              </a:rPr>
              <a:t>পথ</a:t>
            </a:r>
            <a:endParaRPr sz="4000" b="1" dirty="0">
              <a:latin typeface="Noto Sans Bengal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42901" y="-143456"/>
            <a:ext cx="1216152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 err="1">
                <a:latin typeface="Noto Sans Bengali"/>
              </a:rPr>
              <a:t>পথটি</a:t>
            </a:r>
            <a:r>
              <a:rPr sz="2400" b="1" dirty="0">
                <a:latin typeface="Noto Sans Bengali"/>
              </a:rPr>
              <a:t> </a:t>
            </a:r>
            <a:r>
              <a:rPr lang="en-US" sz="2400" b="1" dirty="0" err="1" smtClean="0">
                <a:latin typeface="Noto Sans Bengali"/>
              </a:rPr>
              <a:t>বর্গাকারে</a:t>
            </a:r>
            <a:r>
              <a:rPr sz="2400" b="1" dirty="0" err="1" smtClean="0">
                <a:latin typeface="Noto Sans Bengali"/>
              </a:rPr>
              <a:t>র</a:t>
            </a:r>
            <a:r>
              <a:rPr sz="2400" b="1" dirty="0" smtClean="0">
                <a:latin typeface="Noto Sans Bengali"/>
              </a:rPr>
              <a:t> </a:t>
            </a:r>
            <a:r>
              <a:rPr lang="en-US" sz="2400" b="1" dirty="0" err="1" smtClean="0">
                <a:latin typeface="Noto Sans Bengali"/>
              </a:rPr>
              <a:t>বাইরে</a:t>
            </a:r>
            <a:r>
              <a:rPr lang="en-US" sz="2400" b="1" dirty="0" smtClean="0">
                <a:latin typeface="Noto Sans Bengali"/>
              </a:rPr>
              <a:t> </a:t>
            </a:r>
            <a:r>
              <a:rPr sz="2400" b="1" dirty="0" smtClean="0">
                <a:latin typeface="Noto Sans Bengali"/>
              </a:rPr>
              <a:t>—</a:t>
            </a:r>
            <a:r>
              <a:rPr sz="2400" b="1" dirty="0" err="1" smtClean="0">
                <a:latin typeface="Noto Sans Bengali"/>
              </a:rPr>
              <a:t>তাই</a:t>
            </a:r>
            <a:r>
              <a:rPr sz="2400" b="1" dirty="0" smtClean="0">
                <a:latin typeface="Noto Sans Bengali"/>
              </a:rPr>
              <a:t> </a:t>
            </a:r>
            <a:r>
              <a:rPr lang="en-US" sz="2400" b="1" dirty="0" err="1" smtClean="0">
                <a:latin typeface="Noto Sans Bengali"/>
              </a:rPr>
              <a:t>বাইরে</a:t>
            </a:r>
            <a:r>
              <a:rPr lang="en-GB" sz="32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র</a:t>
            </a:r>
            <a:r>
              <a:rPr sz="2800" b="1" dirty="0" smtClean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মাপ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হবে</a:t>
            </a:r>
            <a:r>
              <a:rPr sz="2400" b="1" dirty="0">
                <a:latin typeface="Noto Sans Bengali"/>
              </a:rPr>
              <a:t> ৪ </a:t>
            </a:r>
            <a:r>
              <a:rPr sz="2400" b="1" dirty="0" err="1">
                <a:latin typeface="Noto Sans Bengali"/>
              </a:rPr>
              <a:t>মিটার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করে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দুই</a:t>
            </a:r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পাশে</a:t>
            </a:r>
            <a:r>
              <a:rPr sz="2400" b="1" dirty="0">
                <a:latin typeface="Noto Sans Bengali"/>
              </a:rPr>
              <a:t> </a:t>
            </a:r>
            <a:r>
              <a:rPr lang="en-US" sz="2400" b="1" dirty="0" err="1" smtClean="0">
                <a:latin typeface="Noto Sans Bengali"/>
              </a:rPr>
              <a:t>বেশি</a:t>
            </a:r>
            <a:endParaRPr sz="2400" b="1" dirty="0">
              <a:latin typeface="Noto Sans Bengal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2126" y="3021492"/>
            <a:ext cx="2147147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 err="1" smtClean="0">
                <a:latin typeface="Noto Sans Bengali"/>
              </a:rPr>
              <a:t>বর্গাকার</a:t>
            </a:r>
            <a:r>
              <a:rPr lang="en-US" sz="3200" b="1" dirty="0" smtClean="0">
                <a:latin typeface="Noto Sans Bengali"/>
              </a:rPr>
              <a:t> </a:t>
            </a:r>
            <a:r>
              <a:rPr lang="en-US" sz="3200" b="1" dirty="0" err="1" smtClean="0">
                <a:latin typeface="Noto Sans Bengali"/>
              </a:rPr>
              <a:t>ক্ষেত্র</a:t>
            </a:r>
            <a:endParaRPr sz="3200" b="1" dirty="0"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8457" y="3034577"/>
            <a:ext cx="68580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>
                <a:latin typeface="Noto Sans Bengali"/>
              </a:rPr>
              <a:t>৪</a:t>
            </a:r>
            <a:endParaRPr lang="en-GB" sz="2400" b="1" dirty="0">
              <a:latin typeface="Noto Sans Bengali"/>
            </a:endParaRPr>
          </a:p>
          <a:p>
            <a:pPr algn="ctr"/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মি</a:t>
            </a:r>
            <a:r>
              <a:rPr sz="2400" b="1" dirty="0">
                <a:latin typeface="Noto Sans Bengal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4960" y="729947"/>
            <a:ext cx="68580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>
                <a:latin typeface="Noto Sans Bengali"/>
              </a:rPr>
              <a:t>৪</a:t>
            </a:r>
            <a:endParaRPr lang="en-GB" sz="2400" b="1" dirty="0">
              <a:latin typeface="Noto Sans Bengali"/>
            </a:endParaRPr>
          </a:p>
          <a:p>
            <a:pPr algn="ctr"/>
            <a:r>
              <a:rPr sz="2400" b="1" dirty="0">
                <a:latin typeface="Noto Sans Bengali"/>
              </a:rPr>
              <a:t> </a:t>
            </a:r>
            <a:r>
              <a:rPr sz="2400" b="1" dirty="0" err="1">
                <a:latin typeface="Noto Sans Bengali"/>
              </a:rPr>
              <a:t>মি</a:t>
            </a:r>
            <a:r>
              <a:rPr sz="2400" b="1" dirty="0">
                <a:latin typeface="Noto Sans Bengal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0357" y="1556619"/>
            <a:ext cx="3364124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 smtClean="0">
                <a:latin typeface="Noto Sans Bengali"/>
              </a:rPr>
              <a:t> </a:t>
            </a:r>
            <a:r>
              <a:rPr lang="bn-BD" sz="2000" b="1" dirty="0" smtClean="0">
                <a:latin typeface="Noto Sans Bengali"/>
              </a:rPr>
              <a:t>দৈর্ঘ্য</a:t>
            </a:r>
            <a:r>
              <a:rPr lang="bn-BD" sz="2000" b="1" dirty="0">
                <a:latin typeface="Noto Sans Bengali"/>
              </a:rPr>
              <a:t>) </a:t>
            </a:r>
            <a:r>
              <a:rPr lang="en-US" sz="2000" b="1" dirty="0" smtClean="0">
                <a:latin typeface="Noto Sans Bengali"/>
              </a:rPr>
              <a:t>= ৩০</a:t>
            </a:r>
            <a:r>
              <a:rPr sz="2000" b="1" dirty="0" smtClean="0">
                <a:latin typeface="Noto Sans Bengali"/>
              </a:rPr>
              <a:t>০ </a:t>
            </a:r>
            <a:r>
              <a:rPr sz="2000" b="1" dirty="0" err="1">
                <a:latin typeface="Noto Sans Bengali"/>
              </a:rPr>
              <a:t>মি</a:t>
            </a:r>
            <a:r>
              <a:rPr sz="2000" b="1" dirty="0">
                <a:latin typeface="Noto Sans Bengal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2879966" y="3331186"/>
            <a:ext cx="3071377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 smtClean="0">
                <a:latin typeface="Noto Sans Bengali"/>
              </a:rPr>
              <a:t> </a:t>
            </a:r>
            <a:r>
              <a:rPr lang="bn-BD" sz="2000" b="1" dirty="0" smtClean="0">
                <a:latin typeface="Noto Sans Bengali"/>
              </a:rPr>
              <a:t>প্রস্থ </a:t>
            </a:r>
            <a:r>
              <a:rPr lang="en-US" sz="2000" b="1" dirty="0" smtClean="0">
                <a:latin typeface="Noto Sans Bengali"/>
              </a:rPr>
              <a:t>=৩০</a:t>
            </a:r>
            <a:r>
              <a:rPr sz="2000" b="1" dirty="0" smtClean="0">
                <a:latin typeface="Noto Sans Bengali"/>
              </a:rPr>
              <a:t>০ </a:t>
            </a:r>
            <a:r>
              <a:rPr sz="2000" b="1" dirty="0" err="1">
                <a:latin typeface="Noto Sans Bengali"/>
              </a:rPr>
              <a:t>মি</a:t>
            </a:r>
            <a:r>
              <a:rPr sz="2000" b="1" dirty="0">
                <a:latin typeface="Noto Sans Bengal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7802" y="340273"/>
            <a:ext cx="5289233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বাইরের</a:t>
            </a:r>
            <a:r>
              <a:rPr lang="as-IN" sz="2800" b="1" dirty="0" smtClean="0">
                <a:latin typeface="Noto Sans Bengali"/>
              </a:rPr>
              <a:t> </a:t>
            </a:r>
            <a:r>
              <a:rPr lang="as-IN" sz="2000" b="1" dirty="0">
                <a:latin typeface="Noto Sans Bengali"/>
              </a:rPr>
              <a:t>দৈর্ঘ্য </a:t>
            </a:r>
            <a:r>
              <a:rPr sz="2000" b="1" dirty="0">
                <a:latin typeface="Noto Sans Bengali"/>
              </a:rPr>
              <a:t>= </a:t>
            </a:r>
            <a:r>
              <a:rPr lang="en-US" sz="2000" b="1" dirty="0" smtClean="0">
                <a:latin typeface="Noto Sans Bengali"/>
              </a:rPr>
              <a:t>৩০</a:t>
            </a:r>
            <a:r>
              <a:rPr sz="2000" b="1" dirty="0" smtClean="0">
                <a:latin typeface="Noto Sans Bengali"/>
              </a:rPr>
              <a:t>০ </a:t>
            </a:r>
            <a:r>
              <a:rPr lang="en-GB" sz="2000" b="1" dirty="0" smtClean="0">
                <a:latin typeface="Noto Sans Bengali"/>
              </a:rPr>
              <a:t>+</a:t>
            </a:r>
            <a:r>
              <a:rPr sz="2000" b="1" dirty="0" smtClean="0">
                <a:latin typeface="Noto Sans Bengali"/>
              </a:rPr>
              <a:t> </a:t>
            </a:r>
            <a:r>
              <a:rPr sz="2000" b="1" dirty="0">
                <a:latin typeface="Noto Sans Bengali"/>
              </a:rPr>
              <a:t>৪ </a:t>
            </a:r>
            <a:r>
              <a:rPr lang="en-GB" sz="2000" b="1" dirty="0">
                <a:latin typeface="Noto Sans Bengali"/>
              </a:rPr>
              <a:t>+</a:t>
            </a:r>
            <a:r>
              <a:rPr lang="en-GB" sz="2000" b="1" dirty="0" smtClean="0">
                <a:latin typeface="Noto Sans Bengali"/>
              </a:rPr>
              <a:t> </a:t>
            </a:r>
            <a:r>
              <a:rPr sz="2000" b="1" dirty="0">
                <a:latin typeface="Noto Sans Bengali"/>
              </a:rPr>
              <a:t>৪ = </a:t>
            </a:r>
            <a:r>
              <a:rPr lang="en-US" sz="2000" b="1" dirty="0" smtClean="0">
                <a:latin typeface="Noto Sans Bengali"/>
              </a:rPr>
              <a:t>৩০৮</a:t>
            </a:r>
            <a:r>
              <a:rPr sz="2000" b="1" dirty="0" smtClean="0">
                <a:latin typeface="Noto Sans Bengali"/>
              </a:rPr>
              <a:t> </a:t>
            </a:r>
            <a:r>
              <a:rPr sz="2000" b="1" dirty="0" err="1">
                <a:latin typeface="Noto Sans Bengali"/>
              </a:rPr>
              <a:t>মি</a:t>
            </a:r>
            <a:r>
              <a:rPr sz="2000" b="1" dirty="0">
                <a:latin typeface="Noto Sans Bengali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C77999-03C6-4859-B417-FA70F2ADE4E4}"/>
              </a:ext>
            </a:extLst>
          </p:cNvPr>
          <p:cNvSpPr txBox="1"/>
          <p:nvPr/>
        </p:nvSpPr>
        <p:spPr>
          <a:xfrm rot="16200000">
            <a:off x="699929" y="3172087"/>
            <a:ext cx="480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বাই</a:t>
            </a:r>
            <a:r>
              <a:rPr lang="as-IN" sz="28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রের</a:t>
            </a:r>
            <a:r>
              <a:rPr lang="en-US" sz="2800" b="1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b="1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প্রস্থ</a:t>
            </a:r>
            <a:r>
              <a:rPr lang="as-IN" sz="2800" b="1" dirty="0" smtClean="0">
                <a:latin typeface="Noto Sans Bengali"/>
              </a:rPr>
              <a:t> </a:t>
            </a:r>
            <a:r>
              <a:rPr sz="2000" b="1" dirty="0" smtClean="0">
                <a:latin typeface="Noto Sans Bengali"/>
              </a:rPr>
              <a:t>= </a:t>
            </a:r>
            <a:r>
              <a:rPr lang="en-US" sz="2000" b="1" dirty="0" smtClean="0">
                <a:latin typeface="Noto Sans Bengali"/>
              </a:rPr>
              <a:t>৩০</a:t>
            </a:r>
            <a:r>
              <a:rPr sz="2000" b="1" dirty="0" smtClean="0">
                <a:latin typeface="Noto Sans Bengali"/>
              </a:rPr>
              <a:t>০ </a:t>
            </a:r>
            <a:r>
              <a:rPr lang="en-GB" sz="2000" b="1" dirty="0">
                <a:latin typeface="Noto Sans Bengali"/>
              </a:rPr>
              <a:t>+</a:t>
            </a:r>
            <a:r>
              <a:rPr sz="2000" b="1" dirty="0" smtClean="0">
                <a:latin typeface="Noto Sans Bengali"/>
              </a:rPr>
              <a:t> </a:t>
            </a:r>
            <a:r>
              <a:rPr sz="2000" b="1" dirty="0">
                <a:latin typeface="Noto Sans Bengali"/>
              </a:rPr>
              <a:t>৪ </a:t>
            </a:r>
            <a:r>
              <a:rPr lang="en-US" sz="2000" b="1" dirty="0" smtClean="0">
                <a:latin typeface="Noto Sans Bengali"/>
              </a:rPr>
              <a:t>+</a:t>
            </a:r>
            <a:r>
              <a:rPr sz="2000" b="1" dirty="0" smtClean="0">
                <a:latin typeface="Noto Sans Bengali"/>
              </a:rPr>
              <a:t> </a:t>
            </a:r>
            <a:r>
              <a:rPr sz="2000" b="1" dirty="0">
                <a:latin typeface="Noto Sans Bengali"/>
              </a:rPr>
              <a:t>৪ </a:t>
            </a:r>
            <a:r>
              <a:rPr sz="2000" b="1" dirty="0" smtClean="0">
                <a:latin typeface="Noto Sans Bengali"/>
              </a:rPr>
              <a:t>=</a:t>
            </a:r>
            <a:r>
              <a:rPr lang="en-US" sz="2000" b="1" dirty="0" smtClean="0">
                <a:latin typeface="Noto Sans Bengali"/>
              </a:rPr>
              <a:t>৩০৮</a:t>
            </a:r>
            <a:r>
              <a:rPr sz="2000" b="1" dirty="0" smtClean="0">
                <a:latin typeface="Noto Sans Bengali"/>
              </a:rPr>
              <a:t> </a:t>
            </a:r>
            <a:r>
              <a:rPr sz="2000" b="1" dirty="0" err="1">
                <a:latin typeface="Noto Sans Bengali"/>
              </a:rPr>
              <a:t>মি</a:t>
            </a:r>
            <a:r>
              <a:rPr sz="2000" b="1" dirty="0">
                <a:latin typeface="Noto Sans Bengali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37DAA4-CB53-4181-9E5B-98E99009E20B}"/>
              </a:ext>
            </a:extLst>
          </p:cNvPr>
          <p:cNvSpPr/>
          <p:nvPr/>
        </p:nvSpPr>
        <p:spPr>
          <a:xfrm>
            <a:off x="4101370" y="1485998"/>
            <a:ext cx="3753111" cy="3677476"/>
          </a:xfrm>
          <a:prstGeom prst="rect">
            <a:avLst/>
          </a:prstGeom>
          <a:noFill/>
          <a:ln w="31750">
            <a:solidFill>
              <a:srgbClr val="122D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  </a:t>
            </a:r>
            <a:endParaRPr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/>
      <p:bldP spid="3" grpId="0"/>
      <p:bldP spid="6" grpId="0"/>
      <p:bldP spid="7" grpId="0"/>
      <p:bldP spid="8" grpId="0"/>
      <p:bldP spid="11" grpId="0"/>
      <p:bldP spid="12" grpId="0"/>
      <p:bldP spid="14" grpId="0"/>
      <p:bldP spid="18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993177"/>
            <a:ext cx="12192000" cy="6965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বর্গক্ষেত্রের</a:t>
            </a: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= </a:t>
            </a:r>
            <a:r>
              <a:rPr lang="en-US" sz="4800" b="1" spc="50" dirty="0" err="1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b="1" spc="50" dirty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4800" b="1" spc="50" dirty="0" smtClean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 </a:t>
            </a:r>
            <a:r>
              <a:rPr lang="en-US" sz="4800" b="1" spc="50" dirty="0" err="1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endParaRPr lang="en-US" sz="4800" b="1" spc="50" dirty="0">
              <a:ln w="11430">
                <a:noFill/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252751"/>
            <a:ext cx="121920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54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78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28"/>
            <a:ext cx="109728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সমাধান</a:t>
            </a:r>
            <a:endParaRPr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477" y="4946312"/>
            <a:ext cx="1236516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রাস্তার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ক্ষেত্রফল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r>
              <a:rPr lang="en-GB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৯৪৮৬৪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−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৯০০০০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৪,৮৬৪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বর্গমিটার</a:t>
            </a:r>
            <a:endParaRPr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477" y="4059274"/>
            <a:ext cx="1219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রাস্তাসহ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 err="1">
                <a:latin typeface="Noto Sans Bengali"/>
              </a:rPr>
              <a:t>বর্গক্ষেত্রের</a:t>
            </a:r>
            <a:r>
              <a:rPr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ক্ষেত্রফল</a:t>
            </a:r>
            <a:r>
              <a:rPr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GB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৩০৮</a:t>
            </a:r>
            <a:r>
              <a:rPr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× 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৩০৮</a:t>
            </a:r>
            <a:r>
              <a:rPr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r>
              <a:rPr lang="en-GB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৯৪৮৬৪</a:t>
            </a:r>
            <a:r>
              <a:rPr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</a:t>
            </a:r>
            <a:r>
              <a:rPr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মি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</a:t>
            </a:r>
            <a:endParaRPr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477" y="3265842"/>
            <a:ext cx="1119168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রাস্তাসহ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oto Sans Bengali"/>
              </a:rPr>
              <a:t>বর্গক্ষেত্রের</a:t>
            </a:r>
            <a:r>
              <a:rPr lang="en-US" sz="3600" b="1" dirty="0" smtClean="0">
                <a:latin typeface="Noto Sans Bengali"/>
              </a:rPr>
              <a:t> </a:t>
            </a:r>
            <a:r>
              <a:rPr lang="en-GB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দৈর্ঘ্য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৩০০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GB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২×৪ 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৩০৮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মি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477" y="2055638"/>
            <a:ext cx="12143015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600" b="1" dirty="0" err="1">
                <a:latin typeface="Noto Sans Bengali"/>
              </a:rPr>
              <a:t>বর্গ</a:t>
            </a:r>
            <a:r>
              <a:rPr lang="en-US" sz="3600" b="1" dirty="0">
                <a:latin typeface="Noto Sans Bengali"/>
              </a:rPr>
              <a:t> </a:t>
            </a:r>
            <a:r>
              <a:rPr lang="en-US" sz="3600" b="1" dirty="0" err="1">
                <a:latin typeface="Noto Sans Bengali"/>
              </a:rPr>
              <a:t>ক্ষেত্রের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ক্ষেত্রফল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 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×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 </a:t>
            </a:r>
            <a:r>
              <a:rPr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০০</a:t>
            </a:r>
            <a:r>
              <a:rPr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০০ </a:t>
            </a:r>
            <a:r>
              <a:rPr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বর্গমিটার</a:t>
            </a:r>
            <a:endParaRPr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6361" y="561339"/>
            <a:ext cx="317268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4458" y="1167861"/>
            <a:ext cx="968292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600" b="1" dirty="0" err="1" smtClean="0">
                <a:latin typeface="Noto Sans Bengali"/>
              </a:rPr>
              <a:t>বর্গ</a:t>
            </a:r>
            <a:r>
              <a:rPr lang="en-US" sz="3600" b="1" dirty="0" smtClean="0">
                <a:latin typeface="Noto Sans Bengali"/>
              </a:rPr>
              <a:t> </a:t>
            </a:r>
            <a:r>
              <a:rPr lang="en-US" sz="3600" b="1" dirty="0" err="1" smtClean="0">
                <a:latin typeface="Noto Sans Bengali"/>
              </a:rPr>
              <a:t>ক্ষেত্রের</a:t>
            </a:r>
            <a:r>
              <a:rPr lang="en-US" sz="3600" b="1" dirty="0" smtClean="0">
                <a:latin typeface="Noto Sans Bengali"/>
              </a:rPr>
              <a:t> </a:t>
            </a:r>
            <a:r>
              <a:rPr lang="en-US" sz="3600" b="1" dirty="0" err="1" smtClean="0">
                <a:latin typeface="Noto Sans Bengali"/>
              </a:rPr>
              <a:t>এক</a:t>
            </a:r>
            <a:r>
              <a:rPr lang="en-US" sz="3600" b="1" dirty="0" smtClean="0">
                <a:latin typeface="Noto Sans Bengali"/>
              </a:rPr>
              <a:t> </a:t>
            </a:r>
            <a:r>
              <a:rPr lang="en-US" sz="3600" b="1" dirty="0" err="1" smtClean="0">
                <a:latin typeface="Noto Sans Bengali"/>
              </a:rPr>
              <a:t>বাহুর</a:t>
            </a:r>
            <a:r>
              <a:rPr lang="en-US" sz="3600" b="1" dirty="0" smtClean="0">
                <a:latin typeface="Noto Sans Bengali"/>
              </a:rPr>
              <a:t> </a:t>
            </a:r>
            <a:r>
              <a:rPr lang="bn-BD" sz="3600" b="1" dirty="0" smtClean="0">
                <a:latin typeface="Noto Sans Bengali"/>
              </a:rPr>
              <a:t>দৈর্ঘ্য</a:t>
            </a:r>
            <a:r>
              <a:rPr lang="bn-BD" sz="3600" b="1" dirty="0">
                <a:latin typeface="Noto Sans Bengali"/>
              </a:rPr>
              <a:t>) </a:t>
            </a:r>
            <a:r>
              <a:rPr lang="en-US" sz="3600" b="1" dirty="0" smtClean="0">
                <a:latin typeface="Noto Sans Bengali"/>
              </a:rPr>
              <a:t>= ৩০</a:t>
            </a:r>
            <a:r>
              <a:rPr sz="3600" b="1" dirty="0" smtClean="0">
                <a:latin typeface="Noto Sans Bengali"/>
              </a:rPr>
              <a:t>০ </a:t>
            </a:r>
            <a:r>
              <a:rPr sz="3600" b="1" dirty="0" err="1">
                <a:latin typeface="Noto Sans Bengali"/>
              </a:rPr>
              <a:t>মি</a:t>
            </a:r>
            <a:r>
              <a:rPr sz="3600" b="1" dirty="0">
                <a:latin typeface="Noto Sans Bengali"/>
              </a:rPr>
              <a:t>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51414" y="5645999"/>
            <a:ext cx="5996819" cy="75927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 err="1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b="1" spc="50" dirty="0" smtClean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৪৮৬৪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5" grpId="0"/>
      <p:bldP spid="7" grpId="0"/>
      <p:bldP spid="19" grpId="0"/>
      <p:bldP spid="25" grpId="0"/>
      <p:bldP spid="26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0480" y="1537570"/>
            <a:ext cx="833120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oto Sans Bengali"/>
              </a:rPr>
              <a:t>অংকের</a:t>
            </a:r>
            <a:r>
              <a:rPr lang="en-US" sz="6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oto Sans Bengali"/>
              </a:rPr>
              <a:t>কুইজ</a:t>
            </a:r>
            <a:r>
              <a:rPr lang="en-US" sz="6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endParaRPr sz="6000" b="1" dirty="0">
              <a:solidFill>
                <a:srgbClr val="FF0000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725309"/>
            <a:ext cx="12192000" cy="1938992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just"/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একটি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আয়তাকার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ক্ষেত্রের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দৈর্ঘ্য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৪৮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মিটার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এবং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প্রস্থ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৩২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মিটার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৮০ </a:t>
            </a:r>
            <a:r>
              <a:rPr sz="3600" b="1" dirty="0" err="1" smtClean="0">
                <a:solidFill>
                  <a:srgbClr val="232D37"/>
                </a:solidFill>
                <a:latin typeface="Noto Sans Bengali"/>
              </a:rPr>
              <a:t>সে</a:t>
            </a:r>
            <a:r>
              <a:rPr lang="en-US" sz="3600" b="1" dirty="0" err="1" smtClean="0">
                <a:solidFill>
                  <a:srgbClr val="232D37"/>
                </a:solidFill>
                <a:latin typeface="Noto Sans Bengali"/>
              </a:rPr>
              <a:t>.</a:t>
            </a:r>
            <a:r>
              <a:rPr sz="3600" b="1" dirty="0" err="1" smtClean="0">
                <a:solidFill>
                  <a:srgbClr val="232D37"/>
                </a:solidFill>
                <a:latin typeface="Noto Sans Bengali"/>
              </a:rPr>
              <a:t>মি</a:t>
            </a:r>
            <a:r>
              <a:rPr lang="en-US" sz="3600" b="1" dirty="0" smtClean="0">
                <a:solidFill>
                  <a:srgbClr val="232D37"/>
                </a:solidFill>
                <a:latin typeface="Noto Sans Bengali"/>
              </a:rPr>
              <a:t>.</a:t>
            </a:r>
            <a:r>
              <a:rPr sz="3600" b="1" dirty="0" smtClean="0">
                <a:solidFill>
                  <a:srgbClr val="232D37"/>
                </a:solidFill>
                <a:latin typeface="Noto Sans Bengali"/>
              </a:rPr>
              <a:t>।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ক্ষেত্রটির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বাইরে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চারদিকে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৩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মিটার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4800" b="1" dirty="0" err="1">
                <a:solidFill>
                  <a:srgbClr val="232D37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বিস্তৃত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একটি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রাস্তা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আছে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।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রাস্তাটির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ক্ষেত্রফল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232D37"/>
                </a:solidFill>
                <a:latin typeface="Noto Sans Bengali"/>
              </a:rPr>
              <a:t>কত</a:t>
            </a:r>
            <a:r>
              <a:rPr sz="3600" b="1" dirty="0">
                <a:solidFill>
                  <a:srgbClr val="232D37"/>
                </a:solidFill>
                <a:latin typeface="Noto Sans Bengali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20" b="30280"/>
          <a:stretch/>
        </p:blipFill>
        <p:spPr>
          <a:xfrm>
            <a:off x="-1320824" y="1851903"/>
            <a:ext cx="14875329" cy="100811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71502" y="1851903"/>
            <a:ext cx="636120" cy="63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428091" y="699909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Rounded Rectangle 6">
            <a:hlinkClick r:id="rId3"/>
          </p:cNvPr>
          <p:cNvSpPr/>
          <p:nvPr/>
        </p:nvSpPr>
        <p:spPr>
          <a:xfrm>
            <a:off x="1780961" y="4863436"/>
            <a:ext cx="8909957" cy="14230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0656" y="3223860"/>
            <a:ext cx="636120" cy="636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" t="70082" r="455" b="21413"/>
          <a:stretch/>
        </p:blipFill>
        <p:spPr>
          <a:xfrm>
            <a:off x="-1428703" y="3278766"/>
            <a:ext cx="14875329" cy="58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26A089-A411-4CC0-8065-E4783B0948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B49AAD-EFB7-4258-9E34-0C0845E15659}"/>
              </a:ext>
            </a:extLst>
          </p:cNvPr>
          <p:cNvSpPr txBox="1"/>
          <p:nvPr/>
        </p:nvSpPr>
        <p:spPr>
          <a:xfrm>
            <a:off x="152400" y="2530019"/>
            <a:ext cx="1219199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নিরাপদে</a:t>
            </a:r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6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সঠিক-ব্যবহার</a:t>
            </a:r>
            <a:r>
              <a:rPr lang="en-US" sz="6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6600" dirty="0">
              <a:solidFill>
                <a:srgbClr val="24FC2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b="1" dirty="0">
                <a:solidFill>
                  <a:srgbClr val="24FC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6600" b="1" dirty="0" err="1">
                <a:solidFill>
                  <a:srgbClr val="24FC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r>
              <a:rPr lang="en-US" sz="6600" b="1" dirty="0">
                <a:solidFill>
                  <a:srgbClr val="24FC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24FC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হাফেজ</a:t>
            </a:r>
            <a:r>
              <a:rPr lang="en-US" sz="6600" b="1" dirty="0">
                <a:solidFill>
                  <a:srgbClr val="24FC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45D7660-52AE-4375-A732-B925BA14AE0E}"/>
              </a:ext>
            </a:extLst>
          </p:cNvPr>
          <p:cNvSpPr txBox="1">
            <a:spLocks/>
          </p:cNvSpPr>
          <p:nvPr/>
        </p:nvSpPr>
        <p:spPr>
          <a:xfrm>
            <a:off x="1295400" y="381000"/>
            <a:ext cx="9762047" cy="236220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rgbClr val="00B050"/>
          </a:solidFill>
        </p:spPr>
        <p:txBody>
          <a:bodyPr vert="horz" lIns="91440" tIns="45720" rIns="91440" bIns="45720" rtlCol="0" anchor="b">
            <a:normAutofit fontScale="825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115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সবাইকে ধন্যবাদ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3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475</Words>
  <Application>Microsoft Office PowerPoint</Application>
  <PresentationFormat>Widescreen</PresentationFormat>
  <Paragraphs>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Arial Black</vt:lpstr>
      <vt:lpstr>Calibri</vt:lpstr>
      <vt:lpstr>NikoshBAN</vt:lpstr>
      <vt:lpstr>Nirmala UI</vt:lpstr>
      <vt:lpstr>Noto Sans Bengali</vt:lpstr>
      <vt:lpstr>SutonnyOMJ</vt:lpstr>
      <vt:lpstr>Symbol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প্রশ্ন ১৬ চিত্রসহ সমাধান ও বাড়ির কাজ</dc:title>
  <dc:subject>ক্ষেত্রফল ও পরিমাপ</dc:subject>
  <dc:creator>মো: আল আমিন মিয়া</dc:creator>
  <cp:keywords/>
  <dc:description>generated using python-pptx</dc:description>
  <cp:lastModifiedBy>ICT_LAB</cp:lastModifiedBy>
  <cp:revision>47</cp:revision>
  <dcterms:created xsi:type="dcterms:W3CDTF">2013-01-27T09:14:16Z</dcterms:created>
  <dcterms:modified xsi:type="dcterms:W3CDTF">2026-09-17T16:03:14Z</dcterms:modified>
  <cp:category/>
</cp:coreProperties>
</file>