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Alice"/>
      <p:regular r:id="rId201314"/>
    </p:embeddedFont>
    <p:embeddedFont>
      <p:font typeface="Lora"/>
      <p:regular r:id="rId201315"/>
    </p:embeddedFont>
    <p:embeddedFont>
      <p:font typeface="Lora Medium"/>
      <p:regular r:id="rId201316"/>
    </p:embeddedFont>
    <p:embeddedFont>
      <p:font typeface="Lora SemiBold"/>
      <p:regular r:id="rId201317"/>
    </p:embeddedFont>
    <p:embeddedFont>
      <p:font typeface="Lora Bold"/>
      <p:regular r:id="rId20131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1F2D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CFBF8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svg"/><Relationship Id="rId3" Type="http://schemas.openxmlformats.org/officeDocument/2006/relationships/image" Target="../media/image-6-3.png"/><Relationship Id="rId4" Type="http://schemas.openxmlformats.org/officeDocument/2006/relationships/image" Target="../media/image-6-4.svg"/><Relationship Id="rId5" Type="http://schemas.openxmlformats.org/officeDocument/2006/relationships/image" Target="../media/image-6-5.png"/><Relationship Id="rId6" Type="http://schemas.openxmlformats.org/officeDocument/2006/relationships/image" Target="../media/image-6-6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eg"/><Relationship Id="rId2" Type="http://schemas.openxmlformats.org/officeDocument/2006/relationships/image" Target="../media/image-7-2.png"/><Relationship Id="rId3" Type="http://schemas.openxmlformats.org/officeDocument/2006/relationships/image" Target="../media/image-7-3.svg"/><Relationship Id="rId4" Type="http://schemas.openxmlformats.org/officeDocument/2006/relationships/image" Target="../media/image-7-2.png"/><Relationship Id="rId5" Type="http://schemas.openxmlformats.org/officeDocument/2006/relationships/image" Target="../media/image-7-3.svg"/><Relationship Id="rId6" Type="http://schemas.openxmlformats.org/officeDocument/2006/relationships/image" Target="../media/image-7-2.png"/><Relationship Id="rId7" Type="http://schemas.openxmlformats.org/officeDocument/2006/relationships/image" Target="../media/image-7-3.svg"/><Relationship Id="rId8" Type="http://schemas.openxmlformats.org/officeDocument/2006/relationships/image" Target="../media/image-7-2.png"/><Relationship Id="rId9" Type="http://schemas.openxmlformats.org/officeDocument/2006/relationships/image" Target="../media/image-7-3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e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image" Target="../media/image-10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883767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প্রিয় শিক্ষার্থীবৃন্দ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757884"/>
            <a:ext cx="6296860" cy="16303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51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সবাইকে আজকের ক্লাসে সুস্বাগতম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33360" y="4671715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C2821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কাঞ্চন চন্দ্র সরকার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| সহকারী শিক্ষক, আইসিটি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38771"/>
            <a:ext cx="4637269" cy="2627809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766251" y="1342132"/>
            <a:ext cx="1015677" cy="355203"/>
          </a:xfrm>
          <a:prstGeom prst="roundRect">
            <a:avLst>
              <a:gd name="adj" fmla="val 6386"/>
            </a:avLst>
          </a:prstGeom>
          <a:solidFill>
            <a:srgbClr val="D7F4E4"/>
          </a:solidFill>
          <a:ln/>
        </p:spPr>
      </p:sp>
      <p:sp>
        <p:nvSpPr>
          <p:cNvPr id="4" name="Text 1"/>
          <p:cNvSpPr/>
          <p:nvPr/>
        </p:nvSpPr>
        <p:spPr>
          <a:xfrm>
            <a:off x="5879655" y="1398786"/>
            <a:ext cx="1398453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পাঠ পরিচিতি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766251" y="1772940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শিক্ষক পরিচিতি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5766251" y="2439194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কাঞ্চন চন্দ্র সরকার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766251" y="2923480"/>
            <a:ext cx="5770220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সহকারী শিক্ষক (আইসিটি)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ঢেরাপাটিয়া বালিকা উচ্চ বিদ্যালয়</a:t>
            </a:r>
            <a:endParaRPr lang="en-US" sz="14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বিরল, দিনাজপুর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766251" y="4090591"/>
            <a:ext cx="5770220" cy="25400"/>
          </a:xfrm>
          <a:prstGeom prst="roundRect">
            <a:avLst>
              <a:gd name="adj" fmla="val 59999"/>
            </a:avLst>
          </a:prstGeom>
          <a:solidFill>
            <a:srgbClr val="2C2821">
              <a:alpha val="50000"/>
            </a:srgbClr>
          </a:solidFill>
          <a:ln/>
        </p:spPr>
      </p:sp>
      <p:sp>
        <p:nvSpPr>
          <p:cNvPr id="9" name="Shape 6"/>
          <p:cNvSpPr/>
          <p:nvPr/>
        </p:nvSpPr>
        <p:spPr>
          <a:xfrm>
            <a:off x="661475" y="4588470"/>
            <a:ext cx="3496877" cy="1139924"/>
          </a:xfrm>
          <a:prstGeom prst="roundRect">
            <a:avLst>
              <a:gd name="adj" fmla="val 2487"/>
            </a:avLst>
          </a:prstGeom>
          <a:solidFill>
            <a:srgbClr val="FCFBF8"/>
          </a:solidFill>
          <a:ln w="25399">
            <a:solidFill>
              <a:srgbClr val="D6D3C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75881" y="4802882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অধ্যায়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875881" y="5211564"/>
            <a:ext cx="306806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তৃতীয়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4347359" y="4588470"/>
            <a:ext cx="3496877" cy="1139924"/>
          </a:xfrm>
          <a:prstGeom prst="roundRect">
            <a:avLst>
              <a:gd name="adj" fmla="val 2487"/>
            </a:avLst>
          </a:prstGeom>
          <a:solidFill>
            <a:srgbClr val="FCFBF8"/>
          </a:solidFill>
          <a:ln w="25399">
            <a:solidFill>
              <a:srgbClr val="D6D3C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561766" y="4802882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পাঠ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4561766" y="5211564"/>
            <a:ext cx="306806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১৮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8033244" y="4588470"/>
            <a:ext cx="3496877" cy="1139924"/>
          </a:xfrm>
          <a:prstGeom prst="roundRect">
            <a:avLst>
              <a:gd name="adj" fmla="val 2487"/>
            </a:avLst>
          </a:prstGeom>
          <a:solidFill>
            <a:srgbClr val="FCFBF8"/>
          </a:solidFill>
          <a:ln w="25399">
            <a:solidFill>
              <a:srgbClr val="D6D3CC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247650" y="4802882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সময়</a:t>
            </a:r>
            <a:endParaRPr lang="en-US" sz="1850" dirty="0"/>
          </a:p>
        </p:txBody>
      </p:sp>
      <p:sp>
        <p:nvSpPr>
          <p:cNvPr id="17" name="Text 14"/>
          <p:cNvSpPr/>
          <p:nvPr/>
        </p:nvSpPr>
        <p:spPr>
          <a:xfrm>
            <a:off x="8247650" y="5211564"/>
            <a:ext cx="306806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৫০ মিনিট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242020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আজকের পাঠের বিষয়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116138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আমরা সবাই চিঠির খামের মতো করে আমাদের পরিচয় লুকিয়ে রাখি — কিন্তু অনলাইনে এই পরিচয় কীভাবে রক্ষা করব?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2933601"/>
            <a:ext cx="3053877" cy="1397893"/>
          </a:xfrm>
          <a:prstGeom prst="roundRect">
            <a:avLst>
              <a:gd name="adj" fmla="val 2028"/>
            </a:avLst>
          </a:prstGeom>
          <a:solidFill>
            <a:srgbClr val="F0EDE6"/>
          </a:solidFill>
          <a:ln/>
        </p:spPr>
      </p:sp>
      <p:sp>
        <p:nvSpPr>
          <p:cNvPr id="6" name="Text 3"/>
          <p:cNvSpPr/>
          <p:nvPr/>
        </p:nvSpPr>
        <p:spPr>
          <a:xfrm>
            <a:off x="5422367" y="3122613"/>
            <a:ext cx="2362637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📧</a:t>
            </a:r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অনলাইন পরিচয়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422367" y="3537645"/>
            <a:ext cx="2675863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ইন্টারনেটে আমাদের স্বতন্ত্র সত্তা কী?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476244" y="2933601"/>
            <a:ext cx="3053976" cy="1397893"/>
          </a:xfrm>
          <a:prstGeom prst="roundRect">
            <a:avLst>
              <a:gd name="adj" fmla="val 2028"/>
            </a:avLst>
          </a:prstGeom>
          <a:solidFill>
            <a:srgbClr val="F0EDE6"/>
          </a:solidFill>
          <a:ln/>
        </p:spPr>
      </p:sp>
      <p:sp>
        <p:nvSpPr>
          <p:cNvPr id="9" name="Text 6"/>
          <p:cNvSpPr/>
          <p:nvPr/>
        </p:nvSpPr>
        <p:spPr>
          <a:xfrm>
            <a:off x="8665251" y="3122613"/>
            <a:ext cx="2362637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🔒</a:t>
            </a:r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নিরাপত্তা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8665251" y="3537645"/>
            <a:ext cx="267596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পরিচয় চুরির হাত থেকে কীভাবে বাঁচব?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5233360" y="4520505"/>
            <a:ext cx="6296860" cy="1095474"/>
          </a:xfrm>
          <a:prstGeom prst="roundRect">
            <a:avLst>
              <a:gd name="adj" fmla="val 2588"/>
            </a:avLst>
          </a:prstGeom>
          <a:solidFill>
            <a:srgbClr val="F0EDE6"/>
          </a:solidFill>
          <a:ln/>
        </p:spPr>
      </p:sp>
      <p:sp>
        <p:nvSpPr>
          <p:cNvPr id="12" name="Text 9"/>
          <p:cNvSpPr/>
          <p:nvPr/>
        </p:nvSpPr>
        <p:spPr>
          <a:xfrm>
            <a:off x="5422367" y="4709517"/>
            <a:ext cx="2362637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🛡️</a:t>
            </a:r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সচেতনতা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422367" y="5124549"/>
            <a:ext cx="59188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সুরক্ষিত অনলাইন ব্যবহারের উপায়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932087"/>
            <a:ext cx="802858" cy="355203"/>
          </a:xfrm>
          <a:prstGeom prst="roundRect">
            <a:avLst>
              <a:gd name="adj" fmla="val 6386"/>
            </a:avLst>
          </a:prstGeom>
          <a:solidFill>
            <a:srgbClr val="D7F4E4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988741"/>
            <a:ext cx="1185634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শিখনফল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2362895"/>
            <a:ext cx="5374942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এই পাঠ শেষে শিক্ষার্থীরা…</a:t>
            </a:r>
            <a:endParaRPr lang="en-US" sz="3700" dirty="0"/>
          </a:p>
        </p:txBody>
      </p:sp>
      <p:sp>
        <p:nvSpPr>
          <p:cNvPr id="5" name="Shape 3"/>
          <p:cNvSpPr/>
          <p:nvPr/>
        </p:nvSpPr>
        <p:spPr>
          <a:xfrm>
            <a:off x="661475" y="3237012"/>
            <a:ext cx="425241" cy="425252"/>
          </a:xfrm>
          <a:prstGeom prst="roundRect">
            <a:avLst>
              <a:gd name="adj" fmla="val 6667"/>
            </a:avLst>
          </a:prstGeom>
          <a:solidFill>
            <a:srgbClr val="F0EDE6"/>
          </a:solidFill>
          <a:ln/>
        </p:spPr>
      </p:sp>
      <p:sp>
        <p:nvSpPr>
          <p:cNvPr id="6" name="Text 4"/>
          <p:cNvSpPr/>
          <p:nvPr/>
        </p:nvSpPr>
        <p:spPr>
          <a:xfrm>
            <a:off x="732365" y="3272433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1275723" y="3301901"/>
            <a:ext cx="341452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অনলাইন পরিচয় কী তা বলতে পারবে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6213915" y="3237012"/>
            <a:ext cx="425241" cy="425252"/>
          </a:xfrm>
          <a:prstGeom prst="roundRect">
            <a:avLst>
              <a:gd name="adj" fmla="val 6667"/>
            </a:avLst>
          </a:prstGeom>
          <a:solidFill>
            <a:srgbClr val="F0EDE6"/>
          </a:solidFill>
          <a:ln/>
        </p:spPr>
      </p:sp>
      <p:sp>
        <p:nvSpPr>
          <p:cNvPr id="9" name="Text 7"/>
          <p:cNvSpPr/>
          <p:nvPr/>
        </p:nvSpPr>
        <p:spPr>
          <a:xfrm>
            <a:off x="6284805" y="3272433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6828163" y="3301901"/>
            <a:ext cx="4702057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অনলাইনে কীভাবে নিরাপদ থাকা যায় তা বর্ণনা করতে পারবে</a:t>
            </a:r>
            <a:endParaRPr lang="en-US" sz="1850" dirty="0"/>
          </a:p>
        </p:txBody>
      </p:sp>
      <p:sp>
        <p:nvSpPr>
          <p:cNvPr id="11" name="Shape 9"/>
          <p:cNvSpPr/>
          <p:nvPr/>
        </p:nvSpPr>
        <p:spPr>
          <a:xfrm>
            <a:off x="661475" y="4270474"/>
            <a:ext cx="425241" cy="425252"/>
          </a:xfrm>
          <a:prstGeom prst="roundRect">
            <a:avLst>
              <a:gd name="adj" fmla="val 6667"/>
            </a:avLst>
          </a:prstGeom>
          <a:solidFill>
            <a:srgbClr val="F0EDE6"/>
          </a:solidFill>
          <a:ln/>
        </p:spPr>
      </p:sp>
      <p:sp>
        <p:nvSpPr>
          <p:cNvPr id="12" name="Text 10"/>
          <p:cNvSpPr/>
          <p:nvPr/>
        </p:nvSpPr>
        <p:spPr>
          <a:xfrm>
            <a:off x="732365" y="4305895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1275723" y="4335363"/>
            <a:ext cx="4701958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পাসওয়ার্ডের গোপনীয়তা রক্ষার উপায়গুলো লিখতে পারবে</a:t>
            </a:r>
            <a:endParaRPr lang="en-US" sz="1850" dirty="0"/>
          </a:p>
        </p:txBody>
      </p:sp>
      <p:sp>
        <p:nvSpPr>
          <p:cNvPr id="14" name="Shape 12"/>
          <p:cNvSpPr/>
          <p:nvPr/>
        </p:nvSpPr>
        <p:spPr>
          <a:xfrm>
            <a:off x="6213915" y="4270474"/>
            <a:ext cx="425241" cy="425252"/>
          </a:xfrm>
          <a:prstGeom prst="roundRect">
            <a:avLst>
              <a:gd name="adj" fmla="val 6667"/>
            </a:avLst>
          </a:prstGeom>
          <a:solidFill>
            <a:srgbClr val="F0EDE6"/>
          </a:solidFill>
          <a:ln/>
        </p:spPr>
      </p:sp>
      <p:sp>
        <p:nvSpPr>
          <p:cNvPr id="15" name="Text 13"/>
          <p:cNvSpPr/>
          <p:nvPr/>
        </p:nvSpPr>
        <p:spPr>
          <a:xfrm>
            <a:off x="6284805" y="4305895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4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6828163" y="4335363"/>
            <a:ext cx="4702057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বিভিন্ন প্রকার হ্যাকার সম্পর্কে বিশ্লেষণ করতে পারবে</a:t>
            </a:r>
            <a:endParaRPr lang="en-US" sz="1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954510"/>
            <a:ext cx="5203794" cy="294888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332776" y="1895277"/>
            <a:ext cx="1325132" cy="355203"/>
          </a:xfrm>
          <a:prstGeom prst="roundRect">
            <a:avLst>
              <a:gd name="adj" fmla="val 6386"/>
            </a:avLst>
          </a:prstGeom>
          <a:solidFill>
            <a:srgbClr val="D7F4E4"/>
          </a:solidFill>
          <a:ln/>
        </p:spPr>
      </p:sp>
      <p:sp>
        <p:nvSpPr>
          <p:cNvPr id="4" name="Text 1"/>
          <p:cNvSpPr/>
          <p:nvPr/>
        </p:nvSpPr>
        <p:spPr>
          <a:xfrm>
            <a:off x="6446180" y="1951930"/>
            <a:ext cx="1707909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অধ্যায় ৩ | পাঠ ১৮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332776" y="2326084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অনলাইন পরিচয় কী?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6332776" y="3105745"/>
            <a:ext cx="520379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ইন্টারনেট বা অনলাইনে বেশির ভাগ ব্যবহারকারী তার একটি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C2821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স্বতন্ত্র সত্তা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তুলে ধরেন — যা ব্যক্তিকে সামাজিক যোগাযোগ সাইট, ব্লগ কিংবা ওয়েবসাইটে প্রকাশ করে।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332776" y="4225627"/>
            <a:ext cx="5203794" cy="736997"/>
          </a:xfrm>
          <a:prstGeom prst="roundRect">
            <a:avLst>
              <a:gd name="adj" fmla="val 3847"/>
            </a:avLst>
          </a:prstGeom>
          <a:solidFill>
            <a:srgbClr val="D7F4E4"/>
          </a:solidFill>
          <a:ln/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783" y="4512370"/>
            <a:ext cx="236234" cy="18901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947024" y="4442916"/>
            <a:ext cx="501012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এটিই ঐ ব্যক্তির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অনলাইন পরিচয়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।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932285"/>
            <a:ext cx="10243286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একজন ব্যক্তির অনলাইন পরিচিতি কী কী হতে পারে?</a:t>
            </a:r>
            <a:endParaRPr lang="en-US" sz="3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900958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609677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ব্লগিং নাম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018359"/>
            <a:ext cx="346542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নির্দিষ্ট কোনো ব্লগ সাইটে তার ব্যবহৃত নাম। যেমন: </a:t>
            </a:r>
            <a:pPr algn="l" indent="0" marL="0">
              <a:lnSpc>
                <a:spcPct val="133000"/>
              </a:lnSpc>
              <a:buNone/>
            </a:pPr>
            <a:r>
              <a:rPr lang="en-US" sz="1450" i="1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kanchonblog.com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3135" y="2900958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3609677"/>
            <a:ext cx="2398950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সোশ্যাল মিডিয়া প্রোফাইল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4018359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সামাজিক যোগাযোগ সাইটে তার প্রোফাইলের নাম। যেমন: </a:t>
            </a:r>
            <a:pPr algn="l" indent="0" marL="0">
              <a:lnSpc>
                <a:spcPct val="133000"/>
              </a:lnSpc>
              <a:buNone/>
            </a:pPr>
            <a:r>
              <a:rPr lang="en-US" sz="1450" i="1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kanchondinajpur@facebook.com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64794" y="2900958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3609677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ই-মেইল ঠিকানা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794" y="4018359"/>
            <a:ext cx="346542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ব্যক্তিগত বা প্রাতিষ্ঠানিক ই-মেইল আইডি। যেমন: </a:t>
            </a:r>
            <a:pPr algn="l" indent="0" marL="0">
              <a:lnSpc>
                <a:spcPct val="133000"/>
              </a:lnSpc>
              <a:buNone/>
            </a:pPr>
            <a:r>
              <a:rPr lang="en-US" sz="1450" i="1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kanchon1983@gmail.com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173956"/>
            <a:ext cx="6168375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95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পাসওয়ার্ডের গোপনীয়তা রক্ষার টিপস</a:t>
            </a:r>
            <a:endParaRPr lang="en-US" sz="29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1827808"/>
            <a:ext cx="6296860" cy="87332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479814" y="1998067"/>
            <a:ext cx="2546187" cy="242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🔑</a:t>
            </a:r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জটিল পাসওয়ার্ড ব্যবহার করো</a:t>
            </a:r>
            <a:endParaRPr lang="en-US" sz="1450" dirty="0"/>
          </a:p>
        </p:txBody>
      </p:sp>
      <p:sp>
        <p:nvSpPr>
          <p:cNvPr id="6" name="Text 2"/>
          <p:cNvSpPr/>
          <p:nvPr/>
        </p:nvSpPr>
        <p:spPr>
          <a:xfrm>
            <a:off x="5479814" y="2313186"/>
            <a:ext cx="5880151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অক্ষর (A-Z), সংখ্যা (0-9) এবং প্রতীক (@+_) মিলিয়ে শক্তিশালী পাসওয়ার্ড তৈরি করো।</a:t>
            </a:r>
            <a:endParaRPr lang="en-US" sz="11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2822079"/>
            <a:ext cx="6296860" cy="87332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479814" y="2992338"/>
            <a:ext cx="2809011" cy="242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🗂️</a:t>
            </a:r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পাসওয়ার্ড ম্যানেজার ব্যবহার করো</a:t>
            </a:r>
            <a:endParaRPr lang="en-US" sz="1450" dirty="0"/>
          </a:p>
        </p:txBody>
      </p:sp>
      <p:sp>
        <p:nvSpPr>
          <p:cNvPr id="9" name="Text 4"/>
          <p:cNvSpPr/>
          <p:nvPr/>
        </p:nvSpPr>
        <p:spPr>
          <a:xfrm>
            <a:off x="5479814" y="3307457"/>
            <a:ext cx="5880151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LastPass, KeePass ইত্যাদি টুল ব্যবহার করে পাসওয়ার্ড নিরাপদে সংরক্ষণ করো।</a:t>
            </a:r>
            <a:endParaRPr lang="en-US" sz="11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3816350"/>
            <a:ext cx="6296860" cy="87332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479814" y="3986609"/>
            <a:ext cx="2186528" cy="242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🚪</a:t>
            </a:r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লগ আউট করতে ভুলো না</a:t>
            </a:r>
            <a:endParaRPr lang="en-US" sz="1450" dirty="0"/>
          </a:p>
        </p:txBody>
      </p:sp>
      <p:sp>
        <p:nvSpPr>
          <p:cNvPr id="12" name="Text 6"/>
          <p:cNvSpPr/>
          <p:nvPr/>
        </p:nvSpPr>
        <p:spPr>
          <a:xfrm>
            <a:off x="5479814" y="4301728"/>
            <a:ext cx="5880151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ব্যবহার শেষে আসন ত্যাগের আগে অবশ্যই সংশ্লিষ্ট সাইট থেকে লগ আউট করো।</a:t>
            </a:r>
            <a:endParaRPr lang="en-US" sz="11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33360" y="4810621"/>
            <a:ext cx="6296860" cy="873323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5479814" y="4980880"/>
            <a:ext cx="2783512" cy="242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🔄</a:t>
            </a:r>
            <a:pPr algn="l" indent="0" marL="0">
              <a:lnSpc>
                <a:spcPct val="104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নিয়মিত পাসওয়ার্ড পরিবর্তন করো</a:t>
            </a:r>
            <a:endParaRPr lang="en-US" sz="1450" dirty="0"/>
          </a:p>
        </p:txBody>
      </p:sp>
      <p:sp>
        <p:nvSpPr>
          <p:cNvPr id="15" name="Text 8"/>
          <p:cNvSpPr/>
          <p:nvPr/>
        </p:nvSpPr>
        <p:spPr>
          <a:xfrm>
            <a:off x="5479814" y="5295999"/>
            <a:ext cx="5880151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নিয়মিত পাসওয়ার্ড পরিবর্তনের অভ্যাস গড়ে তোলা জরুরি।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275582"/>
            <a:ext cx="4070744" cy="2306737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199726" y="2046486"/>
            <a:ext cx="1040679" cy="355203"/>
          </a:xfrm>
          <a:prstGeom prst="roundRect">
            <a:avLst>
              <a:gd name="adj" fmla="val 6386"/>
            </a:avLst>
          </a:prstGeom>
          <a:solidFill>
            <a:srgbClr val="D7F4E4"/>
          </a:solidFill>
          <a:ln/>
        </p:spPr>
      </p:sp>
      <p:sp>
        <p:nvSpPr>
          <p:cNvPr id="4" name="Text 1"/>
          <p:cNvSpPr/>
          <p:nvPr/>
        </p:nvSpPr>
        <p:spPr>
          <a:xfrm>
            <a:off x="5313130" y="2103140"/>
            <a:ext cx="1423456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জোড়ায় কাজ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199726" y="2477294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চলো একসাথে চেষ্টা করি!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5199726" y="3256955"/>
            <a:ext cx="6336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তোমার বন্ধুর সাথে আলোচনা করে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C2821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পাঁচটি ইউনিক পাসওয়ার্ড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লেখো। খেয়াল রাখো — প্রতিটি পাসওয়ার্ডে যেন অক্ষর, সংখ্যা ও প্রতীকের সমন্বয় থাকে।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199726" y="4074418"/>
            <a:ext cx="6336745" cy="736997"/>
          </a:xfrm>
          <a:prstGeom prst="roundRect">
            <a:avLst>
              <a:gd name="adj" fmla="val 3847"/>
            </a:avLst>
          </a:prstGeom>
          <a:solidFill>
            <a:srgbClr val="B6D6FC"/>
          </a:solidFill>
          <a:ln/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8733" y="4361160"/>
            <a:ext cx="236234" cy="18901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813974" y="4291707"/>
            <a:ext cx="614307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💡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উদাহরণ: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MySch00l@2024, Dhaka#City99, Safe@Net!7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487686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কম্পিউটার হ্যাকিং কী?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361803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কর্তৃপক্ষের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C2821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বিনা অনুমতিতে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কোনো কম্পিউটার বা কম্পিউটার নেটওয়ার্কে প্রবেশ করাকে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1B5F39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হ্যাকিং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বলে। যারা এই হ্যাকিং করে তাদের বলা হয়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1B5F39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হ্যাকার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।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3179266"/>
            <a:ext cx="6296860" cy="2190948"/>
          </a:xfrm>
          <a:prstGeom prst="roundRect">
            <a:avLst>
              <a:gd name="adj" fmla="val 1294"/>
            </a:avLst>
          </a:prstGeom>
          <a:solidFill>
            <a:srgbClr val="F0EDE6"/>
          </a:solidFill>
          <a:ln/>
        </p:spPr>
      </p:sp>
      <p:sp>
        <p:nvSpPr>
          <p:cNvPr id="6" name="Shape 3"/>
          <p:cNvSpPr/>
          <p:nvPr/>
        </p:nvSpPr>
        <p:spPr>
          <a:xfrm>
            <a:off x="5233360" y="3179266"/>
            <a:ext cx="3148430" cy="1095474"/>
          </a:xfrm>
          <a:prstGeom prst="rect">
            <a:avLst/>
          </a:prstGeom>
          <a:solidFill>
            <a:srgbClr val="F0EDE6"/>
          </a:solidFill>
          <a:ln/>
        </p:spPr>
      </p:sp>
      <p:sp>
        <p:nvSpPr>
          <p:cNvPr id="7" name="Text 4"/>
          <p:cNvSpPr/>
          <p:nvPr/>
        </p:nvSpPr>
        <p:spPr>
          <a:xfrm>
            <a:off x="5422367" y="3368278"/>
            <a:ext cx="2362637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⚠️</a:t>
            </a:r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হ্যাকিং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5422367" y="3783310"/>
            <a:ext cx="277041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অননুমোদিত প্রবেশ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8381790" y="3179266"/>
            <a:ext cx="3148430" cy="1095474"/>
          </a:xfrm>
          <a:prstGeom prst="rect">
            <a:avLst/>
          </a:prstGeom>
          <a:solidFill>
            <a:srgbClr val="F0EDE6"/>
          </a:solidFill>
          <a:ln/>
        </p:spPr>
      </p:sp>
      <p:sp>
        <p:nvSpPr>
          <p:cNvPr id="10" name="Shape 7"/>
          <p:cNvSpPr/>
          <p:nvPr/>
        </p:nvSpPr>
        <p:spPr>
          <a:xfrm>
            <a:off x="8381790" y="3179266"/>
            <a:ext cx="25399" cy="1095474"/>
          </a:xfrm>
          <a:prstGeom prst="roundRect">
            <a:avLst>
              <a:gd name="adj" fmla="val 111630"/>
            </a:avLst>
          </a:prstGeom>
          <a:solidFill>
            <a:srgbClr val="D6D3CC"/>
          </a:solidFill>
          <a:ln/>
        </p:spPr>
      </p:sp>
      <p:sp>
        <p:nvSpPr>
          <p:cNvPr id="11" name="Text 8"/>
          <p:cNvSpPr/>
          <p:nvPr/>
        </p:nvSpPr>
        <p:spPr>
          <a:xfrm>
            <a:off x="8570797" y="3368278"/>
            <a:ext cx="2362637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👤</a:t>
            </a:r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হ্যাকার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570797" y="3783310"/>
            <a:ext cx="277041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যে এই কাজ করে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233360" y="4274741"/>
            <a:ext cx="6296860" cy="1095474"/>
          </a:xfrm>
          <a:prstGeom prst="rect">
            <a:avLst/>
          </a:prstGeom>
          <a:solidFill>
            <a:srgbClr val="F0EDE6"/>
          </a:solidFill>
          <a:ln/>
        </p:spPr>
      </p:sp>
      <p:sp>
        <p:nvSpPr>
          <p:cNvPr id="14" name="Shape 11"/>
          <p:cNvSpPr/>
          <p:nvPr/>
        </p:nvSpPr>
        <p:spPr>
          <a:xfrm>
            <a:off x="5233360" y="4274741"/>
            <a:ext cx="6296860" cy="25400"/>
          </a:xfrm>
          <a:prstGeom prst="roundRect">
            <a:avLst>
              <a:gd name="adj" fmla="val 111625"/>
            </a:avLst>
          </a:prstGeom>
          <a:solidFill>
            <a:srgbClr val="D6D3CC"/>
          </a:solidFill>
          <a:ln/>
        </p:spPr>
      </p:sp>
      <p:sp>
        <p:nvSpPr>
          <p:cNvPr id="15" name="Text 12"/>
          <p:cNvSpPr/>
          <p:nvPr/>
        </p:nvSpPr>
        <p:spPr>
          <a:xfrm>
            <a:off x="5422367" y="4463752"/>
            <a:ext cx="2362637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🔒</a:t>
            </a:r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প্রতিরোধ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5422367" y="4878784"/>
            <a:ext cx="59188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শক্তিশালী পাসওয়ার্ড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131391"/>
            <a:ext cx="5753948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233E32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আজকের পাঠের সারসংক্ষেপ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33360" y="1948458"/>
            <a:ext cx="359064" cy="22443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00" dirty="0">
                <a:solidFill>
                  <a:srgbClr val="2C2821"/>
                </a:solidFill>
                <a:latin typeface="Alice Light" pitchFamily="34" charset="0"/>
                <a:ea typeface="Alice Light" pitchFamily="34" charset="-122"/>
                <a:cs typeface="Alice Light" pitchFamily="34" charset="-120"/>
              </a:rPr>
              <a:t>01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233360" y="2228155"/>
            <a:ext cx="3063104" cy="25400"/>
          </a:xfrm>
          <a:prstGeom prst="rect">
            <a:avLst/>
          </a:prstGeom>
          <a:solidFill>
            <a:srgbClr val="1B5F39"/>
          </a:solidFill>
          <a:ln/>
        </p:spPr>
      </p:sp>
      <p:sp>
        <p:nvSpPr>
          <p:cNvPr id="6" name="Text 3"/>
          <p:cNvSpPr/>
          <p:nvPr/>
        </p:nvSpPr>
        <p:spPr>
          <a:xfrm>
            <a:off x="5233360" y="2368649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অনলাইন পরিচয়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233360" y="2751435"/>
            <a:ext cx="3063104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ইন্টারনেটে আমাদের স্বতন্ত্র সত্তা — ব্লগ নাম, ই-মেইল, সোশ্যাল মিডিয়া প্রোফাইল।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8467017" y="1948458"/>
            <a:ext cx="359064" cy="22443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00" dirty="0">
                <a:solidFill>
                  <a:srgbClr val="2C2821"/>
                </a:solidFill>
                <a:latin typeface="Alice Light" pitchFamily="34" charset="0"/>
                <a:ea typeface="Alice Light" pitchFamily="34" charset="-122"/>
                <a:cs typeface="Alice Light" pitchFamily="34" charset="-120"/>
              </a:rPr>
              <a:t>02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8467017" y="2228155"/>
            <a:ext cx="3063203" cy="25400"/>
          </a:xfrm>
          <a:prstGeom prst="rect">
            <a:avLst/>
          </a:prstGeom>
          <a:solidFill>
            <a:srgbClr val="1B5F39"/>
          </a:solidFill>
          <a:ln/>
        </p:spPr>
      </p:sp>
      <p:sp>
        <p:nvSpPr>
          <p:cNvPr id="10" name="Text 7"/>
          <p:cNvSpPr/>
          <p:nvPr/>
        </p:nvSpPr>
        <p:spPr>
          <a:xfrm>
            <a:off x="8467017" y="2368649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পাসওয়ার্ড নিরাপত্তা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8467017" y="2751435"/>
            <a:ext cx="3063203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জটিল পাসওয়ার্ড, নিয়মিত পরিবর্তন ও লগ আউটের অভ্যাস জরুরি।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5233360" y="3616821"/>
            <a:ext cx="359064" cy="22443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00" dirty="0">
                <a:solidFill>
                  <a:srgbClr val="2C2821"/>
                </a:solidFill>
                <a:latin typeface="Alice Light" pitchFamily="34" charset="0"/>
                <a:ea typeface="Alice Light" pitchFamily="34" charset="-122"/>
                <a:cs typeface="Alice Light" pitchFamily="34" charset="-120"/>
              </a:rPr>
              <a:t>03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5233360" y="3896519"/>
            <a:ext cx="6296860" cy="25400"/>
          </a:xfrm>
          <a:prstGeom prst="rect">
            <a:avLst/>
          </a:prstGeom>
          <a:solidFill>
            <a:srgbClr val="1B5F39"/>
          </a:solidFill>
          <a:ln/>
        </p:spPr>
      </p:sp>
      <p:sp>
        <p:nvSpPr>
          <p:cNvPr id="14" name="Text 11"/>
          <p:cNvSpPr/>
          <p:nvPr/>
        </p:nvSpPr>
        <p:spPr>
          <a:xfrm>
            <a:off x="5233360" y="4037012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2C2821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হ্যাকিং থেকে সতর্কতা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5233360" y="4419798"/>
            <a:ext cx="6296860" cy="2800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2C282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অননুমোদিত প্রবেশই হ্যাকিং — সচেতন থাকো, নিরাপদ থাকো।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5233360" y="5026422"/>
            <a:ext cx="6296860" cy="700187"/>
          </a:xfrm>
          <a:prstGeom prst="roundRect">
            <a:avLst>
              <a:gd name="adj" fmla="val 3847"/>
            </a:avLst>
          </a:prstGeom>
          <a:solidFill>
            <a:srgbClr val="B6FCB8"/>
          </a:solidFill>
          <a:ln/>
        </p:spPr>
      </p:sp>
      <p:pic>
        <p:nvPicPr>
          <p:cNvPr id="1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2843" y="5277842"/>
            <a:ext cx="224427" cy="179487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5816752" y="5241826"/>
            <a:ext cx="6143571" cy="286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🌟</a:t>
            </a:r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Lora Bold" pitchFamily="34" charset="0"/>
                <a:ea typeface="Lora Bold" pitchFamily="34" charset="-122"/>
                <a:cs typeface="Lora Bold" pitchFamily="34" charset="-120"/>
              </a:rPr>
              <a:t>মনে রাখো:</a:t>
            </a:r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অনলাইনে সচেতন ও সুরক্ষিত থাকাটা তোমার দায়িত্ব!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2026-07-05T22:24:27Z</dcterms:created>
  <dcterms:modified xsi:type="dcterms:W3CDTF">2026-07-05T22:24:27Z</dcterms:modified>
</cp:coreProperties>
</file>