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35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365760"/>
            <a:ext cx="1280160" cy="128016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698480" y="274320"/>
            <a:ext cx="1097280" cy="109728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577840"/>
            <a:ext cx="914400" cy="914400"/>
          </a:xfrm>
          <a:prstGeom prst="ellipse">
            <a:avLst/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881360" y="5669280"/>
            <a:ext cx="1005840" cy="100584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960120"/>
            <a:ext cx="1051560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900" b="1">
                <a:solidFill>
                  <a:srgbClr val="FFFFFF"/>
                </a:solidFill>
                <a:latin typeface="Noto Sans Bengali"/>
              </a:defRPr>
            </a:pPr>
            <a:r>
              <a:t>অমেরুদণ্ডী প্রাণীর শ্রেণিবিন্যাস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331720"/>
            <a:ext cx="101498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0">
                <a:solidFill>
                  <a:srgbClr val="D2F0EE"/>
                </a:solidFill>
                <a:latin typeface="Noto Sans Bengali"/>
              </a:defRPr>
            </a:pPr>
            <a:r>
              <a:t>শ্রেণি: ৮ম  •  বিষয়: বিজ্ঞান  •  অধ্যায়: ১ম</a:t>
            </a:r>
          </a:p>
        </p:txBody>
      </p:sp>
      <p:sp>
        <p:nvSpPr>
          <p:cNvPr id="9" name="Cloud 8"/>
          <p:cNvSpPr/>
          <p:nvPr/>
        </p:nvSpPr>
        <p:spPr>
          <a:xfrm>
            <a:off x="2103120" y="3703320"/>
            <a:ext cx="1133856" cy="1207008"/>
          </a:xfrm>
          <a:prstGeom prst="cloud">
            <a:avLst/>
          </a:prstGeom>
          <a:solidFill>
            <a:srgbClr val="FFC107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286000" y="3959352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651760" y="3886200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871215" y="4142231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2395728" y="4434840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761488" y="4544568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242816" y="4105656"/>
            <a:ext cx="329184" cy="841247"/>
          </a:xfrm>
          <a:prstGeom prst="ellipse">
            <a:avLst/>
          </a:prstGeom>
          <a:solidFill>
            <a:srgbClr val="4CAF50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169664" y="3959352"/>
            <a:ext cx="475488" cy="292608"/>
          </a:xfrm>
          <a:prstGeom prst="ellipse">
            <a:avLst/>
          </a:prstGeom>
          <a:solidFill>
            <a:srgbClr val="66BB6A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4403750" y="4105656"/>
            <a:ext cx="187646" cy="515552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403750" y="4105656"/>
            <a:ext cx="449419" cy="314686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403750" y="4105656"/>
            <a:ext cx="548640" cy="0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4403750" y="3790969"/>
            <a:ext cx="449419" cy="314687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4403750" y="3590103"/>
            <a:ext cx="187646" cy="515553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089903" y="4105656"/>
            <a:ext cx="182880" cy="658368"/>
          </a:xfrm>
          <a:prstGeom prst="ellipse">
            <a:avLst/>
          </a:prstGeom>
          <a:solidFill>
            <a:srgbClr val="232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577840" y="3776472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5577840" y="4251960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309359" y="3776472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09359" y="4251960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7" name="Connector 26"/>
          <p:cNvCxnSpPr/>
          <p:nvPr/>
        </p:nvCxnSpPr>
        <p:spPr>
          <a:xfrm flipH="1" flipV="1">
            <a:off x="5965545" y="3886200"/>
            <a:ext cx="182880" cy="219456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 flipV="1">
            <a:off x="6038697" y="3886200"/>
            <a:ext cx="182880" cy="219456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7680959" y="3703320"/>
            <a:ext cx="731520" cy="731520"/>
          </a:xfrm>
          <a:prstGeom prst="ellipse">
            <a:avLst/>
          </a:prstGeom>
          <a:solidFill>
            <a:srgbClr val="FFA726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Arc 29"/>
          <p:cNvSpPr/>
          <p:nvPr/>
        </p:nvSpPr>
        <p:spPr>
          <a:xfrm>
            <a:off x="7841894" y="3864254"/>
            <a:ext cx="409651" cy="409651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Arc 30"/>
          <p:cNvSpPr/>
          <p:nvPr/>
        </p:nvSpPr>
        <p:spPr>
          <a:xfrm>
            <a:off x="7915046" y="3937406"/>
            <a:ext cx="263347" cy="263347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Arc 31"/>
          <p:cNvSpPr/>
          <p:nvPr/>
        </p:nvSpPr>
        <p:spPr>
          <a:xfrm>
            <a:off x="7973567" y="3995928"/>
            <a:ext cx="146304" cy="146304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7498079" y="4251960"/>
            <a:ext cx="1060704" cy="204825"/>
          </a:xfrm>
          <a:prstGeom prst="roundRect">
            <a:avLst/>
          </a:prstGeom>
          <a:solidFill>
            <a:srgbClr val="8D6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/>
          <p:nvPr/>
        </p:nvCxnSpPr>
        <p:spPr>
          <a:xfrm flipV="1">
            <a:off x="8375904" y="4054449"/>
            <a:ext cx="58521" cy="219456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8485632" y="4054449"/>
            <a:ext cx="58521" cy="219456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9451238" y="4010558"/>
            <a:ext cx="336499" cy="336499"/>
          </a:xfrm>
          <a:prstGeom prst="ellipse">
            <a:avLst/>
          </a:prstGeom>
          <a:solidFill>
            <a:srgbClr val="EF6C00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Isosceles Triangle 36"/>
          <p:cNvSpPr/>
          <p:nvPr/>
        </p:nvSpPr>
        <p:spPr>
          <a:xfrm>
            <a:off x="9436608" y="3227832"/>
            <a:ext cx="365760" cy="65836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Isosceles Triangle 37"/>
          <p:cNvSpPr/>
          <p:nvPr/>
        </p:nvSpPr>
        <p:spPr>
          <a:xfrm rot="4320000">
            <a:off x="10027967" y="3657479"/>
            <a:ext cx="365760" cy="65836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Isosceles Triangle 38"/>
          <p:cNvSpPr/>
          <p:nvPr/>
        </p:nvSpPr>
        <p:spPr>
          <a:xfrm rot="8640000">
            <a:off x="9802088" y="4352664"/>
            <a:ext cx="365760" cy="65836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Isosceles Triangle 39"/>
          <p:cNvSpPr/>
          <p:nvPr/>
        </p:nvSpPr>
        <p:spPr>
          <a:xfrm rot="12960000">
            <a:off x="9071127" y="4352664"/>
            <a:ext cx="365760" cy="65836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Isosceles Triangle 40"/>
          <p:cNvSpPr/>
          <p:nvPr/>
        </p:nvSpPr>
        <p:spPr>
          <a:xfrm rot="17280000">
            <a:off x="8845248" y="3657479"/>
            <a:ext cx="365760" cy="65836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14400" y="498348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Noto Sans Bengali"/>
              </a:defRPr>
            </a:pPr>
            <a:r>
              <a:t>শিক্ষক: মোঃ নাজুমল হোসাইন</a:t>
            </a:r>
          </a:p>
          <a:p>
            <a:pPr algn="ctr">
              <a:defRPr sz="1700" b="0">
                <a:solidFill>
                  <a:srgbClr val="CDE6EB"/>
                </a:solidFill>
                <a:latin typeface="Noto Sans Bengali"/>
              </a:defRPr>
            </a:pPr>
            <a:r>
              <a:t>সহকারী শিক্ষক, ভৌতবিজ্ঞান  |  বনগাঁও উচ্চ বিদ্যালয়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শিখনফল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16636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6112" y="161848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6367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600200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চিহ্নিতকরণ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167128"/>
            <a:ext cx="470916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অমেরুদণ্ডী প্রাণী শনাক্ত করতে পারবে।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516636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28231" y="1618488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8231" y="16367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79" y="1600200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88E5"/>
                </a:solidFill>
                <a:latin typeface="Noto Sans Bengali"/>
              </a:defRPr>
            </a:pPr>
            <a:r>
              <a:t>শ্রেণিবিন্যাস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167128"/>
            <a:ext cx="470916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প্রধান পর্বগুলোর নাম ও ক্রম বলতে পারবে।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657600"/>
            <a:ext cx="516636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96112" y="3858768"/>
            <a:ext cx="502920" cy="502920"/>
          </a:xfrm>
          <a:prstGeom prst="ellipse">
            <a:avLst/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387705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3840480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3A047"/>
                </a:solidFill>
                <a:latin typeface="Noto Sans Bengali"/>
              </a:defRPr>
            </a:pPr>
            <a:r>
              <a:t>বৈশিষ্ট্য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407408"/>
            <a:ext cx="470916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প্রতিটি পর্বের প্রধান বৈশিষ্ট্য ব্যাখ্যা করতে পারবে।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657600"/>
            <a:ext cx="516636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428231" y="385876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28231" y="387705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40879" y="3840480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407408"/>
            <a:ext cx="470916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উদাহরণ দেখে সঠিক পর্ব নির্ণয় করতে পারবে।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2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অমেরুদণ্ডী প্রাণী কী?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640080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6112" y="143560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417320"/>
            <a:ext cx="5440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সংজ্ঞা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84248"/>
            <a:ext cx="5943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যেসব প্রাণীর দেহে মেরুদণ্ড বা কশেরুকা নেই, তাদের অমেরুদণ্ডী প্রাণী বলে।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এদের দেহগঠন ও বাসস্থান অত্যন্ত বৈচিত্র্যময়।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429000"/>
            <a:ext cx="640080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96112" y="363016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64845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3611880"/>
            <a:ext cx="5440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178808"/>
            <a:ext cx="5943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স্পঞ্জ, হাইড্রা, কেঁচো, জোঁক, প্রজাপতি, শামুক ও তারামাছ।</a:t>
            </a:r>
          </a:p>
        </p:txBody>
      </p:sp>
      <p:sp>
        <p:nvSpPr>
          <p:cNvPr id="16" name="Cloud 15"/>
          <p:cNvSpPr/>
          <p:nvPr/>
        </p:nvSpPr>
        <p:spPr>
          <a:xfrm>
            <a:off x="7955279" y="1645920"/>
            <a:ext cx="1133856" cy="1207008"/>
          </a:xfrm>
          <a:prstGeom prst="cloud">
            <a:avLst/>
          </a:prstGeom>
          <a:solidFill>
            <a:srgbClr val="FFC107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138159" y="1901952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503919" y="1828800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723376" y="2084832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247888" y="2377440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613648" y="2487168"/>
            <a:ext cx="131673" cy="17556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774936" y="4197096"/>
            <a:ext cx="329184" cy="841247"/>
          </a:xfrm>
          <a:prstGeom prst="ellipse">
            <a:avLst/>
          </a:prstGeom>
          <a:solidFill>
            <a:srgbClr val="4CAF50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701784" y="4050792"/>
            <a:ext cx="475488" cy="292608"/>
          </a:xfrm>
          <a:prstGeom prst="ellipse">
            <a:avLst/>
          </a:prstGeom>
          <a:solidFill>
            <a:srgbClr val="66BB6A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9935870" y="4197096"/>
            <a:ext cx="187646" cy="515552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935870" y="4197096"/>
            <a:ext cx="449419" cy="314686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935870" y="4197096"/>
            <a:ext cx="548640" cy="0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9935870" y="3882409"/>
            <a:ext cx="449419" cy="314687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9935870" y="3681543"/>
            <a:ext cx="187646" cy="515553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8558784" y="2048256"/>
            <a:ext cx="182880" cy="658368"/>
          </a:xfrm>
          <a:prstGeom prst="ellipse">
            <a:avLst/>
          </a:prstGeom>
          <a:solidFill>
            <a:srgbClr val="232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046720" y="1719072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046720" y="2194560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8778240" y="1719072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778240" y="2194560"/>
            <a:ext cx="585216" cy="475488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/>
          <p:nvPr/>
        </p:nvCxnSpPr>
        <p:spPr>
          <a:xfrm flipH="1" flipV="1">
            <a:off x="8434425" y="1828800"/>
            <a:ext cx="182880" cy="219456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H="1" flipV="1">
            <a:off x="8507577" y="1828800"/>
            <a:ext cx="182880" cy="219456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9646919" y="3794760"/>
            <a:ext cx="731520" cy="731520"/>
          </a:xfrm>
          <a:prstGeom prst="ellipse">
            <a:avLst/>
          </a:prstGeom>
          <a:solidFill>
            <a:srgbClr val="FFA726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Arc 36"/>
          <p:cNvSpPr/>
          <p:nvPr/>
        </p:nvSpPr>
        <p:spPr>
          <a:xfrm>
            <a:off x="9807854" y="3955694"/>
            <a:ext cx="409651" cy="409651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Arc 37"/>
          <p:cNvSpPr/>
          <p:nvPr/>
        </p:nvSpPr>
        <p:spPr>
          <a:xfrm>
            <a:off x="9881006" y="4028846"/>
            <a:ext cx="263347" cy="263347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Arc 38"/>
          <p:cNvSpPr/>
          <p:nvPr/>
        </p:nvSpPr>
        <p:spPr>
          <a:xfrm>
            <a:off x="9939528" y="4087368"/>
            <a:ext cx="146304" cy="146304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9464040" y="4343400"/>
            <a:ext cx="1060704" cy="204825"/>
          </a:xfrm>
          <a:prstGeom prst="roundRect">
            <a:avLst/>
          </a:prstGeom>
          <a:solidFill>
            <a:srgbClr val="8D6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1" name="Connector 40"/>
          <p:cNvCxnSpPr/>
          <p:nvPr/>
        </p:nvCxnSpPr>
        <p:spPr>
          <a:xfrm flipV="1">
            <a:off x="10341863" y="4145889"/>
            <a:ext cx="58522" cy="219456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10451592" y="4145889"/>
            <a:ext cx="58521" cy="219456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3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প্রধান পর্বগুলোর শ্রেণিবিন্যাস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51960" y="960120"/>
            <a:ext cx="3657600" cy="777240"/>
          </a:xfrm>
          <a:prstGeom prst="roundRect">
            <a:avLst/>
          </a:prstGeom>
          <a:solidFill>
            <a:srgbClr val="1335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343400" y="1124712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Noto Sans Bengali"/>
              </a:defRPr>
            </a:pPr>
            <a:r>
              <a:t>অমেরুদণ্ডী প্রাণী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2221992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পোরিফেরা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715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Porifera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39" y="205740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88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30168" y="2221992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E88E5"/>
                </a:solidFill>
                <a:latin typeface="Noto Sans Bengali"/>
              </a:defRPr>
            </a:pPr>
            <a:r>
              <a:t>নিডারিয়া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168" y="2715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Cnidaria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05740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0528" y="2221992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7B1FA2"/>
                </a:solidFill>
                <a:latin typeface="Noto Sans Bengali"/>
              </a:defRPr>
            </a:pPr>
            <a:r>
              <a:t>প্ল্যাটিহেলমিনথেস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528" y="2715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Platyhelminthes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81159" y="205740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90887" y="2221992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নেমাটোডা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0887" y="2715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Nematoda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93192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9808" y="4096511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43A047"/>
                </a:solidFill>
                <a:latin typeface="Noto Sans Bengali"/>
              </a:defRPr>
            </a:pPr>
            <a:r>
              <a:t>অ্যানেলিডা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459028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Annelida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520439" y="393192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630168" y="4096511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C62828"/>
                </a:solidFill>
                <a:latin typeface="Noto Sans Bengali"/>
              </a:defRPr>
            </a:pPr>
            <a:r>
              <a:t>আর্থ্রোপোডা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0168" y="459028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Arthropoda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0" y="393192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BC0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10528" y="4096511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BC02D"/>
                </a:solidFill>
                <a:latin typeface="Noto Sans Bengali"/>
              </a:defRPr>
            </a:pPr>
            <a:r>
              <a:t>মলাস্কা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0528" y="459028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Mollusca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281159" y="3931920"/>
            <a:ext cx="2514600" cy="1417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390887" y="4096511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ইকাইনোডার্মাটা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90887" y="459028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556970"/>
                </a:solidFill>
                <a:latin typeface="Aptos"/>
              </a:defRPr>
            </a:pPr>
            <a:r>
              <a:t>Echinodermata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4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১. পোরিফেরা (Porifera)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পর্ব • স্পঞ্জ</a:t>
            </a:r>
          </a:p>
        </p:txBody>
      </p:sp>
      <p:sp>
        <p:nvSpPr>
          <p:cNvPr id="6" name="Cloud 5"/>
          <p:cNvSpPr/>
          <p:nvPr/>
        </p:nvSpPr>
        <p:spPr>
          <a:xfrm>
            <a:off x="914400" y="1508760"/>
            <a:ext cx="2267712" cy="2414016"/>
          </a:xfrm>
          <a:prstGeom prst="cloud">
            <a:avLst/>
          </a:prstGeom>
          <a:solidFill>
            <a:srgbClr val="FFC107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280160" y="2020824"/>
            <a:ext cx="263347" cy="351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011680" y="1874519"/>
            <a:ext cx="263347" cy="351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450592" y="2386584"/>
            <a:ext cx="263347" cy="351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499616" y="2971800"/>
            <a:ext cx="263347" cy="351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231136" y="3191256"/>
            <a:ext cx="263347" cy="351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880360" y="1234440"/>
            <a:ext cx="406908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044952" y="143560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4495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141732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প্রধান বৈশিষ্ট্য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8960" y="1984248"/>
            <a:ext cx="361188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দেহে অসংখ্য ক্ষুদ্র ছিদ্র থাকে।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সাধারণত জলজ এবং অধিকাংশ সামুদ্রিক।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স্থিরভাবে বসবাস করে; পানি ছেঁকে খাদ্য গ্রহণ করে।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দেহগঠন তুলনামূলক সরল।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78040" y="1234440"/>
            <a:ext cx="416052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342631" y="143560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42631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141732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উদাহরণ ও মনে রাখবে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0" y="1984248"/>
            <a:ext cx="370332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উদাহরণ: স্পঞ্জ।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‘Pori’ অর্থ ছিদ্র—তাই Porifera = ছিদ্রযুক্ত প্রাণী।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5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২. নিডারিয়া (Cnidaria)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পর্ব • হাইড্রা ও জেলিফিশ</a:t>
            </a:r>
          </a:p>
        </p:txBody>
      </p:sp>
      <p:sp>
        <p:nvSpPr>
          <p:cNvPr id="6" name="Oval 5"/>
          <p:cNvSpPr/>
          <p:nvPr/>
        </p:nvSpPr>
        <p:spPr>
          <a:xfrm>
            <a:off x="1815084" y="2409444"/>
            <a:ext cx="699516" cy="1787651"/>
          </a:xfrm>
          <a:prstGeom prst="ellipse">
            <a:avLst/>
          </a:prstGeom>
          <a:solidFill>
            <a:srgbClr val="4CAF50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659636" y="2098548"/>
            <a:ext cx="1010412" cy="621792"/>
          </a:xfrm>
          <a:prstGeom prst="ellipse">
            <a:avLst/>
          </a:prstGeom>
          <a:solidFill>
            <a:srgbClr val="66BB6A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>
            <a:off x="2157069" y="2409444"/>
            <a:ext cx="398748" cy="1095550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157069" y="2409444"/>
            <a:ext cx="955017" cy="668709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157069" y="2409444"/>
            <a:ext cx="1165860" cy="0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2157069" y="1740734"/>
            <a:ext cx="955017" cy="668710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157069" y="1313893"/>
            <a:ext cx="398748" cy="1095551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926080" y="1234440"/>
            <a:ext cx="406908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090672" y="1435608"/>
            <a:ext cx="502920" cy="502920"/>
          </a:xfrm>
          <a:prstGeom prst="ellipse">
            <a:avLst/>
          </a:prstGeom>
          <a:solidFill>
            <a:srgbClr val="1E8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09067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141732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88E5"/>
                </a:solidFill>
                <a:latin typeface="Noto Sans Bengali"/>
              </a:defRPr>
            </a:pPr>
            <a:r>
              <a:t>প্রধান বৈশিষ্ট্য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4680" y="1984248"/>
            <a:ext cx="361188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জলজ; অধিকাংশ সামুদ্রিক।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দেহে দংশনকারী কোষ (cnidocyte) থাকে।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সাধারণত রশ্মীয় প্রতিসাম্যযুক্ত।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হাইড্রা পলিপ এবং জেলিফিশ মেডুসা রূপের উদাহরণ।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78040" y="1234440"/>
            <a:ext cx="416052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42631" y="143560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42631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141732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1984248"/>
            <a:ext cx="370332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হাইড্রা, জেলিফিশ, প্রবাল ও সি অ্যানিমোন।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6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৩–৪. প্ল্যাটিহেলমিনথেস ও নেমাটোডা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530352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50392" y="1435608"/>
            <a:ext cx="502920" cy="502920"/>
          </a:xfrm>
          <a:prstGeom prst="ellipse">
            <a:avLst/>
          </a:prstGeom>
          <a:solidFill>
            <a:srgbClr val="7B1F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417320"/>
            <a:ext cx="434339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7B1FA2"/>
                </a:solidFill>
                <a:latin typeface="Noto Sans Bengali"/>
              </a:defRPr>
            </a:pPr>
            <a:r>
              <a:t>Platyhelminthes • চ্যাপ্টা কৃমি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984248"/>
            <a:ext cx="48463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চ্যাপ্টা ও অখণ্ডিত।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অনেক প্রজাতি পরজীবী।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উদাহরণ: ফিতাকৃমি, লিভার ফ্লুক।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9632" y="1234440"/>
            <a:ext cx="530352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64224" y="143560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64224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6872" y="1417320"/>
            <a:ext cx="4343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Nematoda • গোলকৃমি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8232" y="1984248"/>
            <a:ext cx="48463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লম্বা, সরু, নলাকার ও অখণ্ডিত।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অনেক প্রজাতি পরজীবী।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উদাহরণ: গোলকৃমি (Ascaris), হুকওয়ার্ম।</a:t>
            </a:r>
          </a:p>
        </p:txBody>
      </p:sp>
      <p:sp>
        <p:nvSpPr>
          <p:cNvPr id="16" name="Oval 15"/>
          <p:cNvSpPr/>
          <p:nvPr/>
        </p:nvSpPr>
        <p:spPr>
          <a:xfrm>
            <a:off x="1234440" y="4892045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380744" y="4953600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527048" y="4958561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673352" y="4902368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819656" y="4836683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965960" y="4821897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2112264" y="4871605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2258568" y="4940104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2404872" y="4964418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903720" y="4892045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050024" y="4953600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196328" y="4958561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342631" y="4902368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7488936" y="4836683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7635240" y="4821897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7781544" y="4871605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927848" y="4940104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074152" y="4964418"/>
            <a:ext cx="256032" cy="329184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7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৫. অ্যানেলিডা (Annelida)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পর্ব • খণ্ডিত কৃমি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3291842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77747" y="3402641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441094" y="3411570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704441" y="3310423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967788" y="3192190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231136" y="3165575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494483" y="3255050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2757830" y="3378348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021177" y="3422113"/>
            <a:ext cx="460857" cy="592531"/>
          </a:xfrm>
          <a:prstGeom prst="ellipse">
            <a:avLst/>
          </a:prstGeom>
          <a:solidFill>
            <a:srgbClr val="8D6E50"/>
          </a:solidFill>
          <a:ln>
            <a:solidFill>
              <a:srgbClr val="644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971800" y="1234440"/>
            <a:ext cx="402336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3136392" y="1435608"/>
            <a:ext cx="502920" cy="502920"/>
          </a:xfrm>
          <a:prstGeom prst="ellipse">
            <a:avLst/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13639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1417320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3A047"/>
                </a:solidFill>
                <a:latin typeface="Noto Sans Bengali"/>
              </a:defRPr>
            </a:pPr>
            <a:r>
              <a:t>প্রধান বৈশিষ্ট্য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1984248"/>
            <a:ext cx="356616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অসংখ্য খণ্ড বা রিং-এ বিভক্ত।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সাধারণত নলাকার।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স্থল ও জল—উভয় পরিবেশে প্রজাতি আছে।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23760" y="1234440"/>
            <a:ext cx="406908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388352" y="143560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8835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141732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1984248"/>
            <a:ext cx="36118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কেঁচো ও জোঁক।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মনে রাখবে: ‘Annelida = ring/খণ্ডিত দেহ’।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8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৬. আর্থ্রোপোডা (Arthropoda)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পর্ব • সবচেয়ে বৈচিত্র্যময়</a:t>
            </a:r>
          </a:p>
        </p:txBody>
      </p:sp>
      <p:sp>
        <p:nvSpPr>
          <p:cNvPr id="6" name="Oval 5"/>
          <p:cNvSpPr/>
          <p:nvPr/>
        </p:nvSpPr>
        <p:spPr>
          <a:xfrm>
            <a:off x="2002536" y="2272284"/>
            <a:ext cx="388620" cy="1399032"/>
          </a:xfrm>
          <a:prstGeom prst="ellipse">
            <a:avLst/>
          </a:prstGeom>
          <a:solidFill>
            <a:srgbClr val="232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14400" y="1572768"/>
            <a:ext cx="1243584" cy="1010412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2583180"/>
            <a:ext cx="1243584" cy="1010412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468880" y="1572768"/>
            <a:ext cx="1243584" cy="1010412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468880" y="2583180"/>
            <a:ext cx="1243584" cy="1010412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 flipH="1" flipV="1">
            <a:off x="1738274" y="1805940"/>
            <a:ext cx="388620" cy="466344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1893722" y="1805940"/>
            <a:ext cx="388620" cy="466344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880360" y="1143000"/>
            <a:ext cx="406908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044952" y="1344168"/>
            <a:ext cx="502920" cy="50292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044952" y="136245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132588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C62828"/>
                </a:solidFill>
                <a:latin typeface="Noto Sans Bengali"/>
              </a:defRPr>
            </a:pPr>
            <a:r>
              <a:t>প্রধান বৈশিষ্ট্য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08960" y="1892807"/>
            <a:ext cx="3611880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খণ্ডিত।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জোড়াযুক্ত উপাঙ্গ/পা থাকে।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চিটিনের বহিঃকঙ্কাল থাকে।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পোকামাকড়, মাকড়সা ও ক্রাস্টেশিয়ান এ পর্বের অন্তর্ভুক্ত।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78040" y="1143000"/>
            <a:ext cx="416052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42631" y="134416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42631" y="136245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79" y="132588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1892807"/>
            <a:ext cx="3703320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প্রজাপতি, তেলাপোকা, মাকড়সা, কাঁকড়া ও চিংড়ি।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9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৭. মলাস্কা (Mollusca)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পর্ব • নরম দেহ</a:t>
            </a:r>
          </a:p>
        </p:txBody>
      </p:sp>
      <p:sp>
        <p:nvSpPr>
          <p:cNvPr id="6" name="Oval 5"/>
          <p:cNvSpPr/>
          <p:nvPr/>
        </p:nvSpPr>
        <p:spPr>
          <a:xfrm>
            <a:off x="1325880" y="1600200"/>
            <a:ext cx="1645920" cy="1645920"/>
          </a:xfrm>
          <a:prstGeom prst="ellipse">
            <a:avLst/>
          </a:prstGeom>
          <a:solidFill>
            <a:srgbClr val="FFA726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1687982" y="1962302"/>
            <a:ext cx="921715" cy="921715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1852574" y="2126894"/>
            <a:ext cx="592531" cy="592531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1984248" y="2258568"/>
            <a:ext cx="329184" cy="329184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14400" y="2834640"/>
            <a:ext cx="2386584" cy="460857"/>
          </a:xfrm>
          <a:prstGeom prst="roundRect">
            <a:avLst/>
          </a:prstGeom>
          <a:solidFill>
            <a:srgbClr val="8D6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 flipV="1">
            <a:off x="2889504" y="2390241"/>
            <a:ext cx="131673" cy="493776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3136392" y="2390241"/>
            <a:ext cx="131673" cy="493776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971800" y="1234440"/>
            <a:ext cx="40233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136392" y="1435608"/>
            <a:ext cx="502920" cy="502920"/>
          </a:xfrm>
          <a:prstGeom prst="ellipse">
            <a:avLst/>
          </a:prstGeom>
          <a:solidFill>
            <a:srgbClr val="FBC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3639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39" y="1417320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BC02D"/>
                </a:solidFill>
                <a:latin typeface="Noto Sans Bengali"/>
              </a:defRPr>
            </a:pPr>
            <a:r>
              <a:t>প্রধান বৈশিষ্ট্য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1984248"/>
            <a:ext cx="356616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দেহ নরম ও অখণ্ডিত।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অনেকের দেহ খোলস দ্বারা সুরক্ষিত।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পেশিবহুল পা চলাচল বা অন্য কাজে সাহায্য করে।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23760" y="1234440"/>
            <a:ext cx="406908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388352" y="143560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8835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141732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1984248"/>
            <a:ext cx="361188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শামুক, ঝিনুক, অক্টোপাস ও স্কুইড।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10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৮. ইকাইনোডার্মাটা (Echinodermata)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পর্ব • কাঁটাযুক্ত ত্বক</a:t>
            </a:r>
          </a:p>
        </p:txBody>
      </p:sp>
      <p:sp>
        <p:nvSpPr>
          <p:cNvPr id="6" name="Oval 5"/>
          <p:cNvSpPr/>
          <p:nvPr/>
        </p:nvSpPr>
        <p:spPr>
          <a:xfrm>
            <a:off x="1605686" y="2200046"/>
            <a:ext cx="757123" cy="757123"/>
          </a:xfrm>
          <a:prstGeom prst="ellipse">
            <a:avLst/>
          </a:prstGeom>
          <a:solidFill>
            <a:srgbClr val="EF6C00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572768" y="438912"/>
            <a:ext cx="822960" cy="148132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 rot="4320000">
            <a:off x="2903326" y="1405619"/>
            <a:ext cx="822960" cy="148132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 rot="8640000">
            <a:off x="2395098" y="2969784"/>
            <a:ext cx="822960" cy="148132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Isosceles Triangle 9"/>
          <p:cNvSpPr/>
          <p:nvPr/>
        </p:nvSpPr>
        <p:spPr>
          <a:xfrm rot="12960000">
            <a:off x="750437" y="2969784"/>
            <a:ext cx="822960" cy="148132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Isosceles Triangle 10"/>
          <p:cNvSpPr/>
          <p:nvPr/>
        </p:nvSpPr>
        <p:spPr>
          <a:xfrm rot="17280000">
            <a:off x="242209" y="1405619"/>
            <a:ext cx="822960" cy="1481328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971800" y="1234440"/>
            <a:ext cx="40233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136392" y="1435608"/>
            <a:ext cx="502920" cy="50292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13639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1417320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C62828"/>
                </a:solidFill>
                <a:latin typeface="Noto Sans Bengali"/>
              </a:defRPr>
            </a:pPr>
            <a:r>
              <a:t>প্রধান বৈশিষ্ট্য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0" y="1984248"/>
            <a:ext cx="356616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শুধু সামুদ্রিক প্রাণী।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ত্বক কাঁটাযুক্ত এবং অভ্যন্তরীণ কঙ্কাল থাকে।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প্রাপ্তবয়স্ক অবস্থায় সাধারণত পাঁচ-অংশীয় রশ্মীয় প্রতিসাম্য দেখা যায়।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23760" y="1234440"/>
            <a:ext cx="406908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388352" y="143560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88352" y="145389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141732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2360" y="1984248"/>
            <a:ext cx="361188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তারামাছ, সমুদ্র শজারু ও সমুদ্র শসা।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11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এক নজরে তুলনা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097280"/>
          <a:ext cx="1115568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5212080"/>
                <a:gridCol w="3474720"/>
              </a:tblGrid>
              <a:tr h="579120"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t>পর্ব</a:t>
                      </a:r>
                    </a:p>
                  </a:txBody>
                  <a:tcPr marL="73152" marR="73152">
                    <a:solidFill>
                      <a:srgbClr val="1335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t>মূল বৈশিষ্ট্য</a:t>
                      </a:r>
                    </a:p>
                  </a:txBody>
                  <a:tcPr marL="73152" marR="73152">
                    <a:solidFill>
                      <a:srgbClr val="1335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Noto Sans Bengali"/>
                        </a:defRPr>
                      </a:pPr>
                      <a:r>
                        <a:t>উদাহরণ</a:t>
                      </a:r>
                    </a:p>
                  </a:txBody>
                  <a:tcPr marL="73152" marR="73152">
                    <a:solidFill>
                      <a:srgbClr val="133550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Porifera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দেহে অসংখ্য ছিদ্র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স্পঞ্জ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Cnidaria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দংশনকারী কোষ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হাইড্রা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Platyhelminthes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চ্যাপ্টা দেহ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ফিতাকৃমি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Nematoda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নলাকার অখণ্ডিত দেহ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গোলকৃমি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Annelida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খণ্ডিত দেহ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কেঁচো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Arthropoda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জোড়াযুক্ত উপাঙ্গ + বহিঃকঙ্কাল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প্রজাপতি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Mollusca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নরম দেহ, অনেকের খোলস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শামুক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Echinodermata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কাঁটাযুক্ত ত্বক, সামুদ্রিক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2D32"/>
                          </a:solidFill>
                          <a:latin typeface="Noto Sans Bengali"/>
                        </a:defRPr>
                      </a:pPr>
                      <a:r>
                        <a:t>তারামাছ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12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মনে রাখার সহজ কৌশল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43000"/>
            <a:ext cx="1069848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6112" y="134416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36245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325880"/>
            <a:ext cx="9738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ক্রম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892807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32D32"/>
                </a:solidFill>
                <a:latin typeface="Noto Sans Bengali"/>
              </a:defRPr>
            </a:pPr>
            <a:r>
              <a:t>• পোরিফেরা → নিডারিয়া → প্ল্যাটিহেলমিনথেস → নেমাটোডা → অ্যানেলিডা → আর্থ্রোপোডা → মলাস্কা → ইকাইনোডার্মাটা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788920"/>
            <a:ext cx="516636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96112" y="2990088"/>
            <a:ext cx="502920" cy="502920"/>
          </a:xfrm>
          <a:prstGeom prst="ellipse">
            <a:avLst/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" y="30083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2971800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3A047"/>
                </a:solidFill>
                <a:latin typeface="Noto Sans Bengali"/>
              </a:defRPr>
            </a:pPr>
            <a:r>
              <a:t>দেহ দেখে শনাক্ত করো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3538727"/>
            <a:ext cx="47091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ছিদ্রযুক্ত → পোরিফেরা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খণ্ডিত → অ্যানেলিডা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জোড়াযুক্ত পা → আর্থ্রোপোডা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নরম দেহ/খোলস → মলাস্কা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788920"/>
            <a:ext cx="516636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28231" y="299008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28231" y="30083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79" y="2971800"/>
            <a:ext cx="4206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বিশেষ বৈশিষ্ট্য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538727"/>
            <a:ext cx="47091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দংশনকারী কোষ → নিডারিয়া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কাঁটাযুক্ত ত্বক → ইকাইনোডার্মাটা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চ্যাপ্টা কৃমি → প্ল্যাটিহেলমিনথেস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গোল/নলাকার কৃমি → নেমাটোডা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13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শ্রেণিকক্ষ কার্যক্রম: ‘কোন পর্বে?’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3383280" cy="1691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54480"/>
            <a:ext cx="3108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0897B"/>
                </a:solidFill>
                <a:latin typeface="Noto Sans Bengali"/>
              </a:defRPr>
            </a:pPr>
            <a:r>
              <a:t>স্পঞ্জ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32D32"/>
                </a:solidFill>
                <a:latin typeface="Aptos"/>
              </a:defRPr>
            </a:pPr>
            <a:r>
              <a:t>→ Porifera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325880"/>
            <a:ext cx="3383280" cy="1691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1554480"/>
            <a:ext cx="3108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43A047"/>
                </a:solidFill>
                <a:latin typeface="Noto Sans Bengali"/>
              </a:defRPr>
            </a:pPr>
            <a:r>
              <a:t>কেঁচো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1945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32D32"/>
                </a:solidFill>
                <a:latin typeface="Aptos"/>
              </a:defRPr>
            </a:pPr>
            <a:r>
              <a:t>→ Annelida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325880"/>
            <a:ext cx="3383280" cy="1691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58200" y="1554480"/>
            <a:ext cx="3108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C62828"/>
                </a:solidFill>
                <a:latin typeface="Noto Sans Bengali"/>
              </a:defRPr>
            </a:pPr>
            <a:r>
              <a:t>প্রজাপতি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21945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32D32"/>
                </a:solidFill>
                <a:latin typeface="Aptos"/>
              </a:defRPr>
            </a:pPr>
            <a:r>
              <a:t>→ Arthropoda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74720"/>
            <a:ext cx="3383280" cy="1691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703320"/>
            <a:ext cx="3108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EF6C00"/>
                </a:solidFill>
                <a:latin typeface="Noto Sans Bengali"/>
              </a:defRPr>
            </a:pPr>
            <a:r>
              <a:t>শামুক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34340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32D32"/>
                </a:solidFill>
                <a:latin typeface="Aptos"/>
              </a:defRPr>
            </a:pPr>
            <a:r>
              <a:t>→ Mollusca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26280" y="3474720"/>
            <a:ext cx="3383280" cy="1691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63440" y="3703320"/>
            <a:ext cx="3108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7B1FA2"/>
                </a:solidFill>
                <a:latin typeface="Noto Sans Bengali"/>
              </a:defRPr>
            </a:pPr>
            <a:r>
              <a:t>তারামাছ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434340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32D32"/>
                </a:solidFill>
                <a:latin typeface="Aptos"/>
              </a:defRPr>
            </a:pPr>
            <a:r>
              <a:t>→ Echinodermata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21040" y="3474720"/>
            <a:ext cx="3383280" cy="16916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88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58200" y="3703320"/>
            <a:ext cx="3108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E88E5"/>
                </a:solidFill>
                <a:latin typeface="Noto Sans Bengali"/>
              </a:defRPr>
            </a:pPr>
            <a:r>
              <a:t>হাইড্রা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434340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232D32"/>
                </a:solidFill>
                <a:latin typeface="Aptos"/>
              </a:defRPr>
            </a:pPr>
            <a:r>
              <a:t>→ Cnidaria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14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মূল্যায়ন • নিজে চেষ্টা করো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06070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D32"/>
                </a:solidFill>
                <a:latin typeface="Noto Sans Bengali"/>
              </a:defRPr>
            </a:pPr>
            <a:r>
              <a:t>• ১. অমেরুদণ্ডী প্রাণী বলতে কী বোঝ?</a:t>
            </a:r>
          </a:p>
          <a:p>
            <a:pPr>
              <a:spcAft>
                <a:spcPts val="900"/>
              </a:spcAft>
              <a:defRPr sz="1900" b="0">
                <a:solidFill>
                  <a:srgbClr val="232D32"/>
                </a:solidFill>
                <a:latin typeface="Noto Sans Bengali"/>
              </a:defRPr>
            </a:pPr>
            <a:r>
              <a:t>• ২. পোরিফেরা ও নিডারিয়ার একটি করে বৈশিষ্ট্য লেখ।</a:t>
            </a:r>
          </a:p>
          <a:p>
            <a:pPr>
              <a:spcAft>
                <a:spcPts val="900"/>
              </a:spcAft>
              <a:defRPr sz="1900" b="0">
                <a:solidFill>
                  <a:srgbClr val="232D32"/>
                </a:solidFill>
                <a:latin typeface="Noto Sans Bengali"/>
              </a:defRPr>
            </a:pPr>
            <a:r>
              <a:t>• ৩. কেঁচো কোন পর্বের প্রাণী? একটি বৈশিষ্ট্য লেখ।</a:t>
            </a:r>
          </a:p>
          <a:p>
            <a:pPr>
              <a:spcAft>
                <a:spcPts val="900"/>
              </a:spcAft>
              <a:defRPr sz="1900" b="0">
                <a:solidFill>
                  <a:srgbClr val="232D32"/>
                </a:solidFill>
                <a:latin typeface="Noto Sans Bengali"/>
              </a:defRPr>
            </a:pPr>
            <a:r>
              <a:t>• ৪. আর্থ্রোপোডার দুটি বৈশিষ্ট্য লেখ।</a:t>
            </a:r>
          </a:p>
          <a:p>
            <a:pPr>
              <a:spcAft>
                <a:spcPts val="900"/>
              </a:spcAft>
              <a:defRPr sz="1900" b="0">
                <a:solidFill>
                  <a:srgbClr val="232D32"/>
                </a:solidFill>
                <a:latin typeface="Noto Sans Bengali"/>
              </a:defRPr>
            </a:pPr>
            <a:r>
              <a:t>• ৫. শামুক ও তারামাছ কোন কোন পর্বের প্রাণী?</a:t>
            </a:r>
          </a:p>
          <a:p>
            <a:pPr>
              <a:spcAft>
                <a:spcPts val="900"/>
              </a:spcAft>
              <a:defRPr sz="1900" b="0">
                <a:solidFill>
                  <a:srgbClr val="232D32"/>
                </a:solidFill>
                <a:latin typeface="Noto Sans Bengali"/>
              </a:defRPr>
            </a:pPr>
            <a:r>
              <a:t>• ৬. ‘জোড়াযুক্ত উপাঙ্গ’ দেখে কোন পর্বকে চিনবে?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15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দ্রুত কুইজ • উত্তর মিলিয়ে দেখো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43000"/>
            <a:ext cx="5120640" cy="1234440"/>
          </a:xfrm>
          <a:prstGeom prst="roundRect">
            <a:avLst/>
          </a:prstGeom>
          <a:solidFill>
            <a:srgbClr val="E1F5F3"/>
          </a:solidFill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30759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33550"/>
                </a:solidFill>
                <a:latin typeface="Noto Sans Bengali"/>
              </a:defRPr>
            </a:pPr>
            <a:r>
              <a:t>স্পঞ্জ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801368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0897B"/>
                </a:solidFill>
                <a:latin typeface="Aptos"/>
              </a:defRPr>
            </a:pPr>
            <a:r>
              <a:t>উত্তর: Porifera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143000"/>
            <a:ext cx="5120640" cy="1234440"/>
          </a:xfrm>
          <a:prstGeom prst="roundRect">
            <a:avLst/>
          </a:prstGeom>
          <a:solidFill>
            <a:srgbClr val="E7F3FC"/>
          </a:solidFill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30759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33550"/>
                </a:solidFill>
                <a:latin typeface="Noto Sans Bengali"/>
              </a:defRPr>
            </a:pPr>
            <a:r>
              <a:t>হাইড্রা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801368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0897B"/>
                </a:solidFill>
                <a:latin typeface="Aptos"/>
              </a:defRPr>
            </a:pPr>
            <a:r>
              <a:t>উত্তর: Cnidaria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743200"/>
            <a:ext cx="5120640" cy="1234440"/>
          </a:xfrm>
          <a:prstGeom prst="roundRect">
            <a:avLst/>
          </a:prstGeom>
          <a:solidFill>
            <a:srgbClr val="E1F5F3"/>
          </a:solidFill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290779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33550"/>
                </a:solidFill>
                <a:latin typeface="Noto Sans Bengali"/>
              </a:defRPr>
            </a:pPr>
            <a:r>
              <a:t>কেঁচো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401568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0897B"/>
                </a:solidFill>
                <a:latin typeface="Aptos"/>
              </a:defRPr>
            </a:pPr>
            <a:r>
              <a:t>উত্তর: Annelida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743200"/>
            <a:ext cx="5120640" cy="1234440"/>
          </a:xfrm>
          <a:prstGeom prst="roundRect">
            <a:avLst/>
          </a:prstGeom>
          <a:solidFill>
            <a:srgbClr val="E7F3FC"/>
          </a:solidFill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0" y="290779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33550"/>
                </a:solidFill>
                <a:latin typeface="Noto Sans Bengali"/>
              </a:defRPr>
            </a:pPr>
            <a:r>
              <a:t>প্রজাপতি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401568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0897B"/>
                </a:solidFill>
                <a:latin typeface="Aptos"/>
              </a:defRPr>
            </a:pPr>
            <a:r>
              <a:t>উত্তর: Arthropoda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343400"/>
            <a:ext cx="5120640" cy="1234440"/>
          </a:xfrm>
          <a:prstGeom prst="roundRect">
            <a:avLst/>
          </a:prstGeom>
          <a:solidFill>
            <a:srgbClr val="E1F5F3"/>
          </a:solidFill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450799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33550"/>
                </a:solidFill>
                <a:latin typeface="Noto Sans Bengali"/>
              </a:defRPr>
            </a:pPr>
            <a:r>
              <a:t>শামুক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001768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0897B"/>
                </a:solidFill>
                <a:latin typeface="Aptos"/>
              </a:defRPr>
            </a:pPr>
            <a:r>
              <a:t>উত্তর: Mollusca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4343400"/>
            <a:ext cx="5120640" cy="1234440"/>
          </a:xfrm>
          <a:prstGeom prst="roundRect">
            <a:avLst/>
          </a:prstGeom>
          <a:solidFill>
            <a:srgbClr val="E7F3FC"/>
          </a:solidFill>
          <a:ln>
            <a:solidFill>
              <a:srgbClr val="0089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0" y="4507992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33550"/>
                </a:solidFill>
                <a:latin typeface="Noto Sans Bengali"/>
              </a:defRPr>
            </a:pPr>
            <a:r>
              <a:t>তারামাছ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5001768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0897B"/>
                </a:solidFill>
                <a:latin typeface="Aptos"/>
              </a:defRPr>
            </a:pPr>
            <a:r>
              <a:t>উত্তর: Echinodermata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16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9052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33550"/>
                </a:solidFill>
                <a:latin typeface="Noto Sans Bengali"/>
              </a:defRPr>
            </a:pPr>
            <a:r>
              <a:t>সারসংক্ষেপ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310896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0">
                <a:solidFill>
                  <a:srgbClr val="556970"/>
                </a:solidFill>
                <a:latin typeface="Noto Sans Bengali"/>
              </a:defRPr>
            </a:pPr>
            <a:r>
              <a:t>বিজ্ঞান • শ্রেণি 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33375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6112" y="1389888"/>
            <a:ext cx="502920" cy="502920"/>
          </a:xfrm>
          <a:prstGeom prst="ellipse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4081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371600"/>
            <a:ext cx="23774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0897B"/>
                </a:solidFill>
                <a:latin typeface="Noto Sans Bengali"/>
              </a:defRPr>
            </a:pPr>
            <a:r>
              <a:t>কী শিখলাম?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38528"/>
            <a:ext cx="288036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অমেরুদণ্ডী প্রাণীর সংজ্ঞা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প্রধান ৮টি পর্ব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প্রতিটি পর্বের বৈশিষ্ট্য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উদাহরণ দেখে শনাক্তকরণ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188720"/>
            <a:ext cx="33375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599431" y="1389888"/>
            <a:ext cx="502920" cy="502920"/>
          </a:xfrm>
          <a:prstGeom prst="ellipse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9431" y="14081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2079" y="1371600"/>
            <a:ext cx="2377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EF6C00"/>
                </a:solidFill>
                <a:latin typeface="Noto Sans Bengali"/>
              </a:defRPr>
            </a:pPr>
            <a:r>
              <a:t>সবচেয়ে গুরুত্বপূর্ণ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1938528"/>
            <a:ext cx="288036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জোড়াযুক্ত উপাঙ্গ → Arthropoda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খণ্ডিত দেহ → Annelida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নরম দেহ/খোলস → Mollusca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কাঁটাযুক্ত ত্বক → Echinodermata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188720"/>
            <a:ext cx="33375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02752" y="1389888"/>
            <a:ext cx="502920" cy="502920"/>
          </a:xfrm>
          <a:prstGeom prst="ellipse">
            <a:avLst/>
          </a:prstGeom>
          <a:solidFill>
            <a:srgbClr val="43A0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02752" y="1408176"/>
            <a:ext cx="502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  <a:latin typeface="Noto Sans Bengali"/>
              </a:defRPr>
            </a:pPr>
            <a:r>
              <a:t>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1371600"/>
            <a:ext cx="2377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3A047"/>
                </a:solidFill>
                <a:latin typeface="Noto Sans Bengali"/>
              </a:defRPr>
            </a:pPr>
            <a:r>
              <a:t>শিক্ষকের বার্তা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60" y="1938528"/>
            <a:ext cx="2880360" cy="342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প্রাণীর গঠন ও বৈশিষ্ট্য পর্যবেক্ষণ করো।</a:t>
            </a:r>
          </a:p>
          <a:p>
            <a:pPr>
              <a:spcAft>
                <a:spcPts val="500"/>
              </a:spcAft>
              <a:defRPr sz="1500" b="0">
                <a:solidFill>
                  <a:srgbClr val="232D32"/>
                </a:solidFill>
                <a:latin typeface="Noto Sans Bengali"/>
              </a:defRPr>
            </a:pPr>
            <a:r>
              <a:t>• শুধু মুখস্থ নয়—উদাহরণ দেখে যুক্তি দিয়ে পর্ব শনাক্ত করো।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473952"/>
            <a:ext cx="10972800" cy="10972"/>
          </a:xfrm>
          <a:prstGeom prst="rect">
            <a:avLst/>
          </a:prstGeom>
          <a:solidFill>
            <a:srgbClr val="D7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" y="6510528"/>
            <a:ext cx="7315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0">
                <a:solidFill>
                  <a:srgbClr val="556970"/>
                </a:solidFill>
                <a:latin typeface="Noto Sans Bengali"/>
              </a:defRPr>
            </a:pPr>
            <a:r>
              <a:t>মোঃ নাজুমল হোসাইন • সহকারী শিক্ষক, ভৌতবিজ্ঞান • বনগাঁও উচ্চ বিদ্যালয়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0" y="649224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00897B"/>
                </a:solidFill>
                <a:latin typeface="Noto Sans Bengali"/>
              </a:defRPr>
            </a:pPr>
            <a:r>
              <a:t>17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89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05156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Noto Sans Bengali"/>
              </a:defRPr>
            </a:pPr>
            <a:r>
              <a:t>ধন্যবাদ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6596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0">
                <a:solidFill>
                  <a:srgbClr val="E1FAF5"/>
                </a:solidFill>
                <a:latin typeface="Noto Sans Bengali"/>
              </a:defRPr>
            </a:pPr>
            <a:r>
              <a:t>প্রশ্নোত্তর ও আলোচনা</a:t>
            </a:r>
          </a:p>
        </p:txBody>
      </p:sp>
      <p:sp>
        <p:nvSpPr>
          <p:cNvPr id="5" name="Cloud 4"/>
          <p:cNvSpPr/>
          <p:nvPr/>
        </p:nvSpPr>
        <p:spPr>
          <a:xfrm>
            <a:off x="2011680" y="2971800"/>
            <a:ext cx="1204722" cy="1282445"/>
          </a:xfrm>
          <a:prstGeom prst="cloud">
            <a:avLst/>
          </a:prstGeom>
          <a:solidFill>
            <a:srgbClr val="FFC107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205990" y="3243834"/>
            <a:ext cx="139903" cy="1865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2594610" y="3166110"/>
            <a:ext cx="139903" cy="1865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827782" y="3438144"/>
            <a:ext cx="139903" cy="1865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322576" y="3749039"/>
            <a:ext cx="139903" cy="1865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11196" y="3865626"/>
            <a:ext cx="139903" cy="1865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313682" y="3399282"/>
            <a:ext cx="349758" cy="893825"/>
          </a:xfrm>
          <a:prstGeom prst="ellipse">
            <a:avLst/>
          </a:prstGeom>
          <a:solidFill>
            <a:srgbClr val="4CAF50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235958" y="3243834"/>
            <a:ext cx="505206" cy="310896"/>
          </a:xfrm>
          <a:prstGeom prst="ellipse">
            <a:avLst/>
          </a:prstGeom>
          <a:solidFill>
            <a:srgbClr val="66BB6A"/>
          </a:solidFill>
          <a:ln>
            <a:solidFill>
              <a:srgbClr val="43A0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4484674" y="3399282"/>
            <a:ext cx="199374" cy="547775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484674" y="3399282"/>
            <a:ext cx="477509" cy="334354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484674" y="3399282"/>
            <a:ext cx="582930" cy="0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4484674" y="3064927"/>
            <a:ext cx="477509" cy="334355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4484674" y="2851506"/>
            <a:ext cx="199374" cy="547776"/>
          </a:xfrm>
          <a:prstGeom prst="line">
            <a:avLst/>
          </a:prstGeom>
          <a:ln w="31750">
            <a:solidFill>
              <a:srgbClr val="0089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213348" y="3399282"/>
            <a:ext cx="194310" cy="699516"/>
          </a:xfrm>
          <a:prstGeom prst="ellipse">
            <a:avLst/>
          </a:prstGeom>
          <a:solidFill>
            <a:srgbClr val="232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669280" y="3049524"/>
            <a:ext cx="621792" cy="505206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5669280" y="3554730"/>
            <a:ext cx="621792" cy="505206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446520" y="3049524"/>
            <a:ext cx="621792" cy="505206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446520" y="3554730"/>
            <a:ext cx="621792" cy="505206"/>
          </a:xfrm>
          <a:prstGeom prst="ellipse">
            <a:avLst/>
          </a:prstGeom>
          <a:solidFill>
            <a:srgbClr val="9C27B0"/>
          </a:solidFill>
          <a:ln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 flipH="1" flipV="1">
            <a:off x="6081217" y="3166110"/>
            <a:ext cx="194310" cy="233172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 flipV="1">
            <a:off x="6158941" y="3166110"/>
            <a:ext cx="194310" cy="233172"/>
          </a:xfrm>
          <a:prstGeom prst="line">
            <a:avLst/>
          </a:prstGeom>
          <a:ln w="1524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7738110" y="2971800"/>
            <a:ext cx="777240" cy="777240"/>
          </a:xfrm>
          <a:prstGeom prst="ellipse">
            <a:avLst/>
          </a:prstGeom>
          <a:solidFill>
            <a:srgbClr val="FFA726"/>
          </a:solidFill>
          <a:ln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Arc 25"/>
          <p:cNvSpPr/>
          <p:nvPr/>
        </p:nvSpPr>
        <p:spPr>
          <a:xfrm>
            <a:off x="7909102" y="3142792"/>
            <a:ext cx="435254" cy="435254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Arc 26"/>
          <p:cNvSpPr/>
          <p:nvPr/>
        </p:nvSpPr>
        <p:spPr>
          <a:xfrm>
            <a:off x="7986826" y="3220516"/>
            <a:ext cx="279806" cy="279806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Arc 27"/>
          <p:cNvSpPr/>
          <p:nvPr/>
        </p:nvSpPr>
        <p:spPr>
          <a:xfrm>
            <a:off x="8049006" y="3282696"/>
            <a:ext cx="155448" cy="155448"/>
          </a:xfrm>
          <a:prstGeom prst="arc">
            <a:avLst/>
          </a:prstGeom>
          <a:noFill/>
          <a:ln w="19050">
            <a:solidFill>
              <a:srgbClr val="795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543800" y="3554730"/>
            <a:ext cx="1126998" cy="217627"/>
          </a:xfrm>
          <a:prstGeom prst="roundRect">
            <a:avLst/>
          </a:prstGeom>
          <a:solidFill>
            <a:srgbClr val="8D6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0" name="Connector 29"/>
          <p:cNvCxnSpPr/>
          <p:nvPr/>
        </p:nvCxnSpPr>
        <p:spPr>
          <a:xfrm flipV="1">
            <a:off x="8476488" y="3344875"/>
            <a:ext cx="62179" cy="233172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8593074" y="3344875"/>
            <a:ext cx="62179" cy="233172"/>
          </a:xfrm>
          <a:prstGeom prst="line">
            <a:avLst/>
          </a:prstGeom>
          <a:ln w="12700">
            <a:solidFill>
              <a:srgbClr val="232D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9699040" y="3298240"/>
            <a:ext cx="357530" cy="357530"/>
          </a:xfrm>
          <a:prstGeom prst="ellipse">
            <a:avLst/>
          </a:prstGeom>
          <a:solidFill>
            <a:srgbClr val="EF6C00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Isosceles Triangle 32"/>
          <p:cNvSpPr/>
          <p:nvPr/>
        </p:nvSpPr>
        <p:spPr>
          <a:xfrm>
            <a:off x="9683496" y="2466594"/>
            <a:ext cx="388620" cy="699516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Isosceles Triangle 33"/>
          <p:cNvSpPr/>
          <p:nvPr/>
        </p:nvSpPr>
        <p:spPr>
          <a:xfrm rot="4320000">
            <a:off x="10311815" y="2923094"/>
            <a:ext cx="388620" cy="699516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Isosceles Triangle 34"/>
          <p:cNvSpPr/>
          <p:nvPr/>
        </p:nvSpPr>
        <p:spPr>
          <a:xfrm rot="8640000">
            <a:off x="10071818" y="3661728"/>
            <a:ext cx="388620" cy="699516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Isosceles Triangle 35"/>
          <p:cNvSpPr/>
          <p:nvPr/>
        </p:nvSpPr>
        <p:spPr>
          <a:xfrm rot="12960000">
            <a:off x="9295173" y="3661728"/>
            <a:ext cx="388620" cy="699516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Isosceles Triangle 36"/>
          <p:cNvSpPr/>
          <p:nvPr/>
        </p:nvSpPr>
        <p:spPr>
          <a:xfrm rot="17280000">
            <a:off x="9055176" y="2923094"/>
            <a:ext cx="388620" cy="699516"/>
          </a:xfrm>
          <a:prstGeom prst="triangle">
            <a:avLst/>
          </a:prstGeom>
          <a:solidFill>
            <a:srgbClr val="F48FB1"/>
          </a:solidFill>
          <a:ln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14400" y="461772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Noto Sans Bengali"/>
              </a:defRPr>
            </a:pPr>
            <a:r>
              <a:t>মোঃ নাজুমল হোসাইন</a:t>
            </a:r>
          </a:p>
          <a:p>
            <a:pPr algn="ctr">
              <a:defRPr sz="1700" b="0">
                <a:solidFill>
                  <a:srgbClr val="E1FAF5"/>
                </a:solidFill>
                <a:latin typeface="Noto Sans Bengali"/>
              </a:defRPr>
            </a:pPr>
            <a:r>
              <a:t>সহকারী শিক্ষক, ভৌতবিজ্ঞান | বনগাঁও উচ্চ বিদ্যালয়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1075</Words>
  <Application>Microsoft Macintosh PowerPoint</Application>
  <PresentationFormat>Custom</PresentationFormat>
  <Paragraphs>259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2</cp:revision>
  <dcterms:created xsi:type="dcterms:W3CDTF">2013-01-27T09:14:16Z</dcterms:created>
  <dcterms:modified xsi:type="dcterms:W3CDTF">2026-09-25T05:06:31Z</dcterms:modified>
</cp:coreProperties>
</file>