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175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832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886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7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70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555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186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811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84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8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749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5484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363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046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137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033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40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6E3D3A1-8B94-4086-9107-B928D446B3E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687BD55-6238-41B2-B66C-ABDA85710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92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05337" y="1827907"/>
            <a:ext cx="2981325" cy="400050"/>
          </a:xfrm>
          <a:prstGeom prst="roundRect">
            <a:avLst>
              <a:gd name="adj" fmla="val 50000"/>
            </a:avLst>
          </a:prstGeom>
          <a:solidFill>
            <a:srgbClr val="FFC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495800" y="3896617"/>
            <a:ext cx="3200400" cy="1133475"/>
          </a:xfrm>
          <a:prstGeom prst="roundRect">
            <a:avLst>
              <a:gd name="adj" fmla="val 13445"/>
            </a:avLst>
          </a:prstGeom>
          <a:solidFill>
            <a:srgbClr val="2C2E3A"/>
          </a:solidFill>
          <a:ln w="9525">
            <a:solidFill>
              <a:srgbClr val="3C3E4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37" y="1942207"/>
            <a:ext cx="190500" cy="15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61271" y="1904107"/>
            <a:ext cx="326945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 dirty="0" err="1">
                <a:solidFill>
                  <a:srgbClr val="1A1C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r>
              <a:rPr sz="1200" b="1" i="0" u="none" dirty="0">
                <a:solidFill>
                  <a:srgbClr val="1A1C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200" b="1" i="0" u="none" dirty="0" err="1">
                <a:solidFill>
                  <a:srgbClr val="1A1C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sz="1200" b="1" i="0" u="none" dirty="0">
                <a:solidFill>
                  <a:srgbClr val="1A1C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• </a:t>
            </a:r>
            <a:r>
              <a:rPr sz="1200" b="1" i="0" u="none" dirty="0" err="1">
                <a:solidFill>
                  <a:srgbClr val="1A1C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sz="1200" b="1" i="0" u="none" dirty="0">
                <a:solidFill>
                  <a:srgbClr val="1A1C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200" b="1" i="0" u="none" dirty="0" err="1">
                <a:solidFill>
                  <a:srgbClr val="1A1C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sz="1200" b="1" i="0" u="none" dirty="0">
                <a:solidFill>
                  <a:srgbClr val="1A1C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200" b="1" i="0" u="none" dirty="0" err="1">
                <a:solidFill>
                  <a:srgbClr val="1A1C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sz="1200" b="1" i="0" u="none" dirty="0">
              <a:solidFill>
                <a:srgbClr val="1A1C2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55203" y="2456557"/>
            <a:ext cx="7681590" cy="65017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bn-BD" sz="4400" dirty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প্রযুক্তির সাম্প্রতিক প্রবণতা</a:t>
            </a:r>
            <a:endParaRPr sz="4200" b="1" i="0" u="none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12281" y="3248917"/>
            <a:ext cx="616743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bn-BD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ক্লিকেই </a:t>
            </a:r>
            <a:r>
              <a:rPr lang="bn-BD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বিশ্বজ</a:t>
            </a:r>
            <a:r>
              <a:rPr lang="en-US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BD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 ক্লাসে সবাইকে স্বাগত।</a:t>
            </a:r>
            <a:endParaRPr sz="1650" b="0" i="0" u="none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88656" y="4058542"/>
            <a:ext cx="321468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i="0" u="none" dirty="0" err="1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অভ্রজি</a:t>
            </a:r>
            <a:r>
              <a:rPr b="1" i="0" u="none" dirty="0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b="1" i="0" u="none" dirty="0" err="1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দাস</a:t>
            </a:r>
            <a:endParaRPr b="1" i="0" u="none" dirty="0">
              <a:solidFill>
                <a:srgbClr val="FFCC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8656" y="4372867"/>
            <a:ext cx="3214687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 u="none" dirty="0" err="1">
                <a:solidFill>
                  <a:srgbClr val="E2E8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বিএসসি</a:t>
            </a:r>
            <a:r>
              <a:rPr sz="1400" b="0" i="0" u="none" dirty="0">
                <a:solidFill>
                  <a:srgbClr val="E2E8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b="0" i="0" u="none" dirty="0" err="1" smtClean="0">
                <a:solidFill>
                  <a:srgbClr val="E2E8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ইঞ্জিনিয়ারিং</a:t>
            </a:r>
            <a:r>
              <a:rPr sz="1400" b="0" i="0" u="none" dirty="0" smtClean="0">
                <a:solidFill>
                  <a:srgbClr val="E2E8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E2E8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</a:t>
            </a:r>
            <a:r>
              <a:rPr sz="1400" b="0" i="0" u="none" dirty="0">
                <a:solidFill>
                  <a:srgbClr val="E2E8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E2E8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সিএসই</a:t>
            </a:r>
            <a:r>
              <a:rPr sz="1400" b="0" i="0" u="none" dirty="0">
                <a:solidFill>
                  <a:srgbClr val="E2E8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| </a:t>
            </a:r>
            <a:r>
              <a:rPr sz="1400" b="0" i="0" u="none" dirty="0" err="1">
                <a:solidFill>
                  <a:srgbClr val="E2E8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sz="1400" b="0" i="0" u="none" dirty="0">
                <a:solidFill>
                  <a:srgbClr val="E2E8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E2E8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sz="1400" b="0" i="0" u="none" dirty="0">
              <a:solidFill>
                <a:srgbClr val="E2E8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88656" y="4649092"/>
            <a:ext cx="3214687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আক্কাছ</a:t>
            </a:r>
            <a:r>
              <a:rPr sz="1200" b="0" i="0" u="none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200" b="0" i="0" u="none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আলী</a:t>
            </a:r>
            <a:r>
              <a:rPr sz="1200" b="0" i="0" u="none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200" b="0" i="0" u="none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রেলওয়ে</a:t>
            </a:r>
            <a:r>
              <a:rPr sz="1200" b="0" i="0" u="none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200" b="0" i="0" u="none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একাডেমী</a:t>
            </a:r>
            <a:r>
              <a:rPr sz="1200" b="0" i="0" u="none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1200" b="0" i="0" u="none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চাঁদপুর</a:t>
            </a:r>
            <a:r>
              <a:rPr sz="1200" b="0" i="0" u="none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200" b="0" i="0" u="none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sz="1200" b="0" i="0" u="none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1200" b="0" i="0" u="none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চাঁদপুর</a:t>
            </a:r>
            <a:endParaRPr sz="1200" b="0" i="0" u="none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3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956494"/>
            <a:ext cx="57150" cy="55245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889944"/>
            <a:ext cx="10972800" cy="2011560"/>
          </a:xfrm>
          <a:prstGeom prst="roundRect">
            <a:avLst>
              <a:gd name="adj" fmla="val 94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1956494"/>
            <a:ext cx="1143000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sz="5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5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sz="54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24" y="3208153"/>
            <a:ext cx="356601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4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অধ্যায়</a:t>
            </a:r>
            <a:r>
              <a:rPr sz="2400" b="1" i="0" u="none" dirty="0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 | </a:t>
            </a:r>
            <a:r>
              <a:rPr sz="24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একাদশ-দ্বাদশ</a:t>
            </a:r>
            <a:r>
              <a:rPr sz="2400" b="1" i="0" u="none" dirty="0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sz="2400" b="1" i="0" u="none" dirty="0">
              <a:solidFill>
                <a:srgbClr val="D9770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25" y="3642419"/>
            <a:ext cx="2027799" cy="35971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sz="21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sz="21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21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sz="21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sz="21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0125" y="4206180"/>
            <a:ext cx="7336945" cy="28854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sz="1500" b="1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500" b="1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আলোচ্য</a:t>
            </a:r>
            <a:r>
              <a:rPr sz="1500" b="1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500" b="1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বিষয়</a:t>
            </a:r>
            <a:r>
              <a:rPr sz="1500" b="1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sz="15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sz="15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5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sz="15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sz="15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সাম্প্রতিক</a:t>
            </a:r>
            <a:r>
              <a:rPr sz="15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প্রবণতা</a:t>
            </a:r>
            <a:r>
              <a:rPr sz="15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(Virtual Reality </a:t>
            </a:r>
            <a:r>
              <a:rPr sz="15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sz="15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Nanotechnology)</a:t>
            </a:r>
          </a:p>
        </p:txBody>
      </p:sp>
    </p:spTree>
    <p:extLst>
      <p:ext uri="{BB962C8B-B14F-4D97-AF65-F5344CB8AC3E}">
        <p14:creationId xmlns:p14="http://schemas.microsoft.com/office/powerpoint/2010/main" val="109235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047750"/>
            <a:ext cx="57150" cy="4953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276475"/>
            <a:ext cx="10972800" cy="600075"/>
          </a:xfrm>
          <a:prstGeom prst="roundRect">
            <a:avLst>
              <a:gd name="adj" fmla="val 190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009900"/>
            <a:ext cx="10972800" cy="600075"/>
          </a:xfrm>
          <a:prstGeom prst="roundRect">
            <a:avLst>
              <a:gd name="adj" fmla="val 190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743325"/>
            <a:ext cx="10972800" cy="600075"/>
          </a:xfrm>
          <a:prstGeom prst="roundRect">
            <a:avLst>
              <a:gd name="adj" fmla="val 190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4476750"/>
            <a:ext cx="10972800" cy="600075"/>
          </a:xfrm>
          <a:prstGeom prst="roundRect">
            <a:avLst>
              <a:gd name="adj" fmla="val 190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9600" y="5210175"/>
            <a:ext cx="10972800" cy="600075"/>
          </a:xfrm>
          <a:prstGeom prst="roundRect">
            <a:avLst>
              <a:gd name="adj" fmla="val 190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47725" y="244316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47725" y="3176587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47725" y="391001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47725" y="4643437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47725" y="537686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2000" y="1047750"/>
            <a:ext cx="114300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sz="24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1809750"/>
            <a:ext cx="1106805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850" y="2443162"/>
            <a:ext cx="552450" cy="266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 u="none">
                <a:solidFill>
                  <a:srgbClr val="0F172A"/>
                </a:solidFill>
                <a:latin typeface="Hind Siliguri"/>
              </a:rPr>
              <a:t>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57300" y="2438400"/>
            <a:ext cx="414337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ভার্চুয়াল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রিয়েলিজম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(VR) ও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প্রয়োগক্ষেত্র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1600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sz="1600" b="0" i="0" u="none" dirty="0">
              <a:solidFill>
                <a:srgbClr val="1E293B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4850" y="3176587"/>
            <a:ext cx="552450" cy="266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 u="none">
                <a:solidFill>
                  <a:srgbClr val="0F172A"/>
                </a:solidFill>
                <a:latin typeface="Hind Siliguri"/>
              </a:rPr>
              <a:t>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66825" y="3171825"/>
            <a:ext cx="5038725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আর্টিফিশিয়াল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ইন্টেলিজেন্স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(AI) ও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মেশিন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লার্নিংয়ের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1600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sz="1600" b="0" i="0" u="none" dirty="0">
              <a:solidFill>
                <a:srgbClr val="1E293B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4850" y="3910012"/>
            <a:ext cx="552450" cy="266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 u="none">
                <a:solidFill>
                  <a:srgbClr val="0F172A"/>
                </a:solidFill>
                <a:latin typeface="Hind Siliguri"/>
              </a:rPr>
              <a:t>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66825" y="3905250"/>
            <a:ext cx="513397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রোবটিক্স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থিংস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IoT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)-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কার্যকারিতা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1600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sz="1600" b="0" i="0" u="none" dirty="0">
              <a:solidFill>
                <a:srgbClr val="1E293B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4850" y="4643437"/>
            <a:ext cx="552450" cy="266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 u="none">
                <a:solidFill>
                  <a:srgbClr val="0F172A"/>
                </a:solidFill>
                <a:latin typeface="Hind Siliguri"/>
              </a:rPr>
              <a:t>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66825" y="4638675"/>
            <a:ext cx="447675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মহাকাশ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অভিযান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স্যাটেলাইট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মূল্যায়ন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1600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sz="1600" b="0" i="0" u="none" dirty="0">
              <a:solidFill>
                <a:srgbClr val="1E293B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4850" y="5376862"/>
            <a:ext cx="552450" cy="266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 u="none">
                <a:solidFill>
                  <a:srgbClr val="0F172A"/>
                </a:solidFill>
                <a:latin typeface="Hind Siliguri"/>
              </a:rPr>
              <a:t>৫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6825" y="5372100"/>
            <a:ext cx="657225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বায়োমেট্রিক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বায়োইনফরমেটিক্স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জেনেটিক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ইঞ্জিনিয়ারিং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ন্যানোপ্রযুক্তির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প্রয়োগ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sz="1600" b="0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72232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977330"/>
            <a:ext cx="57150" cy="4953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556545"/>
            <a:ext cx="2600325" cy="1323975"/>
          </a:xfrm>
          <a:prstGeom prst="roundRect">
            <a:avLst>
              <a:gd name="adj" fmla="val 1007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00425" y="3556545"/>
            <a:ext cx="2600325" cy="1323975"/>
          </a:xfrm>
          <a:prstGeom prst="roundRect">
            <a:avLst>
              <a:gd name="adj" fmla="val 1007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3680370"/>
            <a:ext cx="2600325" cy="1076325"/>
          </a:xfrm>
          <a:prstGeom prst="roundRect">
            <a:avLst>
              <a:gd name="adj" fmla="val 1238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982075" y="3556545"/>
            <a:ext cx="2600325" cy="1323975"/>
          </a:xfrm>
          <a:prstGeom prst="roundRect">
            <a:avLst>
              <a:gd name="adj" fmla="val 1007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2000" y="1977330"/>
            <a:ext cx="114300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১.২ </a:t>
            </a:r>
            <a:r>
              <a:rPr sz="24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ভার্চু</a:t>
            </a:r>
            <a:r>
              <a:rPr lang="en-US" sz="2400" b="1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sz="24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sz="2400" b="1" i="0" u="none" dirty="0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</a:t>
            </a:r>
            <a:r>
              <a:rPr lang="en-US" sz="24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24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লিজম</a:t>
            </a:r>
            <a:r>
              <a:rPr sz="2400" b="1" i="0" u="none" dirty="0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(Virtual Reality)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625030"/>
            <a:ext cx="10320133" cy="2731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600" b="1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সংজ্ঞা</a:t>
            </a:r>
            <a:r>
              <a:rPr sz="1600" b="1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কৃত্রিম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বাস্তবতা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মস্তিষ্কে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বাস্তবের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চেতনা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অনুভূতি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জাগায়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চশমা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হেলমেট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(HMD)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ত্রিমাত্রিক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অনুভূতি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হয়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127920"/>
            <a:ext cx="1106805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sz="1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প্রয়োগক্ষেত্রসমূহ</a:t>
            </a:r>
            <a:r>
              <a:rPr sz="1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3794670"/>
            <a:ext cx="2330291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বিনোদনের</a:t>
            </a:r>
            <a:r>
              <a:rPr sz="1600" b="1" i="0" u="none" dirty="0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</a:t>
            </a:r>
            <a:endParaRPr sz="1600" b="1" i="0" u="none" dirty="0">
              <a:solidFill>
                <a:srgbClr val="D9770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7725" y="4147095"/>
            <a:ext cx="22193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ত্রিমাত্রিক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কল্পকাহিনি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চলচ্চিত্র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নির্মাণ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8550" y="3794670"/>
            <a:ext cx="2330291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যানবাহন</a:t>
            </a:r>
            <a:r>
              <a:rPr sz="1600" b="1" i="0" u="none" dirty="0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endParaRPr sz="1600" b="1" i="0" u="none" dirty="0">
              <a:solidFill>
                <a:srgbClr val="D9770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38550" y="4147095"/>
            <a:ext cx="22193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ফ্লাইট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সিমুলেটরের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বিমান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চালনা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9375" y="3918495"/>
            <a:ext cx="2330291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sz="1600" b="1" i="0" u="none" dirty="0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6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গবেষণা</a:t>
            </a:r>
            <a:endParaRPr sz="1600" b="1" i="0" u="none" dirty="0">
              <a:solidFill>
                <a:srgbClr val="D9770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29375" y="4270920"/>
            <a:ext cx="22193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জটিল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অণু-পরমাণুর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সিমুলেশন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3794670"/>
            <a:ext cx="2330291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  <a:r>
              <a:rPr sz="1600" b="1" i="0" u="none" dirty="0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6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সামরিক</a:t>
            </a:r>
            <a:endParaRPr sz="1600" b="1" i="0" u="none" dirty="0">
              <a:solidFill>
                <a:srgbClr val="D9770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20200" y="4147095"/>
            <a:ext cx="22193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জটিল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সার্জারি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যুদ্ধক্ষেত্রের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90269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810642"/>
            <a:ext cx="57150" cy="4953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389858"/>
            <a:ext cx="3505200" cy="1152525"/>
          </a:xfrm>
          <a:prstGeom prst="roundRect">
            <a:avLst>
              <a:gd name="adj" fmla="val 115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43400" y="3389858"/>
            <a:ext cx="3505200" cy="1152525"/>
          </a:xfrm>
          <a:prstGeom prst="roundRect">
            <a:avLst>
              <a:gd name="adj" fmla="val 115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77200" y="3389858"/>
            <a:ext cx="3505200" cy="1152525"/>
          </a:xfrm>
          <a:prstGeom prst="roundRect">
            <a:avLst>
              <a:gd name="adj" fmla="val 115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1810642"/>
            <a:ext cx="114300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১.৩.১ </a:t>
            </a:r>
            <a:r>
              <a:rPr sz="24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আর্টিফিশি</a:t>
            </a:r>
            <a:r>
              <a:rPr lang="en-US" sz="2400" b="1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sz="24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sz="2400" b="1" i="0" u="none" dirty="0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ইন্টেলিজেন্স</a:t>
            </a:r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(AI)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458342"/>
            <a:ext cx="8795678" cy="28212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600" b="1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sz="1600" b="1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কম্পিউটারকে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বুদ্ধিমত্তা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en-US"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600" b="0" i="0" u="none" dirty="0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করানো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করানোর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দেওয়ার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ধারণাকে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কৃত্রিম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বুদ্ধিমত্তা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1600" b="0" i="0" u="none" dirty="0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sz="1600" b="0" i="0" u="none" dirty="0">
              <a:solidFill>
                <a:srgbClr val="47556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2961233"/>
            <a:ext cx="1106805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মেশিন</a:t>
            </a:r>
            <a:r>
              <a:rPr sz="1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লার্নিং-এর</a:t>
            </a:r>
            <a:r>
              <a:rPr sz="1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r>
              <a:rPr sz="1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770983"/>
            <a:ext cx="1106805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জনপ্রি</a:t>
            </a:r>
            <a:r>
              <a:rPr lang="en-US" sz="1600" b="1" i="0" u="none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1600" b="1" i="0" u="none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টুলস</a:t>
            </a:r>
            <a:r>
              <a:rPr sz="1600" b="1" i="0" u="none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sz="16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ChatGPT</a:t>
            </a:r>
            <a:r>
              <a:rPr sz="16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, Microsoft Copilot </a:t>
            </a:r>
            <a:r>
              <a:rPr sz="1600"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sz="1600"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3666083"/>
            <a:ext cx="32004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সুপারভাইজড</a:t>
            </a:r>
            <a:r>
              <a:rPr sz="1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লার্নিং</a:t>
            </a:r>
            <a:endParaRPr sz="16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5825" y="4018508"/>
            <a:ext cx="30480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লেবেলযুক্ত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ডাটা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en-US" sz="14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400" b="0" i="0" u="none" dirty="0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মেশিনকে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শিখানো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9625" y="3666083"/>
            <a:ext cx="32004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আনসুপারভাইজড</a:t>
            </a:r>
            <a:r>
              <a:rPr sz="1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লার্নিং</a:t>
            </a:r>
            <a:endParaRPr sz="16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19625" y="4018508"/>
            <a:ext cx="30480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ডাটা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অমিল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খোঁজা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3425" y="3666083"/>
            <a:ext cx="32004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রিনফোর্সমেন্ট</a:t>
            </a:r>
            <a:r>
              <a:rPr sz="16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লার্নিং</a:t>
            </a:r>
            <a:endParaRPr sz="16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53425" y="4018508"/>
            <a:ext cx="30480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ফিডব্যাকের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ভিত্তি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সংশোধন</a:t>
            </a:r>
            <a:r>
              <a:rPr sz="14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25723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945034"/>
            <a:ext cx="57150" cy="4953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760440"/>
            <a:ext cx="3505200" cy="1152525"/>
          </a:xfrm>
          <a:prstGeom prst="roundRect">
            <a:avLst>
              <a:gd name="adj" fmla="val 115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43400" y="3760440"/>
            <a:ext cx="3505200" cy="1152525"/>
          </a:xfrm>
          <a:prstGeom prst="roundRect">
            <a:avLst>
              <a:gd name="adj" fmla="val 115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77200" y="3760440"/>
            <a:ext cx="3505200" cy="1152525"/>
          </a:xfrm>
          <a:prstGeom prst="roundRect">
            <a:avLst>
              <a:gd name="adj" fmla="val 115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1945034"/>
            <a:ext cx="114300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১.৩.২ </a:t>
            </a:r>
            <a:r>
              <a:rPr sz="2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রোবটিক্স</a:t>
            </a:r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(Robotics)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592734"/>
            <a:ext cx="11068050" cy="5642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600" b="1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সংজ্ঞা</a:t>
            </a:r>
            <a:r>
              <a:rPr sz="1600" b="1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ইঞ্জিনিয়ারিং</a:t>
            </a:r>
            <a:r>
              <a:rPr lang="en-US"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sz="1600" b="0" i="0" u="none" dirty="0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শাখা</a:t>
            </a:r>
            <a:r>
              <a:rPr lang="en-US"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1600" b="0" i="0" u="none" dirty="0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রোবটের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নকশা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600" b="0" i="0" u="none" dirty="0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1600" b="0" i="0" u="none" dirty="0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1600" b="0" i="0" u="none" dirty="0" smtClean="0">
              <a:solidFill>
                <a:srgbClr val="47556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>
              <a:lnSpc>
                <a:spcPts val="2160"/>
              </a:lnSpc>
            </a:pPr>
            <a:r>
              <a:rPr sz="1600" b="1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উপাদানসমূহ</a:t>
            </a:r>
            <a:r>
              <a:rPr sz="1600" b="1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প্রসেসিং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ইউনিট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অ্যাকচ্যু</a:t>
            </a:r>
            <a:r>
              <a:rPr lang="en-US"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সেন্সর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</a:t>
            </a:r>
            <a:r>
              <a:rPr lang="en-US" sz="1600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sz="1600" b="0" i="0" u="none" dirty="0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ইউনিট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331815"/>
            <a:ext cx="110680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</a:t>
            </a:r>
            <a:r>
              <a:rPr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5825" y="4036665"/>
            <a:ext cx="32004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বিপদজনক</a:t>
            </a:r>
            <a:r>
              <a:rPr sz="1600" b="1" i="0" u="none" dirty="0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sz="1600" b="1" i="0" u="none" dirty="0">
              <a:solidFill>
                <a:srgbClr val="D9770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5825" y="4389090"/>
            <a:ext cx="30480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সমুদ্রের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তলদেশ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অন্বেষণ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মাইন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নিষ্ক্রিয়করণ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9625" y="4036665"/>
            <a:ext cx="32004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শিল্প-কারখানা</a:t>
            </a:r>
            <a:endParaRPr sz="1600" b="1" i="0" u="none" dirty="0">
              <a:solidFill>
                <a:srgbClr val="D9770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19625" y="4389090"/>
            <a:ext cx="30480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ভারী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14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sz="14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14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sz="1400" b="0" i="0" u="none" dirty="0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sz="14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প্যাকিং</a:t>
            </a:r>
            <a:r>
              <a:rPr lang="en-US" sz="14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4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sz="1400" b="0" i="0" u="none" dirty="0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53425" y="4036665"/>
            <a:ext cx="32004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  <a:r>
              <a:rPr sz="1600" b="1" i="0" u="none" dirty="0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600" b="1" i="0" u="none" dirty="0" err="1">
                <a:solidFill>
                  <a:srgbClr val="D977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মহাকাশ</a:t>
            </a:r>
            <a:endParaRPr sz="1600" b="1" i="0" u="none" dirty="0">
              <a:solidFill>
                <a:srgbClr val="D9770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53425" y="4389090"/>
            <a:ext cx="30480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সার্জারি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জীবাণুমুক্তকরণ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4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গবেষণা</a:t>
            </a:r>
            <a:r>
              <a:rPr sz="14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0230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045940"/>
            <a:ext cx="57150" cy="55245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903190"/>
            <a:ext cx="10972800" cy="1908720"/>
          </a:xfrm>
          <a:prstGeom prst="roundRect">
            <a:avLst>
              <a:gd name="adj" fmla="val 998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2045940"/>
            <a:ext cx="11430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১.৩.৩ </a:t>
            </a:r>
            <a:r>
              <a:rPr sz="27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sz="27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</a:t>
            </a:r>
            <a:r>
              <a:rPr sz="27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থিংস</a:t>
            </a:r>
            <a:r>
              <a:rPr sz="27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sz="27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IoT</a:t>
            </a:r>
            <a:r>
              <a:rPr sz="27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3255615"/>
            <a:ext cx="9191619" cy="28212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600" b="1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সংজ্ঞা</a:t>
            </a:r>
            <a:r>
              <a:rPr sz="1600" b="1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প্রয়োজনী</a:t>
            </a:r>
            <a:r>
              <a:rPr lang="en-US"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1600" b="0" i="0" u="none" dirty="0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ডিভাইসের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সেগুলোকে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</a:t>
            </a:r>
            <a:r>
              <a:rPr lang="en-US" sz="1600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য়ং</a:t>
            </a:r>
            <a:r>
              <a:rPr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</a:t>
            </a:r>
            <a:r>
              <a:rPr lang="en-US"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sz="1600" b="0" i="0" u="none" dirty="0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ন্ত্রণ</a:t>
            </a:r>
            <a:r>
              <a:rPr sz="1600" b="0" i="0" u="none" dirty="0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আইওটি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2025" y="3720405"/>
            <a:ext cx="6048131" cy="28212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600" b="1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কার্যপদ্ধতি</a:t>
            </a:r>
            <a:r>
              <a:rPr sz="1600" b="1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সিস্টেম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সেন্সর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প্রোগ্রামের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সমন্ব</a:t>
            </a:r>
            <a:r>
              <a:rPr lang="en-US"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600" b="0" i="0" u="none" dirty="0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আদান-প্রদান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2025" y="4185195"/>
            <a:ext cx="10312118" cy="28212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600" b="1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sz="1600" b="1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sz="1600" b="1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স্মার্ট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ফ্রিজ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ভেতরের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খাদ্যের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স্বল্পতা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পেরে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ব্যবহারকারীকে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বার্তা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পাঠাতে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  <a:r>
              <a:rPr lang="en-US"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1600" b="0" i="0" u="none" dirty="0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ব্যাপক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600" b="0" i="0" u="none" dirty="0" err="1" smtClean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55646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328862"/>
            <a:ext cx="57150" cy="4953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128962"/>
            <a:ext cx="3505200" cy="1400175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43400" y="3128962"/>
            <a:ext cx="3505200" cy="1400175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77200" y="3128962"/>
            <a:ext cx="3505200" cy="1400175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2328862"/>
            <a:ext cx="114300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১.৩.৪ </a:t>
            </a:r>
            <a:r>
              <a:rPr sz="2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মহাকাশ</a:t>
            </a:r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অভিযান</a:t>
            </a:r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2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স্যাটেলাইট</a:t>
            </a:r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sz="24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5825" y="3405187"/>
            <a:ext cx="3200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মহাকাশ</a:t>
            </a:r>
            <a:r>
              <a:rPr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অভিযান</a:t>
            </a:r>
            <a:endParaRPr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5825" y="3757612"/>
            <a:ext cx="3048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১৯৫৭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স্পুটনিক-১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উৎক্ষেপণ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১৯৬৯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অবতরণ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9625" y="3405187"/>
            <a:ext cx="32004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স্যাটেলাইট</a:t>
            </a:r>
            <a:r>
              <a:rPr sz="20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sz="20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19625" y="3757612"/>
            <a:ext cx="3048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জিওস্টেশনারি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স্যাটেলাইট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ঘূর্ণনের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মিলিয়ে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প্রদক্ষিণ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53425" y="3405187"/>
            <a:ext cx="3200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b="1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গৌরব</a:t>
            </a:r>
            <a:endParaRPr b="1" i="0" u="none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53425" y="3757612"/>
            <a:ext cx="3048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২০১৮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স্যাটেলাইট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'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স্যাটেলাইট-১' </a:t>
            </a:r>
            <a:r>
              <a:rPr sz="1600" b="0" i="0" u="none" dirty="0" err="1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উৎক্ষেপণ</a:t>
            </a:r>
            <a:r>
              <a:rPr sz="1600" b="0" i="0" u="none" dirty="0">
                <a:solidFill>
                  <a:srgbClr val="3341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519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328862"/>
            <a:ext cx="57150" cy="4953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128962"/>
            <a:ext cx="3505200" cy="1400175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43400" y="3128962"/>
            <a:ext cx="3505200" cy="1400175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77200" y="3128962"/>
            <a:ext cx="3505200" cy="1400175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2328862"/>
            <a:ext cx="114300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১.৩.৫ </a:t>
            </a:r>
            <a:r>
              <a:rPr sz="2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১.৩.৭ (</a:t>
            </a:r>
            <a:r>
              <a:rPr sz="2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2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প্রতিরক্ষা</a:t>
            </a:r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2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বায়োমেট্রিক</a:t>
            </a:r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825" y="3405187"/>
            <a:ext cx="3200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নির্ভর</a:t>
            </a:r>
            <a:r>
              <a:rPr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endParaRPr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5825" y="3757612"/>
            <a:ext cx="3048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</a:t>
            </a:r>
            <a:r>
              <a:rPr lang="en-US" sz="1600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য়ং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</a:t>
            </a:r>
            <a:r>
              <a:rPr lang="en-US"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1600" b="0" i="0" u="none" dirty="0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নিশ্চিতকরণ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অপচ</a:t>
            </a:r>
            <a:r>
              <a:rPr lang="en-US"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1600" b="0" i="0" u="none" dirty="0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রোধ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9625" y="3405187"/>
            <a:ext cx="3200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প্রতিরক্ষা</a:t>
            </a:r>
            <a:r>
              <a:rPr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Defence</a:t>
            </a:r>
            <a:r>
              <a:rPr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9625" y="3757612"/>
            <a:ext cx="3048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যুদ্ধ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পরিচালনায়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ড্রোন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(UAV) ও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স্মার্ট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বোমার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53425" y="3405187"/>
            <a:ext cx="32004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1600" b="1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য়ো</a:t>
            </a:r>
            <a:r>
              <a:rPr sz="16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মেট্রিক</a:t>
            </a:r>
            <a:endParaRPr sz="16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53425" y="3757612"/>
            <a:ext cx="3048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আঙুলের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ছাপ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আইরিশ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স্ক্যানের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অদ্বিতী</a:t>
            </a:r>
            <a:r>
              <a:rPr lang="en-US"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sz="1600" b="0" i="0" u="none" dirty="0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শনাক্তকরণ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6980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328862"/>
            <a:ext cx="57150" cy="4953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252787"/>
            <a:ext cx="3505200" cy="1152525"/>
          </a:xfrm>
          <a:prstGeom prst="roundRect">
            <a:avLst>
              <a:gd name="adj" fmla="val 1157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43400" y="3128962"/>
            <a:ext cx="3505200" cy="1400175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77200" y="3128962"/>
            <a:ext cx="3505200" cy="1400175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2328862"/>
            <a:ext cx="114300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১.৩.৮ </a:t>
            </a:r>
            <a:r>
              <a:rPr sz="2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১.৩.১০ (</a:t>
            </a:r>
            <a:r>
              <a:rPr sz="24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400" b="1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য়ো</a:t>
            </a:r>
            <a:r>
              <a:rPr sz="24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</a:t>
            </a:r>
            <a:r>
              <a:rPr sz="2400" b="1" i="0" u="none" dirty="0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sz="24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ন্যানোপ্রযুক্তি</a:t>
            </a:r>
            <a:r>
              <a:rPr sz="24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825" y="3529012"/>
            <a:ext cx="3200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b="1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য়ো</a:t>
            </a:r>
            <a:r>
              <a:rPr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ইনফরমেটিক্স</a:t>
            </a:r>
            <a:endParaRPr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5825" y="3881437"/>
            <a:ext cx="3048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জিনোম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সিকো</a:t>
            </a:r>
            <a:r>
              <a:rPr lang="en-US" sz="1600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600" b="0" i="0" u="none" dirty="0" err="1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ন্স</a:t>
            </a:r>
            <a:r>
              <a:rPr sz="1600" b="0" i="0" u="none" dirty="0" smtClean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ক্যানসার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গবেষণা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9625" y="3405187"/>
            <a:ext cx="3200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জেনেটিক</a:t>
            </a:r>
            <a:r>
              <a:rPr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ইঞ্জিনি</a:t>
            </a:r>
            <a:r>
              <a:rPr lang="en-US" b="1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রিং</a:t>
            </a:r>
            <a:endParaRPr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19625" y="3757612"/>
            <a:ext cx="3048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জিনের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ফলনশীল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শস্য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53425" y="3405187"/>
            <a:ext cx="3200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</a:t>
            </a:r>
            <a:endParaRPr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53425" y="3757612"/>
            <a:ext cx="3048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১০০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ন্যানোমিটার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আকৃতির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6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sz="16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928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284190"/>
            <a:ext cx="10972800" cy="1146720"/>
          </a:xfrm>
          <a:prstGeom prst="roundRect">
            <a:avLst>
              <a:gd name="adj" fmla="val 16612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2426940"/>
            <a:ext cx="57150" cy="55245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2426940"/>
            <a:ext cx="11430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sz="27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sz="2700" b="1" i="0" u="none" dirty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0125" y="3674715"/>
            <a:ext cx="7867538" cy="3718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sz="1800" b="1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ভার্চু</a:t>
            </a:r>
            <a:r>
              <a:rPr lang="en-US" b="1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sz="1800" b="1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sz="1800" b="1" i="0" u="none" dirty="0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</a:t>
            </a:r>
            <a:r>
              <a:rPr lang="en-US" b="1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800" b="1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লিজম</a:t>
            </a:r>
            <a:r>
              <a:rPr sz="1800" b="1" i="0" u="none" dirty="0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চিকিৎসাক্ষেত্রে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বিপ্লব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b="1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b="1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800" b="1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?—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sz="1800" b="1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800" b="1" i="0" u="none" dirty="0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09399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838325"/>
            <a:ext cx="57150" cy="4953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600325"/>
            <a:ext cx="10972800" cy="1114425"/>
          </a:xfrm>
          <a:prstGeom prst="roundRect">
            <a:avLst>
              <a:gd name="adj" fmla="val 1196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905250"/>
            <a:ext cx="10972800" cy="1114425"/>
          </a:xfrm>
          <a:prstGeom prst="roundRect">
            <a:avLst>
              <a:gd name="adj" fmla="val 1196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62000" y="1838325"/>
            <a:ext cx="114300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</a:t>
            </a:r>
            <a:r>
              <a:rPr lang="en-US" sz="24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sz="24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sz="24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7725" y="2838450"/>
            <a:ext cx="1059180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sz="1350" b="1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ভার্চু</a:t>
            </a:r>
            <a:r>
              <a:rPr lang="en-US" sz="1350" b="1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sz="1350" b="1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sz="1350" b="1" i="0" u="none" dirty="0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</a:t>
            </a:r>
            <a:r>
              <a:rPr lang="en-US" sz="1350" b="1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350" b="1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লিজম</a:t>
            </a:r>
            <a:r>
              <a:rPr sz="1350" b="1" i="0" u="none" dirty="0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তৈরিতে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হয়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725" y="3228975"/>
            <a:ext cx="10591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sz="12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sz="12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কাঁচ</a:t>
            </a:r>
            <a:r>
              <a:rPr sz="12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     </a:t>
            </a:r>
            <a:r>
              <a:rPr sz="1200" b="1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sz="1200" b="1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এইচএমডি</a:t>
            </a:r>
            <a:r>
              <a:rPr sz="1200" b="1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(HMD) </a:t>
            </a:r>
            <a:r>
              <a:rPr sz="1200" b="1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চশমা</a:t>
            </a:r>
            <a:r>
              <a:rPr sz="12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     গ) </a:t>
            </a:r>
            <a:r>
              <a:rPr sz="12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নরম</a:t>
            </a:r>
            <a:r>
              <a:rPr sz="12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কাগজ</a:t>
            </a:r>
            <a:r>
              <a:rPr sz="12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     ঘ) </a:t>
            </a:r>
            <a:r>
              <a:rPr sz="12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প্রজেক্টর</a:t>
            </a:r>
            <a:r>
              <a:rPr sz="12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পর্দা</a:t>
            </a:r>
            <a:endParaRPr sz="1200" b="0" i="0" u="none" dirty="0">
              <a:solidFill>
                <a:srgbClr val="47556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7725" y="4143375"/>
            <a:ext cx="1059180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জিনের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আনয়ন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প্রযুক্তিকে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35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sz="135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4533900"/>
            <a:ext cx="10591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sz="12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</a:t>
            </a:r>
            <a:r>
              <a:rPr sz="12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     খ) </a:t>
            </a:r>
            <a:r>
              <a:rPr sz="12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বায়োমেট্রিক</a:t>
            </a:r>
            <a:r>
              <a:rPr sz="12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     </a:t>
            </a:r>
            <a:r>
              <a:rPr sz="1200" b="1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sz="1200" b="1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জেনেটিক</a:t>
            </a:r>
            <a:r>
              <a:rPr sz="1200" b="1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200" b="1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ইঞ্জিনিয়ারিং</a:t>
            </a:r>
            <a:r>
              <a:rPr sz="1200" b="0" i="0" u="none" dirty="0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     ঘ) </a:t>
            </a:r>
            <a:r>
              <a:rPr sz="1200" b="0" i="0" u="none" dirty="0" err="1">
                <a:solidFill>
                  <a:srgbClr val="47556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আইওটি</a:t>
            </a:r>
            <a:endParaRPr sz="1200" b="0" i="0" u="none" dirty="0">
              <a:solidFill>
                <a:srgbClr val="47556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39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01429"/>
            <a:ext cx="10972800" cy="1512391"/>
          </a:xfrm>
          <a:prstGeom prst="roundRect">
            <a:avLst>
              <a:gd name="adj" fmla="val 1259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2244179"/>
            <a:ext cx="57150" cy="55245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2244179"/>
            <a:ext cx="11430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700" b="1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ড়ি</a:t>
            </a:r>
            <a:r>
              <a:rPr sz="2700" b="1" i="0" u="none" dirty="0" err="1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sz="2700" b="1" i="0" u="none" dirty="0" smtClean="0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sz="2700" b="1" i="0" u="none" dirty="0">
              <a:solidFill>
                <a:srgbClr val="0F172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25" y="3491954"/>
            <a:ext cx="10287000" cy="7437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"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i="0" u="none" dirty="0" err="1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আর্টিফিশিয়াল</a:t>
            </a:r>
            <a:r>
              <a:rPr sz="1800" b="1" i="0" u="none" dirty="0" smtClean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ইন্টেলিজেন্স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(AI)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থিংস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IoT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)-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"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বিষয়ে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প্রতিবেদন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sz="1800" b="1" i="0" u="none" dirty="0">
                <a:solidFill>
                  <a:srgbClr val="1E293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73898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719512" y="4410075"/>
            <a:ext cx="4752975" cy="533400"/>
          </a:xfrm>
          <a:prstGeom prst="roundRect">
            <a:avLst>
              <a:gd name="adj" fmla="val 28571"/>
            </a:avLst>
          </a:prstGeom>
          <a:solidFill>
            <a:srgbClr val="2C2E3A"/>
          </a:solidFill>
          <a:ln w="9525">
            <a:solidFill>
              <a:srgbClr val="3C3E4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914525"/>
            <a:ext cx="762000" cy="762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550" y="2124075"/>
            <a:ext cx="342900" cy="342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8195" y="2905125"/>
            <a:ext cx="4875609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sz="3600" b="1" i="0" u="none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sz="3600" b="1" i="0" u="none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sz="3600" b="1" i="0" u="none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b="1" i="0" u="none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sz="3600" b="1" i="0" u="none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26656" y="3800475"/>
            <a:ext cx="473868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সবার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সুস্বাস্থ্য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উজ্জ্বল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ভবিষ্য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কামনা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করছি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b="0" i="0" u="none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b="0" i="0" u="none" dirty="0"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70671" y="4552950"/>
            <a:ext cx="525065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 u="none" dirty="0" err="1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অভ্রজি</a:t>
            </a:r>
            <a:r>
              <a:rPr sz="1600" b="1" i="0" u="none" dirty="0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sz="1600" b="1" i="0" u="none" dirty="0" err="1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দাস</a:t>
            </a:r>
            <a:r>
              <a:rPr sz="1600" b="1" i="0" u="none" dirty="0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• </a:t>
            </a:r>
            <a:r>
              <a:rPr sz="1600" b="1" i="0" u="none" dirty="0" err="1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sz="1600" b="1" i="0" u="none" dirty="0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sz="1600" b="1" i="0" u="none" dirty="0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1600" b="1" i="0" u="none" dirty="0" err="1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আক্কাছ</a:t>
            </a:r>
            <a:r>
              <a:rPr sz="1600" b="1" i="0" u="none" dirty="0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আলী</a:t>
            </a:r>
            <a:r>
              <a:rPr sz="1600" b="1" i="0" u="none" dirty="0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 smtClean="0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রেলও</a:t>
            </a:r>
            <a:r>
              <a:rPr lang="en-US" sz="1600" b="1" dirty="0" err="1" smtClean="0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sz="1600" b="1" i="0" u="none" dirty="0" smtClean="0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1600" b="1" i="0" u="none" dirty="0" err="1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একাডেমী</a:t>
            </a:r>
            <a:r>
              <a:rPr sz="1600" b="1" i="0" u="none" dirty="0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1600" b="1" i="0" u="none" dirty="0" err="1">
                <a:solidFill>
                  <a:srgbClr val="FF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চাঁদপুর</a:t>
            </a:r>
            <a:endParaRPr sz="1600" b="1" i="0" u="none" dirty="0">
              <a:solidFill>
                <a:srgbClr val="FFCC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73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2110680"/>
            <a:ext cx="762000" cy="762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550" y="2320230"/>
            <a:ext cx="342900" cy="342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96816" y="3139380"/>
            <a:ext cx="3398366" cy="74379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sz="4800" b="1" i="0" u="none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sz="4800" b="1" i="0" u="none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800" b="1" i="0" u="none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sz="4800" b="1" i="0" u="none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5120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723</Words>
  <Application>Microsoft Office PowerPoint</Application>
  <PresentationFormat>Widescreen</PresentationFormat>
  <Paragraphs>91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Garamond</vt:lpstr>
      <vt:lpstr>Hind Siliguri</vt:lpstr>
      <vt:lpstr>NikoshBAN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2026-09-24T18:15:38Z</dcterms:created>
  <dcterms:modified xsi:type="dcterms:W3CDTF">2026-09-24T18:16:00Z</dcterms:modified>
</cp:coreProperties>
</file>