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4E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5114925"/>
            <a:ext cx="10668000" cy="1209675"/>
          </a:xfrm>
          <a:prstGeom prst="roundRect">
            <a:avLst>
              <a:gd name="adj" fmla="val 12598"/>
            </a:avLst>
          </a:prstGeom>
          <a:solidFill>
            <a:srgbClr val="1A5C4B"/>
          </a:solidFill>
          <a:ln w="9525">
            <a:solidFill>
              <a:srgbClr val="2B69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533400"/>
            <a:ext cx="1371600" cy="361950"/>
          </a:xfrm>
          <a:prstGeom prst="roundRect">
            <a:avLst>
              <a:gd name="adj" fmla="val 50000"/>
            </a:avLst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5453062"/>
            <a:ext cx="533400" cy="533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62" y="5595937"/>
            <a:ext cx="314325" cy="247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1162050"/>
            <a:ext cx="11430000" cy="5942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>
                <a:solidFill>
                  <a:srgbClr val="FFFFFF"/>
                </a:solidFill>
                <a:latin typeface="Hind Siliguri"/>
              </a:rPr>
              <a:t>মেরুদণ্ডী প্রাণীর শ্রেণিবিন্যাস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08720"/>
            <a:ext cx="9525000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CBD5E1"/>
                </a:solidFill>
                <a:latin typeface="Hind Siliguri"/>
              </a:rPr>
              <a:t>কর্ডাটা পর্বের ভার্টিব্রাটা উপপর্বের শ্রেণিবিন্যাস, শারীরিক বৈশিষ্ট্য ও উদাহরণ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90550"/>
            <a:ext cx="11620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ECFDF5"/>
                </a:solidFill>
                <a:latin typeface="Hind Siliguri"/>
              </a:rPr>
              <a:t>৮ম শ্রেণি • বিজ্ঞান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47900" y="576262"/>
            <a:ext cx="15525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A7F3D0"/>
                </a:solidFill>
                <a:latin typeface="Hind Siliguri"/>
              </a:rPr>
              <a:t>অধ্যায়: ১ম (পাঠ ৬-৮)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0700" y="5424487"/>
            <a:ext cx="1666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 i="0" u="none">
                <a:solidFill>
                  <a:srgbClr val="FFFFFF"/>
                </a:solidFill>
                <a:latin typeface="Hind Siliguri"/>
              </a:rPr>
              <a:t>বনগাঁও উচ্চ বিদ্যালয়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0700" y="5767387"/>
            <a:ext cx="16668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 u="none">
                <a:solidFill>
                  <a:srgbClr val="94A3B8"/>
                </a:solidFill>
                <a:latin typeface="Hind Siliguri"/>
              </a:rPr>
              <a:t>মাল্টিমিডিয়া ডিজিটাল ক্লাস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8325" y="5391150"/>
            <a:ext cx="209026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FFFFF"/>
                </a:solidFill>
                <a:latin typeface="Hind Siliguri"/>
              </a:rPr>
              <a:t>মোঃ নাজমুল হোসাইন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38325" y="5772150"/>
            <a:ext cx="19907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A7F3D0"/>
                </a:solidFill>
                <a:latin typeface="Hind Siliguri"/>
              </a:rPr>
              <a:t>সহকারি শিক্ষক (ভৌতবিজ্ঞান)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57200"/>
            <a:ext cx="1123950" cy="3619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603724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889599"/>
            <a:ext cx="5286375" cy="1171575"/>
          </a:xfrm>
          <a:prstGeom prst="roundRect">
            <a:avLst>
              <a:gd name="adj" fmla="val 1300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6251674"/>
            <a:ext cx="5286375" cy="1171575"/>
          </a:xfrm>
          <a:prstGeom prst="roundRect">
            <a:avLst>
              <a:gd name="adj" fmla="val 1300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468957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60372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603724"/>
            <a:ext cx="57150" cy="1095375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86450" y="3603724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6051649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4889599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4889599"/>
            <a:ext cx="57150" cy="1171575"/>
          </a:xfrm>
          <a:prstGeom prst="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86450" y="4889599"/>
            <a:ext cx="9525" cy="1171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741372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09600" y="625167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600" y="6251674"/>
            <a:ext cx="57150" cy="1171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86450" y="6251674"/>
            <a:ext cx="9525" cy="1171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5" y="1676400"/>
            <a:ext cx="5305425" cy="7674173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685925"/>
            <a:ext cx="5286375" cy="7655123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50" y="3908524"/>
            <a:ext cx="209550" cy="2095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350" y="5194399"/>
            <a:ext cx="209550" cy="2095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350" y="6556474"/>
            <a:ext cx="209550" cy="2095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62000" y="51435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8FAFC"/>
                </a:solidFill>
                <a:latin typeface="Hind Siliguri"/>
              </a:rPr>
              <a:t>মৌলিক ধারণা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8953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কর্ডাটা পর্ব ও ভার্টিব্রাটা উপপর্ব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0150" y="3841849"/>
            <a:ext cx="478059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47857"/>
                </a:solidFill>
                <a:latin typeface="Hind Siliguri"/>
              </a:rPr>
              <a:t>নটোকর্ড (Notochord)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5350" y="4184749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দেহের পৃষ্ঠদেশ বরাবর নরম, নমনীয় ও অখণ্ডায়িত দণ্ড বিদ্যমান।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00150" y="5127724"/>
            <a:ext cx="478059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পৃষ্ঠীয় স্নায়ুরজ্জু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5350" y="5546824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দেহের একজোড়া একক ও ফাঁপা স্নায়ুরজ্জু উপস্থিত থাকে।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00150" y="6489799"/>
            <a:ext cx="478059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B45309"/>
                </a:solidFill>
                <a:latin typeface="Hind Siliguri"/>
              </a:rPr>
              <a:t>গলবিলীয় ফুলকারন্ধ্র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5350" y="6908899"/>
            <a:ext cx="4857750" cy="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জীবনচক্রের যেকোনো পর্যায়ে পার্শ্বীয় গলবিলীয় ফুলকাছিদ্র থাকে।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57812" y="457200"/>
            <a:ext cx="1476375" cy="3619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495550"/>
            <a:ext cx="2628900" cy="1447800"/>
          </a:xfrm>
          <a:prstGeom prst="roundRect">
            <a:avLst>
              <a:gd name="adj" fmla="val 10526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390900" y="2495550"/>
            <a:ext cx="2628900" cy="1447800"/>
          </a:xfrm>
          <a:prstGeom prst="roundRect">
            <a:avLst>
              <a:gd name="adj" fmla="val 10526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72200" y="2495550"/>
            <a:ext cx="2628900" cy="1447800"/>
          </a:xfrm>
          <a:prstGeom prst="roundRect">
            <a:avLst>
              <a:gd name="adj" fmla="val 10526"/>
            </a:avLst>
          </a:prstGeom>
          <a:solidFill>
            <a:srgbClr val="ECFEFF"/>
          </a:solidFill>
          <a:ln w="9525">
            <a:solidFill>
              <a:srgbClr val="A5F3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953500" y="2495550"/>
            <a:ext cx="2628900" cy="1447800"/>
          </a:xfrm>
          <a:prstGeom prst="roundRect">
            <a:avLst>
              <a:gd name="adj" fmla="val 10526"/>
            </a:avLst>
          </a:prstGeom>
          <a:solidFill>
            <a:srgbClr val="FEFCE8"/>
          </a:solidFill>
          <a:ln w="9525">
            <a:solidFill>
              <a:srgbClr val="FEF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706909" y="4133850"/>
            <a:ext cx="2824460" cy="1447800"/>
          </a:xfrm>
          <a:prstGeom prst="roundRect">
            <a:avLst>
              <a:gd name="adj" fmla="val 10526"/>
            </a:avLst>
          </a:prstGeom>
          <a:solidFill>
            <a:srgbClr val="FFF7ED"/>
          </a:solidFill>
          <a:ln w="9525">
            <a:solidFill>
              <a:srgbClr val="FED7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683769" y="4133850"/>
            <a:ext cx="2824460" cy="1447800"/>
          </a:xfrm>
          <a:prstGeom prst="roundRect">
            <a:avLst>
              <a:gd name="adj" fmla="val 10526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660630" y="4133850"/>
            <a:ext cx="2824460" cy="1447800"/>
          </a:xfrm>
          <a:prstGeom prst="roundRect">
            <a:avLst>
              <a:gd name="adj" fmla="val 10526"/>
            </a:avLst>
          </a:prstGeom>
          <a:solidFill>
            <a:srgbClr val="FAF5FF"/>
          </a:solidFill>
          <a:ln w="9525">
            <a:solidFill>
              <a:srgbClr val="E9D5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733675"/>
            <a:ext cx="342900" cy="3048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2733675"/>
            <a:ext cx="342900" cy="3048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733675"/>
            <a:ext cx="3429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500" y="2733675"/>
            <a:ext cx="3429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8639" y="4371975"/>
            <a:ext cx="381000" cy="3048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0" y="4371975"/>
            <a:ext cx="304800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0460" y="4371975"/>
            <a:ext cx="304800" cy="304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25665" y="514350"/>
            <a:ext cx="1540668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F8FAFC"/>
                </a:solidFill>
                <a:latin typeface="Hind Siliguri"/>
              </a:rPr>
              <a:t>শ্রেণিবিন্যাস কাঠামো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-381000" y="895350"/>
            <a:ext cx="129540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700" b="1" i="0" u="none">
                <a:solidFill>
                  <a:srgbClr val="0F172A"/>
                </a:solidFill>
                <a:latin typeface="Hind Siliguri"/>
              </a:rPr>
              <a:t>ভার্টিব্রাটা উপপর্বের ৭টি শ্রেণি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1373" y="3114675"/>
            <a:ext cx="282535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65F46"/>
                </a:solidFill>
                <a:latin typeface="Hind Siliguri"/>
              </a:rPr>
              <a:t>১. সাইক্লোস্টোমাটা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8643" y="3457575"/>
            <a:ext cx="269081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047857"/>
                </a:solidFill>
                <a:latin typeface="Hind Siliguri"/>
              </a:rPr>
              <a:t>চোয়ালহীন মাছ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92673" y="3114675"/>
            <a:ext cx="282535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166534"/>
                </a:solidFill>
                <a:latin typeface="Hind Siliguri"/>
              </a:rPr>
              <a:t>২. কনড্রিকথিস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59943" y="3457575"/>
            <a:ext cx="269081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15803D"/>
                </a:solidFill>
                <a:latin typeface="Hind Siliguri"/>
              </a:rPr>
              <a:t>তরুণাস্থিময় মাছ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73973" y="3114675"/>
            <a:ext cx="282535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155E75"/>
                </a:solidFill>
                <a:latin typeface="Hind Siliguri"/>
              </a:rPr>
              <a:t>৩. অস্টিকথিস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41243" y="3457575"/>
            <a:ext cx="269081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0E7490"/>
                </a:solidFill>
                <a:latin typeface="Hind Siliguri"/>
              </a:rPr>
              <a:t>অস্থিময় মাছ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5273" y="3114675"/>
            <a:ext cx="282535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854D0E"/>
                </a:solidFill>
                <a:latin typeface="Hind Siliguri"/>
              </a:rPr>
              <a:t>৪. উভচর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22543" y="3457575"/>
            <a:ext cx="269081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A16207"/>
                </a:solidFill>
                <a:latin typeface="Hind Siliguri"/>
              </a:rPr>
              <a:t>জল ও স্থলচর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78126" y="4752975"/>
            <a:ext cx="30820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9A3412"/>
                </a:solidFill>
                <a:latin typeface="Hind Siliguri"/>
              </a:rPr>
              <a:t>৫. সরীসৃপ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51508" y="5095875"/>
            <a:ext cx="293526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C2410C"/>
                </a:solidFill>
                <a:latin typeface="Hind Siliguri"/>
              </a:rPr>
              <a:t>বুকে ভর করে চলে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54987" y="4752975"/>
            <a:ext cx="30820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991B1B"/>
                </a:solidFill>
                <a:latin typeface="Hind Siliguri"/>
              </a:rPr>
              <a:t>৬. পক্ষীকুল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28368" y="5095875"/>
            <a:ext cx="293526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B91C1C"/>
                </a:solidFill>
                <a:latin typeface="Hind Siliguri"/>
              </a:rPr>
              <a:t>পালকযুক্ত খেচর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31847" y="4752975"/>
            <a:ext cx="30820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6B21A8"/>
                </a:solidFill>
                <a:latin typeface="Hind Siliguri"/>
              </a:rPr>
              <a:t>৭. স্তন্যপায়ী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05228" y="5095875"/>
            <a:ext cx="2935262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7E22CE"/>
                </a:solidFill>
                <a:latin typeface="Hind Siliguri"/>
              </a:rPr>
              <a:t>উন্নত মেরুদণ্ডী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57200"/>
            <a:ext cx="942975" cy="3619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795587"/>
            <a:ext cx="4892426" cy="2486025"/>
          </a:xfrm>
          <a:prstGeom prst="roundRect">
            <a:avLst>
              <a:gd name="adj" fmla="val 613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806826" y="2043112"/>
            <a:ext cx="5775573" cy="3990975"/>
          </a:xfrm>
          <a:prstGeom prst="roundRect">
            <a:avLst>
              <a:gd name="adj" fmla="val 381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5272087"/>
            <a:ext cx="48924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795587"/>
            <a:ext cx="4892426" cy="47625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795587"/>
            <a:ext cx="9525" cy="24860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92501" y="2795587"/>
            <a:ext cx="9525" cy="24860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06826" y="6024562"/>
            <a:ext cx="57755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06826" y="2043112"/>
            <a:ext cx="5775573" cy="47625"/>
          </a:xfrm>
          <a:prstGeom prst="rect">
            <a:avLst/>
          </a:prstGeom>
          <a:solidFill>
            <a:srgbClr val="0891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806826" y="2043112"/>
            <a:ext cx="9525" cy="39909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572875" y="2043112"/>
            <a:ext cx="9525" cy="39909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951" y="4462462"/>
            <a:ext cx="5299323" cy="1333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2000" y="514350"/>
            <a:ext cx="7334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8FAFC"/>
                </a:solidFill>
                <a:latin typeface="Hind Siliguri"/>
              </a:rPr>
              <a:t>শ্রেণি ১ ও 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8953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সাইক্লোস্টোমাটা ও কনড্রিকথিস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725" y="3071812"/>
            <a:ext cx="4736998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65F46"/>
                </a:solidFill>
                <a:latin typeface="Hind Siliguri"/>
              </a:rPr>
              <a:t>শ্রেণি-১: সাইক্লোস্টোমাটা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44951" y="2319337"/>
            <a:ext cx="5664301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55E75"/>
                </a:solidFill>
                <a:latin typeface="Hind Siliguri"/>
              </a:rPr>
              <a:t>শ্রেণি-২: কনড্রিকথিস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7725" y="3595687"/>
            <a:ext cx="4511426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Hind Siliguri"/>
              </a:rPr>
              <a:t>গঠন: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লম্বাটে ও আঁইশহীন পিচ্ছিল ত্বক।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725" y="3986212"/>
            <a:ext cx="4511426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Hind Siliguri"/>
              </a:rPr>
              <a:t>মুখছিদ্র: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গোলাকার ও সুগঠিত চোয়াল অনুপস্থিত।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7725" y="4376737"/>
            <a:ext cx="4511426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Hind Siliguri"/>
              </a:rPr>
              <a:t>শ্বসন: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ফুলকাছিদ্রের সাহায্যে শ্বাস নেয়।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7725" y="4767262"/>
            <a:ext cx="4511426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59669"/>
                </a:solidFill>
                <a:latin typeface="Hind Siliguri"/>
              </a:rPr>
              <a:t>উদাহরণ: পেট্রোমাইজন (Petromyzon)।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44951" y="2843212"/>
            <a:ext cx="539457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Hind Siliguri"/>
              </a:rPr>
              <a:t>কঙ্কাল: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সম্পূর্ণ কঙ্কাল তরুণাস্থিময়।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44951" y="3214687"/>
            <a:ext cx="539457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Hind Siliguri"/>
              </a:rPr>
              <a:t>ত্বক: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ক্ষুদ্র প্লাকয়েড আঁইশ দ্বারা আবৃত।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44951" y="3586162"/>
            <a:ext cx="539457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Hind Siliguri"/>
              </a:rPr>
              <a:t>ফুলকা: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৫-৭ জোড়া উন্মুক্ত ফুলকারন্ধ্র (কানকো নেই)।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44951" y="3957637"/>
            <a:ext cx="539457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891B2"/>
                </a:solidFill>
                <a:latin typeface="Hind Siliguri"/>
              </a:rPr>
              <a:t>উদাহরণ: হাঙ্গর, করাত মাছ, হাতুড়ি মাছ।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57200"/>
            <a:ext cx="723900" cy="3619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890712"/>
            <a:ext cx="5286375" cy="1133475"/>
          </a:xfrm>
          <a:prstGeom prst="roundRect">
            <a:avLst>
              <a:gd name="adj" fmla="val 1344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195637"/>
            <a:ext cx="5286375" cy="1133475"/>
          </a:xfrm>
          <a:prstGeom prst="roundRect">
            <a:avLst>
              <a:gd name="adj" fmla="val 1344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500562"/>
            <a:ext cx="5286375" cy="1133475"/>
          </a:xfrm>
          <a:prstGeom prst="roundRect">
            <a:avLst>
              <a:gd name="adj" fmla="val 1344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014662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1890712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1890712"/>
            <a:ext cx="57150" cy="11334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86450" y="1890712"/>
            <a:ext cx="9525" cy="11334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431958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319563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3195637"/>
            <a:ext cx="57150" cy="11334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86450" y="3195637"/>
            <a:ext cx="9525" cy="11334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5624512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09600" y="4500562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600" y="4500562"/>
            <a:ext cx="57150" cy="11334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86450" y="4500562"/>
            <a:ext cx="9525" cy="11334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5" y="1638300"/>
            <a:ext cx="5305425" cy="47625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647825"/>
            <a:ext cx="5286375" cy="47434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2000" y="514350"/>
            <a:ext cx="5143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8FAFC"/>
                </a:solidFill>
                <a:latin typeface="Hind Siliguri"/>
              </a:rPr>
              <a:t>শ্রেণি 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8953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শ্রেণি: অস্টিকথিস (অস্থিময় মাছ)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5843587"/>
            <a:ext cx="53816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Hind Siliguri"/>
              </a:rPr>
              <a:t>উদাহরণ: ইলিশ মাছ, রুই মাছ, সি-হর্স, শিং মাছ।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5350" y="2128837"/>
            <a:ext cx="510063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369A1"/>
                </a:solidFill>
                <a:latin typeface="Hind Siliguri"/>
              </a:rPr>
              <a:t>অস্থিময় কঙ্কাল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5350" y="2509837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দেহের অভ্যন্তরীণ কঙ্কাল সম্পূর্ণ শক্ত অস্থিময়।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5350" y="3433762"/>
            <a:ext cx="510063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369A1"/>
                </a:solidFill>
                <a:latin typeface="Hind Siliguri"/>
              </a:rPr>
              <a:t>সাইক্লোয়েড ও টিনয়েড আঁইশ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5350" y="3814762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দেহ মসৃণ সাইক্লোয়েড, গ্যানয়েড বা টিনয়েড আঁইশে ঢাকা।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5350" y="4738687"/>
            <a:ext cx="510063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369A1"/>
                </a:solidFill>
                <a:latin typeface="Hind Siliguri"/>
              </a:rPr>
              <a:t>কানকো ও শ্বসন ব্যবস্থা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5350" y="5119687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মাথার দু'পাশে ৪ জোড়া ফুলকা থাকে যা কানকো দিয়ে ঢাকা।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57200"/>
            <a:ext cx="695325" cy="3619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96025" y="1976437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96025" y="3224212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96025" y="4471987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96025" y="306228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96025" y="197643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96025" y="1976437"/>
            <a:ext cx="57150" cy="1095375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572875" y="1976437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96025" y="4310062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96025" y="3224212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96025" y="3224212"/>
            <a:ext cx="57150" cy="1095375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572875" y="3224212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96025" y="555783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96025" y="447198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96025" y="4471987"/>
            <a:ext cx="57150" cy="1095375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1572875" y="4471987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38300"/>
            <a:ext cx="5305425" cy="47625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1647825"/>
            <a:ext cx="5286375" cy="47434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2000" y="514350"/>
            <a:ext cx="4857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8FAFC"/>
                </a:solidFill>
                <a:latin typeface="Hind Siliguri"/>
              </a:rPr>
              <a:t>শ্রেণি ৪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8953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শ্রেণি: উভচর (Amphibia)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96025" y="5757862"/>
            <a:ext cx="53816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A16207"/>
                </a:solidFill>
                <a:latin typeface="Hind Siliguri"/>
              </a:rPr>
              <a:t>উদাহরণ: কুনোব্যাঙ, সোনাব্যাঙ, উড়ুক্কু ব্যাঙ।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1775" y="2214562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854D0E"/>
                </a:solidFill>
                <a:latin typeface="Hind Siliguri"/>
              </a:rPr>
              <a:t>দ্বিচর জীবনচক্র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1775" y="2557462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প্রাথমিক অবস্থায় পানিতে এবং পরিণত বয়সে ডাঙায় বাস করে।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1775" y="3462337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854D0E"/>
                </a:solidFill>
                <a:latin typeface="Hind Siliguri"/>
              </a:rPr>
              <a:t>গ্রন্থিযুক্ত পাতলা ত্বক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1775" y="3805237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ত্বক নরম, পাতলা, ভেজা, গ্রন্থিযুক্ত এবং সম্পূর্ণ আঁইশহীন।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1775" y="4710112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854D0E"/>
                </a:solidFill>
                <a:latin typeface="Hind Siliguri"/>
              </a:rPr>
              <a:t>শীতল রক্ত ও প্রজনন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1775" y="5053012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এরা শীতল রক্তের প্রাণী, পানিতে ডিম পাড়ে ও ব্যাঙাচি দশা থাকে।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57200"/>
            <a:ext cx="704850" cy="3619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976437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224212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471987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06228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197643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1976437"/>
            <a:ext cx="57150" cy="1095375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86450" y="1976437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4310062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3224212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3224212"/>
            <a:ext cx="57150" cy="1095375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86450" y="3224212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555783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09600" y="4471987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600" y="4471987"/>
            <a:ext cx="57150" cy="1095375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86450" y="4471987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5" y="1638300"/>
            <a:ext cx="5305425" cy="47625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647825"/>
            <a:ext cx="5286375" cy="47434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2000" y="514350"/>
            <a:ext cx="495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8FAFC"/>
                </a:solidFill>
                <a:latin typeface="Hind Siliguri"/>
              </a:rPr>
              <a:t>শ্রেণি ৫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8953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শ্রেণি: সরীসৃপ (Reptilia)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5757862"/>
            <a:ext cx="53816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C2410C"/>
                </a:solidFill>
                <a:latin typeface="Hind Siliguri"/>
              </a:rPr>
              <a:t>উদাহরণ: টিকটিকি, কচ্ছপ, কুমির, সাপ।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5350" y="2214562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A3412"/>
                </a:solidFill>
                <a:latin typeface="Hind Siliguri"/>
              </a:rPr>
              <a:t>বুকে ভর দিয়ে চলন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5350" y="2557462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এরা চলাচলের সময় শরীরের বুক মাটিতে ঘষে গমন করে।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5350" y="3462337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A3412"/>
                </a:solidFill>
                <a:latin typeface="Hind Siliguri"/>
              </a:rPr>
              <a:t>শুষ্ক ও আঁইশযুক্ত ত্বক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5350" y="3805237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দেহের ত্বক সম্পূর্ণ শুষ্ক এবং শক্ত আঁইশ দ্বারা আবৃত।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5350" y="4710112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A3412"/>
                </a:solidFill>
                <a:latin typeface="Hind Siliguri"/>
              </a:rPr>
              <a:t>নখরযুক্ত অঙ্গুলি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5350" y="5053012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চার পায়ে পাঁচটি করে তীক্ষ্ণ নখরযুক্ত আঙুল থাকে।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57200"/>
            <a:ext cx="723900" cy="3619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96025" y="3154114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96025" y="4401889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96025" y="5649664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96025" y="423996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96025" y="315411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96025" y="3154114"/>
            <a:ext cx="57150" cy="10953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572875" y="3154114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96025" y="5487739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96025" y="4401889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96025" y="4401889"/>
            <a:ext cx="57150" cy="10953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572875" y="4401889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96025" y="673551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96025" y="564966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96025" y="5649664"/>
            <a:ext cx="57150" cy="109537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1572875" y="5649664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38300"/>
            <a:ext cx="5305425" cy="7117853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1647825"/>
            <a:ext cx="5286375" cy="709880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2000" y="514350"/>
            <a:ext cx="5143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8FAFC"/>
                </a:solidFill>
                <a:latin typeface="Hind Siliguri"/>
              </a:rPr>
              <a:t>শ্রেণি 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8953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শ্রেণি: পক্ষীকুল (Aves)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96025" y="6935539"/>
            <a:ext cx="5381625" cy="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B91C1C"/>
                </a:solidFill>
                <a:latin typeface="Hind Siliguri"/>
              </a:rPr>
              <a:t>উদাহরণ: দোয়েল, কাক, হাঁস, পায়রা।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1775" y="3392239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91B1B"/>
                </a:solidFill>
                <a:latin typeface="Hind Siliguri"/>
              </a:rPr>
              <a:t>পালকাবৃত দেহ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1775" y="3735139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সমস্ত দেহ পালকে আবৃত; দুটি ডানা, দুটি পা ও চঞ্চু রয়েছে।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1775" y="4640014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91B1B"/>
                </a:solidFill>
                <a:latin typeface="Hind Siliguri"/>
              </a:rPr>
              <a:t>ফাঁপা ও শক্ত হাড়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1775" y="4982914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উড্ডয়নের সুবিধার জন্য হাড় শক্ত, হালকা এবং বায়ুকোঠাযুক্ত।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1775" y="5887789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91B1B"/>
                </a:solidFill>
                <a:latin typeface="Hind Siliguri"/>
              </a:rPr>
              <a:t>বায়ুথলি ও উষ্ণ রক্ত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1775" y="6230689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ফুসফুসের সাথে অতিরিক্ত বায়ুথলি সংযুক্ত; এরা উষ্ণ রক্তের প্রাণী।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57200"/>
            <a:ext cx="704850" cy="3619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587799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835574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6083349"/>
            <a:ext cx="5286375" cy="1095375"/>
          </a:xfrm>
          <a:prstGeom prst="roundRect">
            <a:avLst>
              <a:gd name="adj" fmla="val 139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4673649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587799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587799"/>
            <a:ext cx="57150" cy="1095375"/>
          </a:xfrm>
          <a:prstGeom prst="rect">
            <a:avLst/>
          </a:prstGeom>
          <a:solidFill>
            <a:srgbClr val="933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886450" y="3587799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592142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4835574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4835574"/>
            <a:ext cx="57150" cy="1095375"/>
          </a:xfrm>
          <a:prstGeom prst="rect">
            <a:avLst/>
          </a:prstGeom>
          <a:solidFill>
            <a:srgbClr val="933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86450" y="4835574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7169199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09600" y="6083349"/>
            <a:ext cx="52863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600" y="6083349"/>
            <a:ext cx="57150" cy="1095375"/>
          </a:xfrm>
          <a:prstGeom prst="rect">
            <a:avLst/>
          </a:prstGeom>
          <a:solidFill>
            <a:srgbClr val="933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86450" y="6083349"/>
            <a:ext cx="9525" cy="1095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5" y="1638300"/>
            <a:ext cx="5305425" cy="7985224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647825"/>
            <a:ext cx="5286375" cy="796617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2000" y="514350"/>
            <a:ext cx="495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8FAFC"/>
                </a:solidFill>
                <a:latin typeface="Hind Siliguri"/>
              </a:rPr>
              <a:t>শ্রেণি 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8953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শ্রেণি: স্তন্যপায়ী (Mammalia)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7369224"/>
            <a:ext cx="5381625" cy="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7E22CE"/>
                </a:solidFill>
                <a:latin typeface="Hind Siliguri"/>
              </a:rPr>
              <a:t>উদাহরণ: মানুষ, বাঘ, উট, তিমি (ব্যতিক্রম: প্লাটিপাস)।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5350" y="3825924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6B21A8"/>
                </a:solidFill>
                <a:latin typeface="Hind Siliguri"/>
              </a:rPr>
              <a:t>লোম ও মাতৃদুগ্ধ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5350" y="4168824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দেহ ত্বকে লোম থাকে; প্রসূতি মায়েরা সন্তানকে মাতৃদুগ্ধ পান করান।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5350" y="5073699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6B21A8"/>
                </a:solidFill>
                <a:latin typeface="Hind Siliguri"/>
              </a:rPr>
              <a:t>উষ্ণ রক্ত ও উন্নত মস্তিষ্ক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5350" y="5416599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এরা উষ্ণ রক্তের প্রাণী এবং এদের স্নায়ুতন্ত্র অত্যন্ত সুগঠিত।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5350" y="6321474"/>
            <a:ext cx="51006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6B21A8"/>
                </a:solidFill>
                <a:latin typeface="Hind Siliguri"/>
              </a:rPr>
              <a:t>৪ প্রকোষ্ঠের হৃদপিণ্ড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5350" y="6664374"/>
            <a:ext cx="4857750" cy="193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হৃদপিণ্ড সম্পূর্ণ চার প্রকোষ্ঠবিশিষ্ট ও সুগঠিত দাঁত বিদ্যমান।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4E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419725"/>
            <a:ext cx="10668000" cy="9048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533400"/>
            <a:ext cx="1085850" cy="361950"/>
          </a:xfrm>
          <a:prstGeom prst="roundRect">
            <a:avLst>
              <a:gd name="adj" fmla="val 50000"/>
            </a:avLst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2257425"/>
            <a:ext cx="10668000" cy="742950"/>
          </a:xfrm>
          <a:prstGeom prst="roundRect">
            <a:avLst>
              <a:gd name="adj" fmla="val 15384"/>
            </a:avLst>
          </a:prstGeom>
          <a:solidFill>
            <a:srgbClr val="1A5C4B"/>
          </a:solidFill>
          <a:ln w="9525">
            <a:solidFill>
              <a:srgbClr val="2463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62000" y="3152775"/>
            <a:ext cx="10668000" cy="742950"/>
          </a:xfrm>
          <a:prstGeom prst="roundRect">
            <a:avLst>
              <a:gd name="adj" fmla="val 15384"/>
            </a:avLst>
          </a:prstGeom>
          <a:solidFill>
            <a:srgbClr val="1A5C4B"/>
          </a:solidFill>
          <a:ln w="9525">
            <a:solidFill>
              <a:srgbClr val="2463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62000" y="4048125"/>
            <a:ext cx="10668000" cy="742950"/>
          </a:xfrm>
          <a:prstGeom prst="roundRect">
            <a:avLst>
              <a:gd name="adj" fmla="val 15384"/>
            </a:avLst>
          </a:prstGeom>
          <a:solidFill>
            <a:srgbClr val="1A5C4B"/>
          </a:solidFill>
          <a:ln w="9525">
            <a:solidFill>
              <a:srgbClr val="24635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2000" y="5419725"/>
            <a:ext cx="106680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590550"/>
            <a:ext cx="876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ECFDF5"/>
                </a:solidFill>
                <a:latin typeface="Hind Siliguri"/>
              </a:rPr>
              <a:t>শ্রেণি মূল্যায়ন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009650"/>
            <a:ext cx="11301412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FFFFFF"/>
                </a:solidFill>
                <a:latin typeface="Hind Siliguri"/>
              </a:rPr>
              <a:t>আজকের পাঠের প্রশ্নাবলী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8225" y="2457450"/>
            <a:ext cx="1072134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34D399"/>
                </a:solidFill>
                <a:latin typeface="Hind Siliguri"/>
              </a:rPr>
              <a:t>প্রশ্ন ১: কনড্রিকথিস ও অস্টিকথিস মাছের মধ্যে ১টি মূল পার্থক্য কী?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8225" y="3352800"/>
            <a:ext cx="1072134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38BDF8"/>
                </a:solidFill>
                <a:latin typeface="Hind Siliguri"/>
              </a:rPr>
              <a:t>প্রশ্ন ২: পক্ষীকুল শ্রেণির প্রাণীদের হাড় ফাঁপা হওয়ার সুবিধাসমূহ কী কী?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8225" y="4248150"/>
            <a:ext cx="1072134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BBF24"/>
                </a:solidFill>
                <a:latin typeface="Hind Siliguri"/>
              </a:rPr>
              <a:t>প্রশ্ন ৩: উভচর প্রাণীর ২টি প্রধান শারীরিক বৈশিষ্ট্য উল্লেখ করো।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619750"/>
            <a:ext cx="288036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FFFFFF"/>
                </a:solidFill>
                <a:latin typeface="Hind Siliguri"/>
              </a:rPr>
              <a:t>ধন্যবাদ!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048375"/>
            <a:ext cx="27432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A7F3D0"/>
                </a:solidFill>
                <a:latin typeface="Hind Siliguri"/>
              </a:rPr>
              <a:t>মনোযোগ দিয়ে ক্লাসে অংশগ্রহণ করার জন্য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91700" y="5695950"/>
            <a:ext cx="16383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 i="0" u="none">
                <a:solidFill>
                  <a:srgbClr val="FFFFFF"/>
                </a:solidFill>
                <a:latin typeface="Hind Siliguri"/>
              </a:rPr>
              <a:t>মোঃ নাজমুল হোসাইন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91700" y="6000750"/>
            <a:ext cx="1638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 u="none">
                <a:solidFill>
                  <a:srgbClr val="CBD5E1"/>
                </a:solidFill>
                <a:latin typeface="Hind Siliguri"/>
              </a:rPr>
              <a:t>বনগাঁও উচ্চ বিদ্যালয়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94297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74307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254317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34327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4143375"/>
            <a:ext cx="11049000" cy="800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17335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17335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25336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25336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33337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33337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41338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1500" y="41338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71500" y="49339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1500" y="49339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100137"/>
            <a:ext cx="857250" cy="4762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00237"/>
            <a:ext cx="857250" cy="4762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700337"/>
            <a:ext cx="857250" cy="4762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500437"/>
            <a:ext cx="857250" cy="4762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300537"/>
            <a:ext cx="857250" cy="4762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5100637"/>
            <a:ext cx="857250" cy="4762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571500"/>
            <a:ext cx="166020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E293B"/>
                </a:solidFill>
                <a:latin typeface="Hind Siliguri"/>
              </a:rPr>
              <a:t>Image Sources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6875" y="1085850"/>
            <a:ext cx="37242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Hind Siliguri"/>
              </a:rPr>
              <a:t>https://www.carlsonstockart.com/images/xl/Chordate-Famly-Tree.jpg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66875" y="1343025"/>
            <a:ext cx="23526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www.carlsonstockart.com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66875" y="1885950"/>
            <a:ext cx="69342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Hind Siliguri"/>
              </a:rPr>
              <a:t>https://www.monaconatureencyclopedia.com/wp-content/uploads/2023/06/12-Carcharodon-carcharias-%C2%A9-Elena-Regina.jpg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66875" y="2143125"/>
            <a:ext cx="31718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www.monaconatureencyclopedia.com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66875" y="2686050"/>
            <a:ext cx="29622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Hind Siliguri"/>
              </a:rPr>
              <a:t>https://i.ytimg.com/vi/jRmfAL3VZFY/maxresdefault.jpg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6875" y="2943225"/>
            <a:ext cx="18859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www.youtube.com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66875" y="3486150"/>
            <a:ext cx="4762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Hind Siliguri"/>
              </a:rPr>
              <a:t>https://animals.sandiegozoo.org/sites/default/files/2016-10/animals_hero_amphibeans.jpg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66875" y="3743325"/>
            <a:ext cx="22383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animals.sandiegozoo.org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66875" y="4286250"/>
            <a:ext cx="442912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Hind Siliguri"/>
              </a:rPr>
              <a:t>https://animals.sandiegozoo.org/sites/default/files/2016-11/animals_hero_lizards.jpg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66875" y="4543425"/>
            <a:ext cx="22383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animals.sandiegozoo.org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66875" y="5086350"/>
            <a:ext cx="351472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Hind Siliguri"/>
              </a:rPr>
              <a:t>https://www.bohindra.com/static/media/img/portadas/58408.jpg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66875" y="5343525"/>
            <a:ext cx="19240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www.bohindra.com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100137"/>
            <a:ext cx="857250" cy="476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166020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E293B"/>
                </a:solidFill>
                <a:latin typeface="Hind Siliguri"/>
              </a:rPr>
              <a:t>Image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6875" y="1085850"/>
            <a:ext cx="4257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Hind Siliguri"/>
              </a:rPr>
              <a:t>https://cdn.britannica.com/73/161473-050-288FF57E/Tigers-water-swimmers.jpg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6875" y="1343025"/>
            <a:ext cx="2000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www.britannica.com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611</Words>
  <Application>Microsoft Macintosh PowerPoint</Application>
  <PresentationFormat>Custom</PresentationFormat>
  <Paragraphs>114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Hind Siliguri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PPCC</dc:creator>
  <dc:description>generated using python-pptx</dc:description>
  <cp:lastModifiedBy>PPCC</cp:lastModifiedBy>
  <cp:revision>1</cp:revision>
  <dcterms:created xsi:type="dcterms:W3CDTF">2013-01-27T09:14:16Z</dcterms:created>
  <dcterms:modified xsi:type="dcterms:W3CDTF">2026-09-25T05:24:17Z</dcterms:modified>
</cp:coreProperties>
</file>