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5"/>
  </p:notesMasterIdLst>
  <p:sldIdLst>
    <p:sldId id="278" r:id="rId2"/>
    <p:sldId id="277" r:id="rId3"/>
    <p:sldId id="261" r:id="rId4"/>
    <p:sldId id="263" r:id="rId5"/>
    <p:sldId id="266" r:id="rId6"/>
    <p:sldId id="279" r:id="rId7"/>
    <p:sldId id="264" r:id="rId8"/>
    <p:sldId id="280" r:id="rId9"/>
    <p:sldId id="281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86424" autoAdjust="0"/>
  </p:normalViewPr>
  <p:slideViewPr>
    <p:cSldViewPr>
      <p:cViewPr>
        <p:scale>
          <a:sx n="75" d="100"/>
          <a:sy n="75" d="100"/>
        </p:scale>
        <p:origin x="12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F35D6-7B02-4FBC-956C-53CFFDB02A6E}" type="datetimeFigureOut">
              <a:rPr lang="en-US" smtClean="0"/>
              <a:t>26-Sep-26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BC2BF-63AB-4387-8243-DB4648654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8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93FB1B-6FF7-4568-8361-3F1A7A1F176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32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25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56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8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1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84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3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145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41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2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78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1705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71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9645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0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8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58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66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B5D87DE-8F7C-4D5B-B023-82B9012DED41}"/>
              </a:ext>
            </a:extLst>
          </p:cNvPr>
          <p:cNvGrpSpPr/>
          <p:nvPr/>
        </p:nvGrpSpPr>
        <p:grpSpPr>
          <a:xfrm>
            <a:off x="503635" y="975122"/>
            <a:ext cx="8136731" cy="5107781"/>
            <a:chOff x="671512" y="138111"/>
            <a:chExt cx="10848975" cy="68103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6218A44-4256-4499-9309-D7C2D2EB5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512" y="138111"/>
              <a:ext cx="10848975" cy="6810375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B63D9CF-8F8C-4734-BF6F-83BFEC13979F}"/>
                </a:ext>
              </a:extLst>
            </p:cNvPr>
            <p:cNvSpPr/>
            <p:nvPr/>
          </p:nvSpPr>
          <p:spPr>
            <a:xfrm>
              <a:off x="3286124" y="1857375"/>
              <a:ext cx="5619750" cy="3143249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700" b="1" dirty="0" err="1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আজকের</a:t>
              </a:r>
              <a:r>
                <a:rPr lang="bn-BD" sz="2700" b="1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ক্লাসে সবাইকে </a:t>
              </a:r>
              <a:endParaRPr lang="en-US" sz="2700" b="1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4950" b="1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</a:t>
              </a:r>
              <a:r>
                <a:rPr lang="en-US" sz="4950" b="1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া</a:t>
              </a:r>
              <a:r>
                <a:rPr lang="bn-BD" sz="4950" b="1" dirty="0">
                  <a:ln w="18415" cmpd="sng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গতম</a:t>
              </a:r>
              <a:endParaRPr lang="en-US" sz="4950" b="1" dirty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endParaRPr lang="en-US" sz="135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1225" y="971550"/>
            <a:ext cx="185493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50" b="1" dirty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4214" y="1317802"/>
            <a:ext cx="2662448" cy="64633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spc="113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3600" b="1" spc="113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b="1" spc="113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36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286250" y="1317805"/>
            <a:ext cx="0" cy="422575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286250" y="2733093"/>
            <a:ext cx="4095749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: </a:t>
            </a:r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পৌরনীতি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নাগরিকতা</a:t>
            </a:r>
            <a:endParaRPr lang="en-US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: </a:t>
            </a:r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সংবিধান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: </a:t>
            </a:r>
            <a:r>
              <a:rPr lang="bn-BD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</a:p>
          <a:p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: 4৫ </a:t>
            </a:r>
            <a:r>
              <a:rPr lang="en-US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743201" y="2171701"/>
            <a:ext cx="34289" cy="342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183CC7-2C13-4B72-B565-DD037D96A8F8}"/>
              </a:ext>
            </a:extLst>
          </p:cNvPr>
          <p:cNvGrpSpPr/>
          <p:nvPr/>
        </p:nvGrpSpPr>
        <p:grpSpPr>
          <a:xfrm>
            <a:off x="228603" y="1154747"/>
            <a:ext cx="3738666" cy="4088726"/>
            <a:chOff x="653914" y="152400"/>
            <a:chExt cx="4984888" cy="5451634"/>
          </a:xfrm>
        </p:grpSpPr>
        <p:sp>
          <p:nvSpPr>
            <p:cNvPr id="7" name="Rectangle 6"/>
            <p:cNvSpPr/>
            <p:nvPr/>
          </p:nvSpPr>
          <p:spPr>
            <a:xfrm>
              <a:off x="1752601" y="152400"/>
              <a:ext cx="3886200" cy="954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050" b="1" spc="113" dirty="0" err="1">
                  <a:ln w="11430">
                    <a:solidFill>
                      <a:srgbClr val="002060"/>
                    </a:solidFill>
                  </a:ln>
                  <a:solidFill>
                    <a:srgbClr val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শিক্ষক</a:t>
              </a:r>
              <a:r>
                <a:rPr lang="en-US" sz="4050" b="1" spc="113" dirty="0">
                  <a:ln w="11430">
                    <a:solidFill>
                      <a:srgbClr val="002060"/>
                    </a:solidFill>
                  </a:ln>
                  <a:solidFill>
                    <a:srgbClr val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 </a:t>
              </a:r>
              <a:r>
                <a:rPr lang="en-US" sz="4050" b="1" spc="113" dirty="0" err="1">
                  <a:ln w="11430">
                    <a:solidFill>
                      <a:schemeClr val="tx2"/>
                    </a:solidFill>
                  </a:ln>
                  <a:solidFill>
                    <a:srgbClr val="000000"/>
                  </a:solidFill>
                  <a:effectLst>
                    <a:glow rad="101600">
                      <a:srgbClr val="FFFF00">
                        <a:alpha val="60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NikoshLightBAN" panose="02000000000000000000" pitchFamily="2" charset="0"/>
                  <a:cs typeface="NikoshBAN" pitchFamily="2" charset="0"/>
                  <a:sym typeface="Wingdings"/>
                </a:rPr>
                <a:t>পরিচিতি</a:t>
              </a:r>
              <a:endParaRPr lang="en-US" sz="4050" b="1" dirty="0">
                <a:ln w="11430">
                  <a:solidFill>
                    <a:srgbClr val="002060"/>
                  </a:solidFill>
                </a:ln>
                <a:solidFill>
                  <a:srgbClr val="000000"/>
                </a:solidFill>
                <a:latin typeface="NikoshBAN" pitchFamily="2" charset="0"/>
                <a:cs typeface="NikoshBAN" pitchFamily="2" charset="0"/>
                <a:sym typeface="Wingding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53914" y="2895601"/>
              <a:ext cx="4984888" cy="270843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তাপস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কুমার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মন্ডল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/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সহকারি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/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খোনা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খাটাইল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বারুইখালী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মাধ্যমিক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বিদ্যালয়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/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দাকোপ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খুলনা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। </a:t>
              </a:r>
            </a:p>
            <a:p>
              <a:pPr algn="ctr"/>
              <a:r>
                <a:rPr lang="en-US" sz="21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মোবাইল</a:t>
              </a:r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নং-01518449450</a:t>
              </a:r>
            </a:p>
            <a:p>
              <a:pPr algn="ctr"/>
              <a:r>
                <a:rPr lang="en-US" sz="21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NikoshBAN" pitchFamily="2" charset="0"/>
                </a:rPr>
                <a:t>mondaltaposh19@gmail.com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B350196-6195-A9F4-B2A0-64BFEA62D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80" y="1687131"/>
            <a:ext cx="1600509" cy="1600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12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বাংলাদেশের সংবিধান বাংলাদেশেই রচিত হয়েছি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962400" y="1163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68" y="851333"/>
            <a:ext cx="3628572" cy="3810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173306" y="5352329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সংসদ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ভবন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4BCC0DC3-5A48-4318-9CFB-A4607D47C82D}"/>
              </a:ext>
            </a:extLst>
          </p:cNvPr>
          <p:cNvSpPr/>
          <p:nvPr/>
        </p:nvSpPr>
        <p:spPr>
          <a:xfrm>
            <a:off x="2383106" y="4541143"/>
            <a:ext cx="304800" cy="7064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177929-DADF-4619-8259-DB68F598492E}"/>
              </a:ext>
            </a:extLst>
          </p:cNvPr>
          <p:cNvSpPr txBox="1"/>
          <p:nvPr/>
        </p:nvSpPr>
        <p:spPr>
          <a:xfrm>
            <a:off x="3875740" y="2353009"/>
            <a:ext cx="472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১.আইনের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চোখে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২.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গণতন্ত্র,সমাজতন্ত্র,জাতীয়তাবাদ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 ধর্মনিরপেক্ষতা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সর্বশক্তি জনগণের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EF1C73-BCEE-41A9-A1CD-CAF7BC9BD487}"/>
              </a:ext>
            </a:extLst>
          </p:cNvPr>
          <p:cNvSpPr/>
          <p:nvPr/>
        </p:nvSpPr>
        <p:spPr>
          <a:xfrm>
            <a:off x="4572000" y="1075965"/>
            <a:ext cx="3505200" cy="105241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নিচের</a:t>
            </a:r>
            <a:r>
              <a:rPr lang="en-US" dirty="0"/>
              <a:t> </a:t>
            </a:r>
            <a:r>
              <a:rPr lang="en-US" dirty="0" err="1"/>
              <a:t>শব্দগুলো</a:t>
            </a:r>
            <a:r>
              <a:rPr lang="en-US" dirty="0"/>
              <a:t> </a:t>
            </a:r>
            <a:r>
              <a:rPr lang="en-US" dirty="0" err="1"/>
              <a:t>কোথায়</a:t>
            </a:r>
            <a:r>
              <a:rPr lang="en-US" dirty="0"/>
              <a:t> </a:t>
            </a:r>
            <a:r>
              <a:rPr lang="en-US" dirty="0" err="1"/>
              <a:t>লেখা</a:t>
            </a:r>
            <a:r>
              <a:rPr lang="en-US" dirty="0"/>
              <a:t> </a:t>
            </a:r>
            <a:r>
              <a:rPr lang="en-US" dirty="0" err="1"/>
              <a:t>আছে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493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599" y="1182469"/>
            <a:ext cx="3124199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err="1"/>
              <a:t>বাংলাদেশের</a:t>
            </a:r>
            <a:r>
              <a:rPr lang="en-US" dirty="0"/>
              <a:t> </a:t>
            </a:r>
            <a:r>
              <a:rPr lang="en-US" dirty="0" err="1"/>
              <a:t>সংবিধান</a:t>
            </a:r>
            <a:endParaRPr lang="en-US" dirty="0"/>
          </a:p>
          <a:p>
            <a:endParaRPr lang="en-US" dirty="0"/>
          </a:p>
        </p:txBody>
      </p:sp>
      <p:pic>
        <p:nvPicPr>
          <p:cNvPr id="1028" name="Picture 4" descr="বাংলাদেশের সংবিধান - Apps on Google Pl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28800"/>
            <a:ext cx="3124199" cy="31242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762000" y="609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itchFamily="2" charset="2"/>
              <a:buChar char="q"/>
            </a:pP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ঘোষনাঃ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25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990600"/>
            <a:ext cx="8001000" cy="458587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আমরাঃ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১।সংবিধান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২।সংবিধান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৩।বাংলাদেশের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সংবিধানের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609600"/>
            <a:ext cx="155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err="1"/>
              <a:t>শিখন</a:t>
            </a:r>
            <a:r>
              <a:rPr lang="en-US" dirty="0"/>
              <a:t> </a:t>
            </a:r>
            <a:r>
              <a:rPr lang="en-US" dirty="0" err="1"/>
              <a:t>ফলঃ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2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CBDAC-E309-4884-9E7D-368C5006C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26971"/>
            <a:ext cx="2857500" cy="160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10AD79-B835-429C-87C6-5340D855B2FD}"/>
              </a:ext>
            </a:extLst>
          </p:cNvPr>
          <p:cNvSpPr txBox="1"/>
          <p:nvPr/>
        </p:nvSpPr>
        <p:spPr>
          <a:xfrm>
            <a:off x="609600" y="2514600"/>
            <a:ext cx="7315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হলো রাষ্ট্র পরিচালনার সর্বোচ্চ আইন ও নীতিমালা, যা রাষ্ট্রের কাঠামো, শাসনব্যবস্থা, নাগরিকের অধিকার ও দায়িত্ব এবং সরকারের ক্ষমতার সীমা নির্ধারণ করে।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সহজভাবে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b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সংবিধান হচ্ছে একটি দেশের “মুল আইন” বা “আইনের আইনের বই”, যেটি মেনে রাষ্ট্র চালাতে হয়।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20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00536" y="304800"/>
            <a:ext cx="24003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সংবিধান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 rot="19768718">
            <a:off x="2438400" y="3570580"/>
            <a:ext cx="19812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অলিখিত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rot="935077">
            <a:off x="201846" y="3771900"/>
            <a:ext cx="17526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lang="en-US" dirty="0"/>
              <a:t> </a:t>
            </a:r>
            <a:r>
              <a:rPr lang="en-US" dirty="0" err="1"/>
              <a:t>সংবিধান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46493C-CF0A-40F1-9CC1-4D3D9C5C68B9}"/>
              </a:ext>
            </a:extLst>
          </p:cNvPr>
          <p:cNvSpPr/>
          <p:nvPr/>
        </p:nvSpPr>
        <p:spPr>
          <a:xfrm>
            <a:off x="663388" y="1790434"/>
            <a:ext cx="2455077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লিপিবদ্ধকরণ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3A8E0F-1830-4DDC-A8B5-88209094DAC6}"/>
              </a:ext>
            </a:extLst>
          </p:cNvPr>
          <p:cNvSpPr/>
          <p:nvPr/>
        </p:nvSpPr>
        <p:spPr>
          <a:xfrm>
            <a:off x="5315752" y="1623019"/>
            <a:ext cx="3124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সংশোধনের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67D8C6-4757-4C94-98D5-A12912D85E67}"/>
              </a:ext>
            </a:extLst>
          </p:cNvPr>
          <p:cNvSpPr/>
          <p:nvPr/>
        </p:nvSpPr>
        <p:spPr>
          <a:xfrm>
            <a:off x="5029200" y="3570580"/>
            <a:ext cx="1676400" cy="672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সুপরিবর্তনীয়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4715B0-75DA-4AE3-BA7D-D76368CB28D9}"/>
              </a:ext>
            </a:extLst>
          </p:cNvPr>
          <p:cNvSpPr/>
          <p:nvPr/>
        </p:nvSpPr>
        <p:spPr>
          <a:xfrm>
            <a:off x="7315200" y="3584284"/>
            <a:ext cx="1676400" cy="672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দুষ্পরিবর্তনীয়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Arrow: Left-Right-Up 19">
            <a:extLst>
              <a:ext uri="{FF2B5EF4-FFF2-40B4-BE49-F238E27FC236}">
                <a16:creationId xmlns:a16="http://schemas.microsoft.com/office/drawing/2014/main" id="{E5E2A477-EE34-434E-A625-F91D24AEC257}"/>
              </a:ext>
            </a:extLst>
          </p:cNvPr>
          <p:cNvSpPr/>
          <p:nvPr/>
        </p:nvSpPr>
        <p:spPr>
          <a:xfrm>
            <a:off x="3720353" y="1065165"/>
            <a:ext cx="1143000" cy="1334869"/>
          </a:xfrm>
          <a:prstGeom prst="leftRightUpArrow">
            <a:avLst>
              <a:gd name="adj1" fmla="val 32865"/>
              <a:gd name="adj2" fmla="val 25000"/>
              <a:gd name="adj3" fmla="val 25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Left-Right-Up 20">
            <a:extLst>
              <a:ext uri="{FF2B5EF4-FFF2-40B4-BE49-F238E27FC236}">
                <a16:creationId xmlns:a16="http://schemas.microsoft.com/office/drawing/2014/main" id="{24A5B40A-4A3B-44E2-A930-719917E0C494}"/>
              </a:ext>
            </a:extLst>
          </p:cNvPr>
          <p:cNvSpPr/>
          <p:nvPr/>
        </p:nvSpPr>
        <p:spPr>
          <a:xfrm>
            <a:off x="1890926" y="2514600"/>
            <a:ext cx="623674" cy="1524000"/>
          </a:xfrm>
          <a:prstGeom prst="leftRight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34D32CD8-4E37-49B7-ACEF-01F9F0441136}"/>
              </a:ext>
            </a:extLst>
          </p:cNvPr>
          <p:cNvSpPr/>
          <p:nvPr/>
        </p:nvSpPr>
        <p:spPr>
          <a:xfrm rot="1332844">
            <a:off x="6582013" y="2441842"/>
            <a:ext cx="304800" cy="1184102"/>
          </a:xfrm>
          <a:prstGeom prst="downArrow">
            <a:avLst>
              <a:gd name="adj1" fmla="val 5613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658A4607-7AF4-465D-8C23-1F8E2946A52D}"/>
              </a:ext>
            </a:extLst>
          </p:cNvPr>
          <p:cNvSpPr/>
          <p:nvPr/>
        </p:nvSpPr>
        <p:spPr>
          <a:xfrm rot="19553946">
            <a:off x="7192655" y="2327885"/>
            <a:ext cx="304800" cy="121646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1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6" grpId="0" animBg="1"/>
      <p:bldP spid="9" grpId="0" animBg="1"/>
      <p:bldP spid="10" grpId="0" animBg="1"/>
      <p:bldP spid="11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EAE56C-30AD-4117-97FB-F3182AFA80CA}"/>
              </a:ext>
            </a:extLst>
          </p:cNvPr>
          <p:cNvSpPr/>
          <p:nvPr/>
        </p:nvSpPr>
        <p:spPr>
          <a:xfrm>
            <a:off x="2590800" y="152400"/>
            <a:ext cx="4151564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81C9E8-85C8-4E1C-970E-08441B5228B6}"/>
              </a:ext>
            </a:extLst>
          </p:cNvPr>
          <p:cNvSpPr/>
          <p:nvPr/>
        </p:nvSpPr>
        <p:spPr>
          <a:xfrm>
            <a:off x="304800" y="838200"/>
            <a:ext cx="8077200" cy="9906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সুষ্পষ্টতা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প্রতিটি অধিকার, দা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য়ি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ত্ব ও ক্ষমতার সীমা স্পষ্টভাবে ধারা ও অনুচ্ছেদে উল্লেখ থাকে।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BAAFBA0-F9C1-4FAA-BD18-93A32B41052F}"/>
              </a:ext>
            </a:extLst>
          </p:cNvPr>
          <p:cNvSpPr/>
          <p:nvPr/>
        </p:nvSpPr>
        <p:spPr>
          <a:xfrm>
            <a:off x="273424" y="1905000"/>
            <a:ext cx="8077200" cy="19812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স্থিতিশীলতা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সংবিধানের </a:t>
            </a:r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স্থিতিশীলতা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মানে হলো, এটি প্রা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পরিবর্তিত না হ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 সম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কার্যকর থাকে এবং রাষ্ট্র পরিচালনার ক্ষেত্রে ধারাবাহিকতা বজা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রাখে।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হঠাৎ বা অযথা সংশোধিত হ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না।পরিবর্তন দরকার হলে কঠোর প্রক্রি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অনুসরণ করতে হ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endParaRPr lang="as-IN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FC6CBD-FCC5-42CF-A1D0-B8E2F134EB39}"/>
              </a:ext>
            </a:extLst>
          </p:cNvPr>
          <p:cNvSpPr/>
          <p:nvPr/>
        </p:nvSpPr>
        <p:spPr>
          <a:xfrm>
            <a:off x="273424" y="3962400"/>
            <a:ext cx="8077200" cy="1295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যুক্তরাষ্ট্রীয়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ব্যবস্থায়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উপযোগী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400" b="1" dirty="0"/>
              <a:t> </a:t>
            </a:r>
            <a:r>
              <a:rPr lang="as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যুক্তরাষ্ট্রীয় সরকার ব্যবস্থা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হলো এমন এক ধরনের শাসনব্যবস্থা যেখানে ক্ষমতা কেন্দ্রীয় সরকার ও অঙ্গরাজ্য/প্রাদেশিক সরকারের মধ্যে বিভক্ত ও সংবিধান দ্বারা নির্ধারিত থাকে।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2104C4-18C4-4DF5-A4CF-F57F67BE6DC9}"/>
              </a:ext>
            </a:extLst>
          </p:cNvPr>
          <p:cNvSpPr/>
          <p:nvPr/>
        </p:nvSpPr>
        <p:spPr>
          <a:xfrm>
            <a:off x="304800" y="5372100"/>
            <a:ext cx="8077200" cy="1295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শাসক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শাসক ও জনগণের সম্পর্ক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হলো রাষ্ট্র বা সমাজে শাসনব্যবস্থার মূল ভিত্তি, যেখানে শাসক (সরকার) এবং জনগণ পরস্পরের সাথে বিভিন্ন দায়িত্ব ও অধিকার ভাগাভাগি করে নেয়।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571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F67F98-DB64-4596-8342-1A22F61A8599}"/>
              </a:ext>
            </a:extLst>
          </p:cNvPr>
          <p:cNvSpPr/>
          <p:nvPr/>
        </p:nvSpPr>
        <p:spPr>
          <a:xfrm>
            <a:off x="2209800" y="228600"/>
            <a:ext cx="4572000" cy="533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অলিখিত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সংবিধানের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6E32AC-8C73-4A8E-9F20-F86E54C8E7B2}"/>
              </a:ext>
            </a:extLst>
          </p:cNvPr>
          <p:cNvSpPr/>
          <p:nvPr/>
        </p:nvSpPr>
        <p:spPr>
          <a:xfrm>
            <a:off x="376517" y="1102659"/>
            <a:ext cx="8382000" cy="1219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প্রগতির সহায়ক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প্রগতির সহায়ক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বলতে বোঝায় এমন কারণ বা উপাদান যা কোনো ব্যক্তি, সমাজ বা দেশের উন্নতি ও উন্নয়ন ঘটাতে সাহায্য করে।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B7E9BF-8C0F-47C5-B3D8-09A48BE5B650}"/>
              </a:ext>
            </a:extLst>
          </p:cNvPr>
          <p:cNvSpPr/>
          <p:nvPr/>
        </p:nvSpPr>
        <p:spPr>
          <a:xfrm>
            <a:off x="376517" y="2433919"/>
            <a:ext cx="8382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জরুরি প্রয়োজনে সহায়ক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জরুরি প্রয়োজনে সহায়ক 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বোঝায় এমন ব্যক্তি, বস্তু বা ব্যবস্থা যা কোনো জরুরি পরিস্থিতিতে দ্রুত সাহায্য বা সহায়তা দিতে পারে।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32AF82-86C1-443F-BA1F-27949ED863D9}"/>
              </a:ext>
            </a:extLst>
          </p:cNvPr>
          <p:cNvSpPr/>
          <p:nvPr/>
        </p:nvSpPr>
        <p:spPr>
          <a:xfrm>
            <a:off x="398929" y="3863789"/>
            <a:ext cx="8382000" cy="1219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বিপ্লবের সম্ভাবনা কম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বিপ্লবের সম্ভাবনা কম হওয়ার কারণসমূহ</a:t>
            </a:r>
            <a:r>
              <a:rPr lang="as-IN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হলো যেগুলো একটা সমাজে বিপ্লব বা সশস্ত্র পরিবর্তনের সম্ভাবনাকে কমিয়ে দেয়।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E6FCCF-0395-4443-9CAB-EF39DE32B0F7}"/>
              </a:ext>
            </a:extLst>
          </p:cNvPr>
          <p:cNvSpPr/>
          <p:nvPr/>
        </p:nvSpPr>
        <p:spPr>
          <a:xfrm>
            <a:off x="398929" y="5181602"/>
            <a:ext cx="8382000" cy="1219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বিবিধ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যুক্তরাষ্ট্রীয়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অলিখিত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সংবিধান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উপযোগী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এ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সংবিধানের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অধিকাংশ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অনেকেই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সুস্পষ্ট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63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143000"/>
            <a:ext cx="8153400" cy="36625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5400" dirty="0" err="1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১।একটি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কাগজে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সংবিধানে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অধিকারগুলো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চিত্রসহ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পোস্টার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বানাও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২।শ্রেণীতে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490179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21359"/>
            <a:ext cx="7620000" cy="41857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en-US" sz="3200" dirty="0" err="1">
                <a:solidFill>
                  <a:srgbClr val="00B050"/>
                </a:solidFill>
              </a:rPr>
              <a:t>মূল্যায়ন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প্রশ্ন</a:t>
            </a:r>
            <a:r>
              <a:rPr lang="en-US" sz="3200" dirty="0">
                <a:solidFill>
                  <a:srgbClr val="00B050"/>
                </a:solidFill>
              </a:rPr>
              <a:t>:</a:t>
            </a:r>
          </a:p>
          <a:p>
            <a:endParaRPr lang="en-US" dirty="0"/>
          </a:p>
          <a:p>
            <a:pPr algn="just"/>
            <a:r>
              <a:rPr lang="en-US" dirty="0"/>
              <a:t>১</a:t>
            </a:r>
            <a:r>
              <a:rPr lang="en-US" sz="3600" dirty="0"/>
              <a:t>। </a:t>
            </a:r>
            <a:r>
              <a:rPr lang="en-US" sz="3600" dirty="0" err="1"/>
              <a:t>সংবিধান</a:t>
            </a:r>
            <a:r>
              <a:rPr lang="en-US" sz="3600" dirty="0"/>
              <a:t> </a:t>
            </a:r>
            <a:r>
              <a:rPr lang="en-US" sz="3600" dirty="0" err="1"/>
              <a:t>কাকে</a:t>
            </a:r>
            <a:r>
              <a:rPr lang="en-US" sz="3600" dirty="0"/>
              <a:t> </a:t>
            </a:r>
            <a:r>
              <a:rPr lang="en-US" sz="3600" dirty="0" err="1"/>
              <a:t>বলে</a:t>
            </a:r>
            <a:r>
              <a:rPr lang="en-US" sz="3600" dirty="0"/>
              <a:t>?</a:t>
            </a:r>
          </a:p>
          <a:p>
            <a:pPr algn="just"/>
            <a:endParaRPr lang="en-US" sz="3600" i="1" dirty="0"/>
          </a:p>
          <a:p>
            <a:pPr algn="just"/>
            <a:r>
              <a:rPr lang="en-US" sz="3600" dirty="0"/>
              <a:t>২।সংবিধানে </a:t>
            </a:r>
            <a:r>
              <a:rPr lang="en-US" sz="3600" dirty="0" err="1"/>
              <a:t>উল্লেখিত</a:t>
            </a:r>
            <a:r>
              <a:rPr lang="en-US" sz="3600" dirty="0"/>
              <a:t> </a:t>
            </a:r>
            <a:r>
              <a:rPr lang="en-US" sz="3600" dirty="0" err="1"/>
              <a:t>একটি</a:t>
            </a:r>
            <a:r>
              <a:rPr lang="en-US" sz="3600" dirty="0"/>
              <a:t> </a:t>
            </a:r>
            <a:r>
              <a:rPr lang="en-US" sz="3600" dirty="0" err="1"/>
              <a:t>মৌলিক</a:t>
            </a:r>
            <a:r>
              <a:rPr lang="en-US" sz="3600" dirty="0"/>
              <a:t> </a:t>
            </a:r>
            <a:r>
              <a:rPr lang="en-US" sz="3600" dirty="0" err="1"/>
              <a:t>অধিকার</a:t>
            </a:r>
            <a:r>
              <a:rPr lang="en-US" sz="3600" dirty="0"/>
              <a:t> </a:t>
            </a:r>
            <a:r>
              <a:rPr lang="en-US" sz="3600" dirty="0" err="1"/>
              <a:t>লিখ</a:t>
            </a:r>
            <a:r>
              <a:rPr lang="en-US" sz="3600" dirty="0"/>
              <a:t>।</a:t>
            </a:r>
          </a:p>
          <a:p>
            <a:pPr algn="just"/>
            <a:endParaRPr lang="en-US" sz="3600" dirty="0"/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5554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8229600" cy="486287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১।সংবিধান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রাষ্ট্র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২।সংবিধান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নাগরিকদের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অধিকার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5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95799" y="1309758"/>
            <a:ext cx="25432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4000" dirty="0" err="1">
                <a:solidFill>
                  <a:prstClr val="white"/>
                </a:solidFill>
              </a:rPr>
              <a:t>ধন্বাদ</a:t>
            </a:r>
            <a:endParaRPr lang="en-US" sz="4000" dirty="0">
              <a:solidFill>
                <a:prstClr val="white"/>
              </a:solidFill>
            </a:endParaRPr>
          </a:p>
        </p:txBody>
      </p:sp>
      <p:sp>
        <p:nvSpPr>
          <p:cNvPr id="2" name="Line Callout 2 1"/>
          <p:cNvSpPr/>
          <p:nvPr/>
        </p:nvSpPr>
        <p:spPr>
          <a:xfrm>
            <a:off x="1981200" y="2743200"/>
            <a:ext cx="4267200" cy="2805042"/>
          </a:xfrm>
          <a:prstGeom prst="borderCallout2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sz="8000" dirty="0" err="1">
                <a:solidFill>
                  <a:srgbClr val="002060"/>
                </a:solidFill>
              </a:rPr>
              <a:t>ধন্যবাদ</a:t>
            </a:r>
            <a:endParaRPr lang="en-US" sz="8000" dirty="0">
              <a:solidFill>
                <a:srgbClr val="002060"/>
              </a:solidFill>
            </a:endParaRPr>
          </a:p>
          <a:p>
            <a:pPr algn="ctr"/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084910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489</Words>
  <Application>Microsoft Office PowerPoint</Application>
  <PresentationFormat>On-screen Show (4:3)</PresentationFormat>
  <Paragraphs>69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NikoshBAN</vt:lpstr>
      <vt:lpstr>NikoshLightBAN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Taposh Kumar Mondal</cp:lastModifiedBy>
  <cp:revision>5</cp:revision>
  <dcterms:created xsi:type="dcterms:W3CDTF">2026-09-26T09:46:52Z</dcterms:created>
  <dcterms:modified xsi:type="dcterms:W3CDTF">2026-09-26T10:02:08Z</dcterms:modified>
</cp:coreProperties>
</file>