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69" r:id="rId2"/>
    <p:sldId id="270" r:id="rId3"/>
    <p:sldId id="271" r:id="rId4"/>
    <p:sldId id="258" r:id="rId5"/>
    <p:sldId id="259" r:id="rId6"/>
    <p:sldId id="273" r:id="rId7"/>
    <p:sldId id="257" r:id="rId8"/>
    <p:sldId id="277" r:id="rId9"/>
    <p:sldId id="278" r:id="rId10"/>
    <p:sldId id="261" r:id="rId11"/>
    <p:sldId id="279" r:id="rId12"/>
    <p:sldId id="276" r:id="rId13"/>
    <p:sldId id="263" r:id="rId14"/>
    <p:sldId id="262" r:id="rId15"/>
    <p:sldId id="275" r:id="rId16"/>
    <p:sldId id="266" r:id="rId17"/>
    <p:sldId id="267" r:id="rId18"/>
    <p:sldId id="274" r:id="rId19"/>
    <p:sldId id="272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5282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01FA5-3DB2-0781-9877-82C4F07D7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84DB0D-CF17-EF6E-3DBE-081E1B692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B63376-EC3B-6569-DC52-A685AE6431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059283-72FD-3F17-E03C-68F7666D8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36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EC261E-D49D-1E93-FDB6-A71478197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01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36510-CDC7-531A-7C32-6A4161013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62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763C05-F154-3335-14CA-59F055161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6D7F4F-FB02-CB1E-68FE-9E957188D688}"/>
              </a:ext>
            </a:extLst>
          </p:cNvPr>
          <p:cNvSpPr txBox="1"/>
          <p:nvPr/>
        </p:nvSpPr>
        <p:spPr>
          <a:xfrm>
            <a:off x="1738425" y="2321170"/>
            <a:ext cx="844466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সপ্তম</a:t>
            </a:r>
            <a:r>
              <a:rPr lang="en-US" sz="32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2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অধ্যায়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:-</a:t>
            </a:r>
            <a:r>
              <a:rPr lang="en-US" sz="32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বাংলাদেশের</a:t>
            </a:r>
            <a:r>
              <a:rPr lang="en-US" sz="32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</a:t>
            </a:r>
            <a:endParaRPr lang="en-US" sz="3200" b="1" dirty="0">
              <a:solidFill>
                <a:srgbClr val="1A1A1A"/>
              </a:solidFill>
              <a:latin typeface="NikoshBAN" pitchFamily="34" charset="0"/>
              <a:ea typeface="NikoshBAN" pitchFamily="34" charset="-122"/>
              <a:cs typeface="NikoshBAN" pitchFamily="34" charset="-120"/>
            </a:endParaRPr>
          </a:p>
          <a:p>
            <a:pPr algn="ctr"/>
            <a:r>
              <a:rPr lang="en-US" sz="24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দ্বিতীয়</a:t>
            </a:r>
            <a:r>
              <a:rPr lang="en-US" sz="24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ক্লাস</a:t>
            </a:r>
            <a:r>
              <a:rPr lang="en-US" sz="24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 •  অংশ-২</a:t>
            </a:r>
            <a:endParaRPr lang="en-US" dirty="0"/>
          </a:p>
          <a:p>
            <a:pPr algn="ctr"/>
            <a:r>
              <a:rPr lang="en-US" sz="32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: ৫০মিনিট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300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147448" y="6258039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600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6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48640" y="1609591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8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পূর্বজ্ঞান</a:t>
            </a:r>
            <a:r>
              <a:rPr lang="en-US" sz="48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যাচাই</a:t>
            </a:r>
            <a:endParaRPr lang="en-US" sz="4800" b="1" dirty="0">
              <a:solidFill>
                <a:srgbClr val="FF0000"/>
              </a:solidFill>
              <a:latin typeface="NikoshBAN" pitchFamily="34" charset="0"/>
              <a:ea typeface="NikoshBAN" pitchFamily="34" charset="-122"/>
              <a:cs typeface="NikoshBAN" pitchFamily="34" charset="-120"/>
            </a:endParaRPr>
          </a:p>
          <a:p>
            <a:pPr algn="ctr"/>
            <a:r>
              <a:rPr lang="en-US" sz="3600" i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চলো</a:t>
            </a:r>
            <a:r>
              <a:rPr lang="en-US" sz="3600" i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i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একটু</a:t>
            </a:r>
            <a:r>
              <a:rPr lang="en-US" sz="3600" i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i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চিন্তা</a:t>
            </a:r>
            <a:r>
              <a:rPr lang="en-US" sz="3600" i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i="1" dirty="0" err="1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করি</a:t>
            </a:r>
            <a:r>
              <a:rPr lang="en-US" sz="3600" i="1" dirty="0">
                <a:solidFill>
                  <a:srgbClr val="1A5276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…</a:t>
            </a:r>
            <a:endParaRPr lang="en-US" sz="3600" dirty="0"/>
          </a:p>
          <a:p>
            <a:pPr marL="0" indent="0">
              <a:buNone/>
            </a:pPr>
            <a:endParaRPr lang="en-US" sz="28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DD1A808-22A4-6901-6269-0E6FA6600EFD}"/>
              </a:ext>
            </a:extLst>
          </p:cNvPr>
          <p:cNvGrpSpPr/>
          <p:nvPr/>
        </p:nvGrpSpPr>
        <p:grpSpPr>
          <a:xfrm>
            <a:off x="578815" y="2813798"/>
            <a:ext cx="11079175" cy="835423"/>
            <a:chOff x="548640" y="1371600"/>
            <a:chExt cx="11064240" cy="1280160"/>
          </a:xfrm>
        </p:grpSpPr>
        <p:sp>
          <p:nvSpPr>
            <p:cNvPr id="6" name="Shape 4"/>
            <p:cNvSpPr/>
            <p:nvPr/>
          </p:nvSpPr>
          <p:spPr>
            <a:xfrm>
              <a:off x="548640" y="1371600"/>
              <a:ext cx="11064240" cy="1280160"/>
            </a:xfrm>
            <a:prstGeom prst="roundRect">
              <a:avLst>
                <a:gd name="adj" fmla="val 7143"/>
              </a:avLst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7" name="Shape 5"/>
            <p:cNvSpPr/>
            <p:nvPr/>
          </p:nvSpPr>
          <p:spPr>
            <a:xfrm>
              <a:off x="822960" y="1691640"/>
              <a:ext cx="640080" cy="640080"/>
            </a:xfrm>
            <a:prstGeom prst="ellipse">
              <a:avLst/>
            </a:prstGeom>
            <a:solidFill>
              <a:srgbClr val="1A5276"/>
            </a:solidFill>
            <a:ln/>
          </p:spPr>
        </p:sp>
        <p:sp>
          <p:nvSpPr>
            <p:cNvPr id="8" name="Text 6"/>
            <p:cNvSpPr/>
            <p:nvPr/>
          </p:nvSpPr>
          <p:spPr>
            <a:xfrm>
              <a:off x="822960" y="1783080"/>
              <a:ext cx="6400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</a:t>
              </a:r>
              <a:endParaRPr lang="en-US" sz="20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1737360" y="1691640"/>
              <a:ext cx="950976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কুটির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কাকে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বলে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?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এর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দুটি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বৈশিষ্ট্য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কী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?</a:t>
              </a:r>
              <a:endParaRPr lang="en-US" sz="2800" b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F9E8E44-B323-A006-0A7F-3A31836250E1}"/>
              </a:ext>
            </a:extLst>
          </p:cNvPr>
          <p:cNvGrpSpPr/>
          <p:nvPr/>
        </p:nvGrpSpPr>
        <p:grpSpPr>
          <a:xfrm>
            <a:off x="578815" y="4039945"/>
            <a:ext cx="11183694" cy="835424"/>
            <a:chOff x="548640" y="2834640"/>
            <a:chExt cx="11064240" cy="1280160"/>
          </a:xfrm>
        </p:grpSpPr>
        <p:sp>
          <p:nvSpPr>
            <p:cNvPr id="10" name="Shape 8"/>
            <p:cNvSpPr/>
            <p:nvPr/>
          </p:nvSpPr>
          <p:spPr>
            <a:xfrm>
              <a:off x="548640" y="2834640"/>
              <a:ext cx="11064240" cy="1280160"/>
            </a:xfrm>
            <a:prstGeom prst="roundRect">
              <a:avLst>
                <a:gd name="adj" fmla="val 7143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2" name="Text 10"/>
            <p:cNvSpPr/>
            <p:nvPr/>
          </p:nvSpPr>
          <p:spPr>
            <a:xfrm>
              <a:off x="822960" y="3246120"/>
              <a:ext cx="640080" cy="4572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২</a:t>
              </a:r>
              <a:endParaRPr lang="en-US" sz="20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1737360" y="3154680"/>
              <a:ext cx="9509760" cy="64008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কুটির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শিল্পের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চেয়ে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একটু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শিল্পকে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কী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বলা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হয়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?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DD4644-E569-CCFF-5F00-F4EE0D33CFED}"/>
              </a:ext>
            </a:extLst>
          </p:cNvPr>
          <p:cNvGrpSpPr/>
          <p:nvPr/>
        </p:nvGrpSpPr>
        <p:grpSpPr>
          <a:xfrm>
            <a:off x="578813" y="5174373"/>
            <a:ext cx="11183694" cy="793471"/>
            <a:chOff x="548640" y="4297680"/>
            <a:chExt cx="11064240" cy="1280160"/>
          </a:xfrm>
        </p:grpSpPr>
        <p:sp>
          <p:nvSpPr>
            <p:cNvPr id="14" name="Shape 12"/>
            <p:cNvSpPr/>
            <p:nvPr/>
          </p:nvSpPr>
          <p:spPr>
            <a:xfrm>
              <a:off x="548640" y="4297680"/>
              <a:ext cx="11064240" cy="1280160"/>
            </a:xfrm>
            <a:prstGeom prst="roundRect">
              <a:avLst>
                <a:gd name="adj" fmla="val 7143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6" name="Text 14"/>
            <p:cNvSpPr/>
            <p:nvPr/>
          </p:nvSpPr>
          <p:spPr>
            <a:xfrm>
              <a:off x="822960" y="4709160"/>
              <a:ext cx="640080" cy="4572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৩</a:t>
              </a:r>
              <a:endParaRPr lang="en-US" sz="20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1737360" y="4617720"/>
              <a:ext cx="9509760" cy="64008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তোমাদের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এলাকায়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কী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ধরনের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ছোট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কারখানা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দেখেছ</a:t>
              </a:r>
              <a:r>
                <a:rPr lang="en-US" sz="2400" b="1" dirty="0">
                  <a:solidFill>
                    <a:schemeClr val="tx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?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022756" y="649224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012277" y="816030"/>
            <a:ext cx="621602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গল্প: </a:t>
            </a:r>
            <a:r>
              <a:rPr lang="en-US" sz="4000" b="1" dirty="0" err="1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শিমুর</a:t>
            </a:r>
            <a:r>
              <a:rPr lang="en-US" sz="4000" b="1" dirty="0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পরিবারের শিল্প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822960" y="109728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871E10-2F75-8AFE-5A17-85489BB44C66}"/>
              </a:ext>
            </a:extLst>
          </p:cNvPr>
          <p:cNvGrpSpPr/>
          <p:nvPr/>
        </p:nvGrpSpPr>
        <p:grpSpPr>
          <a:xfrm>
            <a:off x="457200" y="1508760"/>
            <a:ext cx="5614416" cy="1737360"/>
            <a:chOff x="457200" y="1508760"/>
            <a:chExt cx="5614416" cy="1737360"/>
          </a:xfrm>
        </p:grpSpPr>
        <p:sp>
          <p:nvSpPr>
            <p:cNvPr id="5" name="Shape 3"/>
            <p:cNvSpPr/>
            <p:nvPr/>
          </p:nvSpPr>
          <p:spPr>
            <a:xfrm>
              <a:off x="457200" y="1508760"/>
              <a:ext cx="5614416" cy="1737360"/>
            </a:xfrm>
            <a:prstGeom prst="roundRect">
              <a:avLst>
                <a:gd name="adj" fmla="val 3774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457200" y="1508760"/>
              <a:ext cx="128016" cy="1737360"/>
            </a:xfrm>
            <a:prstGeom prst="rect">
              <a:avLst/>
            </a:prstGeom>
            <a:ln/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sp>
        <p:sp>
          <p:nvSpPr>
            <p:cNvPr id="8" name="Text 6"/>
            <p:cNvSpPr/>
            <p:nvPr/>
          </p:nvSpPr>
          <p:spPr>
            <a:xfrm>
              <a:off x="822960" y="1645920"/>
              <a:ext cx="5029200" cy="1371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স্বপ্ন</a:t>
              </a:r>
              <a:r>
                <a:rPr lang="en-US" sz="2400" b="1" dirty="0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400" b="1" dirty="0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হয়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শিমুর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পরিবার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এখন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একটু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হতে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চায়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তারা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ঋণ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নিয়ে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ছোট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খাদ্য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প্রক্রিয়াকরণ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ইউনিট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স্থাপন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করতে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চায়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400" b="1" dirty="0"/>
            </a:p>
          </p:txBody>
        </p:sp>
      </p:grpSp>
      <p:sp>
        <p:nvSpPr>
          <p:cNvPr id="11" name="Text 9"/>
          <p:cNvSpPr/>
          <p:nvPr/>
        </p:nvSpPr>
        <p:spPr>
          <a:xfrm>
            <a:off x="6675120" y="109728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A2E39A0-8BDB-88BF-A61A-D4C53A4493AF}"/>
              </a:ext>
            </a:extLst>
          </p:cNvPr>
          <p:cNvGrpSpPr/>
          <p:nvPr/>
        </p:nvGrpSpPr>
        <p:grpSpPr>
          <a:xfrm>
            <a:off x="6309360" y="1531619"/>
            <a:ext cx="5425440" cy="1737363"/>
            <a:chOff x="6309360" y="1508757"/>
            <a:chExt cx="5425440" cy="1737363"/>
          </a:xfrm>
        </p:grpSpPr>
        <p:sp>
          <p:nvSpPr>
            <p:cNvPr id="9" name="Shape 7"/>
            <p:cNvSpPr/>
            <p:nvPr/>
          </p:nvSpPr>
          <p:spPr>
            <a:xfrm>
              <a:off x="6309360" y="1508760"/>
              <a:ext cx="5425440" cy="1737360"/>
            </a:xfrm>
            <a:prstGeom prst="roundRect">
              <a:avLst>
                <a:gd name="adj" fmla="val 3774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10" name="Shape 8"/>
            <p:cNvSpPr/>
            <p:nvPr/>
          </p:nvSpPr>
          <p:spPr>
            <a:xfrm>
              <a:off x="6309360" y="1508757"/>
              <a:ext cx="123506" cy="1737362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Text 10"/>
            <p:cNvSpPr/>
            <p:nvPr/>
          </p:nvSpPr>
          <p:spPr>
            <a:xfrm>
              <a:off x="6675120" y="1645920"/>
              <a:ext cx="5029200" cy="13716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D354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নতুন</a:t>
              </a:r>
              <a:r>
                <a:rPr lang="en-US" sz="2400" b="1" dirty="0">
                  <a:solidFill>
                    <a:srgbClr val="D354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D354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শ্রেণি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এগুলো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কুটির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শিল্পের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চেয়ে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বড়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—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ক্ষুদ্র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মাঝারি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মূলধন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শ্রমিক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সংখ্যা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বেশি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400" b="1" dirty="0"/>
            </a:p>
          </p:txBody>
        </p:sp>
      </p:grpSp>
      <p:sp>
        <p:nvSpPr>
          <p:cNvPr id="15" name="Text 13"/>
          <p:cNvSpPr/>
          <p:nvPr/>
        </p:nvSpPr>
        <p:spPr>
          <a:xfrm>
            <a:off x="822960" y="37033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7910CC7-014E-5A01-C36B-740342BDCBCF}"/>
              </a:ext>
            </a:extLst>
          </p:cNvPr>
          <p:cNvGrpSpPr/>
          <p:nvPr/>
        </p:nvGrpSpPr>
        <p:grpSpPr>
          <a:xfrm>
            <a:off x="457200" y="4114800"/>
            <a:ext cx="5623560" cy="1737360"/>
            <a:chOff x="457200" y="4114800"/>
            <a:chExt cx="5623560" cy="1737360"/>
          </a:xfrm>
        </p:grpSpPr>
        <p:sp>
          <p:nvSpPr>
            <p:cNvPr id="13" name="Shape 11"/>
            <p:cNvSpPr/>
            <p:nvPr/>
          </p:nvSpPr>
          <p:spPr>
            <a:xfrm>
              <a:off x="457200" y="4114800"/>
              <a:ext cx="5623560" cy="1737360"/>
            </a:xfrm>
            <a:prstGeom prst="roundRect">
              <a:avLst>
                <a:gd name="adj" fmla="val 3774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4" name="Shape 12"/>
            <p:cNvSpPr/>
            <p:nvPr/>
          </p:nvSpPr>
          <p:spPr>
            <a:xfrm>
              <a:off x="457200" y="4114800"/>
              <a:ext cx="128016" cy="173736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</p:sp>
        <p:sp>
          <p:nvSpPr>
            <p:cNvPr id="16" name="Text 14"/>
            <p:cNvSpPr/>
            <p:nvPr/>
          </p:nvSpPr>
          <p:spPr>
            <a:xfrm>
              <a:off x="822960" y="4251960"/>
              <a:ext cx="5029200" cy="13716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প্রশ্ন</a:t>
              </a:r>
              <a:endPara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endParaRPr>
            </a:p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কীভাবে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গঠন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করবে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?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কোন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ক্ষেত্র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উপযুক্ত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?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কী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কী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সমস্যা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আসতে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পারে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?</a:t>
              </a:r>
              <a:endParaRPr lang="en-US" sz="2400" b="1" dirty="0"/>
            </a:p>
          </p:txBody>
        </p:sp>
      </p:grpSp>
      <p:sp>
        <p:nvSpPr>
          <p:cNvPr id="19" name="Text 17"/>
          <p:cNvSpPr/>
          <p:nvPr/>
        </p:nvSpPr>
        <p:spPr>
          <a:xfrm>
            <a:off x="6675120" y="37033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0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06AF307-5559-E988-8372-A97A161F7C6F}"/>
              </a:ext>
            </a:extLst>
          </p:cNvPr>
          <p:cNvGrpSpPr/>
          <p:nvPr/>
        </p:nvGrpSpPr>
        <p:grpSpPr>
          <a:xfrm>
            <a:off x="6309360" y="4114800"/>
            <a:ext cx="5425440" cy="1737360"/>
            <a:chOff x="6309360" y="4114800"/>
            <a:chExt cx="5425440" cy="1737360"/>
          </a:xfrm>
        </p:grpSpPr>
        <p:sp>
          <p:nvSpPr>
            <p:cNvPr id="17" name="Shape 15"/>
            <p:cNvSpPr/>
            <p:nvPr/>
          </p:nvSpPr>
          <p:spPr>
            <a:xfrm>
              <a:off x="6309360" y="4114800"/>
              <a:ext cx="5425440" cy="1737360"/>
            </a:xfrm>
            <a:prstGeom prst="roundRect">
              <a:avLst>
                <a:gd name="adj" fmla="val 3774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18" name="Shape 16"/>
            <p:cNvSpPr/>
            <p:nvPr/>
          </p:nvSpPr>
          <p:spPr>
            <a:xfrm>
              <a:off x="6309360" y="4114800"/>
              <a:ext cx="123506" cy="1737360"/>
            </a:xfrm>
            <a:prstGeom prst="rect">
              <a:avLst/>
            </a:prstGeom>
            <a:ln/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sp>
        <p:sp>
          <p:nvSpPr>
            <p:cNvPr id="20" name="Text 18"/>
            <p:cNvSpPr/>
            <p:nvPr/>
          </p:nvSpPr>
          <p:spPr>
            <a:xfrm>
              <a:off x="6675120" y="4251960"/>
              <a:ext cx="5029200" cy="1371600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rgbClr val="196F3D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শিখন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শিমু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জানল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—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ক্ষুদ্র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মাঝারি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দেশের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অর্থনীতির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মেরুদণ্ড</a:t>
              </a: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</a:t>
              </a:r>
              <a:endParaRPr lang="en-US" sz="2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>
            <a:extLst>
              <a:ext uri="{FF2B5EF4-FFF2-40B4-BE49-F238E27FC236}">
                <a16:creationId xmlns:a16="http://schemas.microsoft.com/office/drawing/2014/main" id="{350299A1-8491-EB29-896A-930C77B8C1C2}"/>
              </a:ext>
            </a:extLst>
          </p:cNvPr>
          <p:cNvSpPr/>
          <p:nvPr/>
        </p:nvSpPr>
        <p:spPr>
          <a:xfrm>
            <a:off x="4253344" y="3200400"/>
            <a:ext cx="55307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Text 7">
            <a:extLst>
              <a:ext uri="{FF2B5EF4-FFF2-40B4-BE49-F238E27FC236}">
                <a16:creationId xmlns:a16="http://schemas.microsoft.com/office/drawing/2014/main" id="{D4435696-B518-586D-2BAE-6012FDD20979}"/>
              </a:ext>
            </a:extLst>
          </p:cNvPr>
          <p:cNvSpPr/>
          <p:nvPr/>
        </p:nvSpPr>
        <p:spPr>
          <a:xfrm>
            <a:off x="3546763" y="4981146"/>
            <a:ext cx="509847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dirty="0" err="1">
                <a:solidFill>
                  <a:srgbClr val="1A5276"/>
                </a:solidFill>
                <a:highlight>
                  <a:srgbClr val="00FFFF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ক্ষুদ্র</a:t>
            </a:r>
            <a:r>
              <a:rPr lang="en-US" sz="3600" dirty="0">
                <a:solidFill>
                  <a:srgbClr val="1A5276"/>
                </a:solidFill>
                <a:highlight>
                  <a:srgbClr val="00FFFF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 ও </a:t>
            </a:r>
            <a:r>
              <a:rPr lang="en-US" sz="3600" dirty="0" err="1">
                <a:solidFill>
                  <a:srgbClr val="1A5276"/>
                </a:solidFill>
                <a:highlight>
                  <a:srgbClr val="00FFFF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মাঝারি</a:t>
            </a:r>
            <a:r>
              <a:rPr lang="en-US" sz="3600" dirty="0">
                <a:solidFill>
                  <a:srgbClr val="1A5276"/>
                </a:solidFill>
                <a:highlight>
                  <a:srgbClr val="00FFFF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3600" dirty="0" err="1">
                <a:solidFill>
                  <a:srgbClr val="1A5276"/>
                </a:solidFill>
                <a:highlight>
                  <a:srgbClr val="00FFFF"/>
                </a:highlight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</a:t>
            </a:r>
            <a:endParaRPr lang="en-US" sz="3600" b="1" dirty="0">
              <a:highlight>
                <a:srgbClr val="00FF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B9C9A9B-5B63-6853-A41E-FE8C80537784}"/>
              </a:ext>
            </a:extLst>
          </p:cNvPr>
          <p:cNvGrpSpPr/>
          <p:nvPr/>
        </p:nvGrpSpPr>
        <p:grpSpPr>
          <a:xfrm>
            <a:off x="0" y="0"/>
            <a:ext cx="12191695" cy="6858000"/>
            <a:chOff x="0" y="0"/>
            <a:chExt cx="12191695" cy="6858000"/>
          </a:xfrm>
        </p:grpSpPr>
        <p:sp>
          <p:nvSpPr>
            <p:cNvPr id="6" name="Shape 0">
              <a:extLst>
                <a:ext uri="{FF2B5EF4-FFF2-40B4-BE49-F238E27FC236}">
                  <a16:creationId xmlns:a16="http://schemas.microsoft.com/office/drawing/2014/main" id="{B1765361-8E68-3CC4-04E5-E1E4DCFF2C1A}"/>
                </a:ext>
              </a:extLst>
            </p:cNvPr>
            <p:cNvSpPr/>
            <p:nvPr/>
          </p:nvSpPr>
          <p:spPr>
            <a:xfrm>
              <a:off x="0" y="0"/>
              <a:ext cx="12191695" cy="13716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7" name="Shape 1">
              <a:extLst>
                <a:ext uri="{FF2B5EF4-FFF2-40B4-BE49-F238E27FC236}">
                  <a16:creationId xmlns:a16="http://schemas.microsoft.com/office/drawing/2014/main" id="{8EDC7C9D-B9B9-5FAD-7263-63E7A918A0B6}"/>
                </a:ext>
              </a:extLst>
            </p:cNvPr>
            <p:cNvSpPr/>
            <p:nvPr/>
          </p:nvSpPr>
          <p:spPr>
            <a:xfrm>
              <a:off x="0" y="6720840"/>
              <a:ext cx="12191695" cy="13716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8" name="Shape 6">
              <a:extLst>
                <a:ext uri="{FF2B5EF4-FFF2-40B4-BE49-F238E27FC236}">
                  <a16:creationId xmlns:a16="http://schemas.microsoft.com/office/drawing/2014/main" id="{D1FE36EB-01A2-B26C-FBFA-76E35EF1145C}"/>
                </a:ext>
              </a:extLst>
            </p:cNvPr>
            <p:cNvSpPr/>
            <p:nvPr/>
          </p:nvSpPr>
          <p:spPr>
            <a:xfrm rot="5400000" flipV="1">
              <a:off x="-3295170" y="3351280"/>
              <a:ext cx="6700059" cy="109719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9" name="Shape 6">
              <a:extLst>
                <a:ext uri="{FF2B5EF4-FFF2-40B4-BE49-F238E27FC236}">
                  <a16:creationId xmlns:a16="http://schemas.microsoft.com/office/drawing/2014/main" id="{9FBE6577-951E-5050-5606-83D0BB469486}"/>
                </a:ext>
              </a:extLst>
            </p:cNvPr>
            <p:cNvSpPr/>
            <p:nvPr/>
          </p:nvSpPr>
          <p:spPr>
            <a:xfrm rot="5400000" flipV="1">
              <a:off x="8786804" y="3374450"/>
              <a:ext cx="6700059" cy="109719"/>
            </a:xfrm>
            <a:prstGeom prst="rect">
              <a:avLst/>
            </a:prstGeom>
            <a:solidFill>
              <a:srgbClr val="1A5276"/>
            </a:solidFill>
            <a:ln/>
          </p:spPr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F9D314D-F2EB-0676-33E8-98BFF0DC4DF0}"/>
              </a:ext>
            </a:extLst>
          </p:cNvPr>
          <p:cNvGrpSpPr/>
          <p:nvPr/>
        </p:nvGrpSpPr>
        <p:grpSpPr>
          <a:xfrm>
            <a:off x="554587" y="957887"/>
            <a:ext cx="10972800" cy="3785691"/>
            <a:chOff x="554587" y="957887"/>
            <a:chExt cx="10972800" cy="3785691"/>
          </a:xfrm>
        </p:grpSpPr>
        <p:sp>
          <p:nvSpPr>
            <p:cNvPr id="3" name="Shape 6">
              <a:extLst>
                <a:ext uri="{FF2B5EF4-FFF2-40B4-BE49-F238E27FC236}">
                  <a16:creationId xmlns:a16="http://schemas.microsoft.com/office/drawing/2014/main" id="{A8FA987A-53D4-F46E-EDAD-57C55F9F1DBE}"/>
                </a:ext>
              </a:extLst>
            </p:cNvPr>
            <p:cNvSpPr/>
            <p:nvPr/>
          </p:nvSpPr>
          <p:spPr>
            <a:xfrm>
              <a:off x="2011089" y="4690917"/>
              <a:ext cx="8119881" cy="52661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3580D0D-97CE-4D98-FA49-68DACBBE0001}"/>
                </a:ext>
              </a:extLst>
            </p:cNvPr>
            <p:cNvGrpSpPr/>
            <p:nvPr/>
          </p:nvGrpSpPr>
          <p:grpSpPr>
            <a:xfrm>
              <a:off x="554587" y="957887"/>
              <a:ext cx="10972800" cy="3733030"/>
              <a:chOff x="554587" y="957887"/>
              <a:chExt cx="10972800" cy="3733030"/>
            </a:xfrm>
          </p:grpSpPr>
          <p:sp>
            <p:nvSpPr>
              <p:cNvPr id="11" name="Text 2">
                <a:extLst>
                  <a:ext uri="{FF2B5EF4-FFF2-40B4-BE49-F238E27FC236}">
                    <a16:creationId xmlns:a16="http://schemas.microsoft.com/office/drawing/2014/main" id="{011EF133-DE43-D547-E177-D633CBBE5127}"/>
                  </a:ext>
                </a:extLst>
              </p:cNvPr>
              <p:cNvSpPr/>
              <p:nvPr/>
            </p:nvSpPr>
            <p:spPr>
              <a:xfrm>
                <a:off x="2626170" y="2357569"/>
                <a:ext cx="6206837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4000" dirty="0" err="1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ব্যবসায়</a:t>
                </a:r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4000" dirty="0" err="1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উদ্যোগ</a:t>
                </a:r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• </a:t>
                </a:r>
                <a:r>
                  <a:rPr lang="en-US" sz="4000" dirty="0" err="1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নবম-দশম</a:t>
                </a:r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4000" dirty="0" err="1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শ্রেণি</a:t>
                </a:r>
                <a:r>
                  <a:rPr lang="en-US" sz="4000" dirty="0">
                    <a:solidFill>
                      <a:schemeClr val="accent1">
                        <a:lumMod val="75000"/>
                      </a:schemeClr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endParaRPr lang="en-US" sz="40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2" name="Text 3">
                <a:extLst>
                  <a:ext uri="{FF2B5EF4-FFF2-40B4-BE49-F238E27FC236}">
                    <a16:creationId xmlns:a16="http://schemas.microsoft.com/office/drawing/2014/main" id="{5BD558BE-DE69-C36A-FC5F-4385ACED9733}"/>
                  </a:ext>
                </a:extLst>
              </p:cNvPr>
              <p:cNvSpPr/>
              <p:nvPr/>
            </p:nvSpPr>
            <p:spPr>
              <a:xfrm>
                <a:off x="3009852" y="3052980"/>
                <a:ext cx="5253110" cy="3657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4000" b="1" dirty="0" err="1"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সপ্তম</a:t>
                </a:r>
                <a:r>
                  <a:rPr lang="en-US" sz="4000" b="1" dirty="0"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4000" b="1" dirty="0" err="1"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অধ্যায়</a:t>
                </a:r>
                <a:endParaRPr lang="en-US" sz="4000" b="1" dirty="0"/>
              </a:p>
            </p:txBody>
          </p:sp>
          <p:sp>
            <p:nvSpPr>
              <p:cNvPr id="13" name="Text 4">
                <a:extLst>
                  <a:ext uri="{FF2B5EF4-FFF2-40B4-BE49-F238E27FC236}">
                    <a16:creationId xmlns:a16="http://schemas.microsoft.com/office/drawing/2014/main" id="{3DD40540-044E-43E1-66EA-381D007776A1}"/>
                  </a:ext>
                </a:extLst>
              </p:cNvPr>
              <p:cNvSpPr/>
              <p:nvPr/>
            </p:nvSpPr>
            <p:spPr>
              <a:xfrm>
                <a:off x="554587" y="3959397"/>
                <a:ext cx="10972800" cy="7315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4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বাংলাদেশের</a:t>
                </a:r>
                <a:r>
                  <a:rPr lang="en-US" sz="48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48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শিল্প</a:t>
                </a:r>
                <a:endParaRPr lang="en-US" sz="4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83F1675-8597-A1A0-2792-AC010D9805EB}"/>
                  </a:ext>
                </a:extLst>
              </p:cNvPr>
              <p:cNvSpPr txBox="1"/>
              <p:nvPr/>
            </p:nvSpPr>
            <p:spPr>
              <a:xfrm>
                <a:off x="4596844" y="3471401"/>
                <a:ext cx="23455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err="1">
                    <a:solidFill>
                      <a:srgbClr val="FF0000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দ্বিতীয়</a:t>
                </a:r>
                <a:r>
                  <a:rPr lang="en-US" sz="2400" dirty="0">
                    <a:solidFill>
                      <a:srgbClr val="FF0000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400" dirty="0" err="1">
                    <a:solidFill>
                      <a:srgbClr val="FF0000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ক্লাস</a:t>
                </a:r>
                <a:r>
                  <a:rPr lang="en-US" sz="2400" dirty="0">
                    <a:solidFill>
                      <a:srgbClr val="FF0000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 •  অংশ-২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78A3DD-9B0B-10C0-F458-A20AB9DEFC33}"/>
                  </a:ext>
                </a:extLst>
              </p:cNvPr>
              <p:cNvSpPr txBox="1"/>
              <p:nvPr/>
            </p:nvSpPr>
            <p:spPr>
              <a:xfrm>
                <a:off x="4335410" y="957887"/>
                <a:ext cx="260199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b="1" dirty="0" err="1">
                    <a:highlight>
                      <a:srgbClr val="FFFF00"/>
                    </a:highlight>
                    <a:latin typeface="NikoshBAN" panose="02000000000000000000" pitchFamily="2" charset="0"/>
                    <a:cs typeface="NikoshBAN" panose="02000000000000000000" pitchFamily="2" charset="0"/>
                  </a:rPr>
                  <a:t>পাঠ</a:t>
                </a:r>
                <a:r>
                  <a:rPr lang="en-US" sz="4400" b="1" dirty="0">
                    <a:highlight>
                      <a:srgbClr val="FFFF00"/>
                    </a:highligh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>
                    <a:highlight>
                      <a:srgbClr val="FFFF00"/>
                    </a:highlight>
                    <a:latin typeface="NikoshBAN" panose="02000000000000000000" pitchFamily="2" charset="0"/>
                    <a:cs typeface="NikoshBAN" panose="02000000000000000000" pitchFamily="2" charset="0"/>
                  </a:rPr>
                  <a:t>শিরোনাম</a:t>
                </a:r>
                <a:endParaRPr lang="en-US" sz="44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3499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454720" y="649224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2743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আজকের শিখনফল</a:t>
            </a:r>
            <a:endParaRPr lang="en-US" sz="4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BD50372-D6F4-ADBA-0BD7-5CE512AEE04C}"/>
              </a:ext>
            </a:extLst>
          </p:cNvPr>
          <p:cNvGrpSpPr/>
          <p:nvPr/>
        </p:nvGrpSpPr>
        <p:grpSpPr>
          <a:xfrm>
            <a:off x="548640" y="1005840"/>
            <a:ext cx="11064240" cy="1097280"/>
            <a:chOff x="548640" y="1005840"/>
            <a:chExt cx="11064240" cy="1097280"/>
          </a:xfrm>
        </p:grpSpPr>
        <p:sp>
          <p:nvSpPr>
            <p:cNvPr id="5" name="Shape 3"/>
            <p:cNvSpPr/>
            <p:nvPr/>
          </p:nvSpPr>
          <p:spPr>
            <a:xfrm>
              <a:off x="548640" y="1005840"/>
              <a:ext cx="11064240" cy="1097280"/>
            </a:xfrm>
            <a:prstGeom prst="roundRect">
              <a:avLst>
                <a:gd name="adj" fmla="val 8333"/>
              </a:avLst>
            </a:prstGeom>
            <a:solidFill>
              <a:srgbClr val="00B050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8" name="Text 6"/>
            <p:cNvSpPr/>
            <p:nvPr/>
          </p:nvSpPr>
          <p:spPr>
            <a:xfrm>
              <a:off x="1920240" y="1234440"/>
              <a:ext cx="9326880" cy="548640"/>
            </a:xfrm>
            <a:prstGeom prst="rect">
              <a:avLst/>
            </a:prstGeom>
            <a:solidFill>
              <a:srgbClr val="00B050"/>
            </a:solidFill>
            <a:ln/>
          </p:spPr>
          <p:txBody>
            <a:bodyPr wrap="square" lIns="0" tIns="0" rIns="0" bIns="0" rtlCol="0" anchor="ctr"/>
            <a:lstStyle/>
            <a:p>
              <a:r>
                <a:rPr lang="en-US" sz="32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১. </a:t>
              </a:r>
              <a:r>
                <a:rPr lang="en-US" sz="32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ক্ষুদ্র</a:t>
              </a:r>
              <a:r>
                <a:rPr lang="en-US" sz="32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32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মাঝারি</a:t>
              </a:r>
              <a:r>
                <a:rPr lang="en-US" sz="32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শিল্পের</a:t>
              </a:r>
              <a:r>
                <a:rPr lang="en-US" sz="32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ধারণা</a:t>
              </a:r>
              <a:r>
                <a:rPr lang="en-US" sz="32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32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বৈশিষ্ট্য</a:t>
              </a:r>
              <a:r>
                <a:rPr lang="en-US" sz="32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32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গুরুত্ব</a:t>
              </a:r>
              <a:r>
                <a:rPr lang="en-US" sz="32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ব্যাখ্যা</a:t>
              </a:r>
              <a:r>
                <a:rPr lang="en-US" sz="32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করতে</a:t>
              </a:r>
              <a:r>
                <a:rPr lang="en-US" sz="32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পারবে</a:t>
              </a:r>
              <a:r>
                <a:rPr lang="en-US" sz="3200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</a:t>
              </a:r>
              <a:endParaRPr lang="en-US" sz="3200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5D6514A-E9D9-91AF-9B43-33B74D5D44C4}"/>
              </a:ext>
            </a:extLst>
          </p:cNvPr>
          <p:cNvGrpSpPr/>
          <p:nvPr/>
        </p:nvGrpSpPr>
        <p:grpSpPr>
          <a:xfrm>
            <a:off x="563880" y="2286000"/>
            <a:ext cx="11064240" cy="1097280"/>
            <a:chOff x="563880" y="2286000"/>
            <a:chExt cx="11064240" cy="1097280"/>
          </a:xfrm>
        </p:grpSpPr>
        <p:sp>
          <p:nvSpPr>
            <p:cNvPr id="9" name="Shape 7"/>
            <p:cNvSpPr/>
            <p:nvPr/>
          </p:nvSpPr>
          <p:spPr>
            <a:xfrm>
              <a:off x="563880" y="2286000"/>
              <a:ext cx="11064240" cy="1097280"/>
            </a:xfrm>
            <a:prstGeom prst="roundRect">
              <a:avLst>
                <a:gd name="adj" fmla="val 8333"/>
              </a:avLst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2" name="Text 10"/>
            <p:cNvSpPr/>
            <p:nvPr/>
          </p:nvSpPr>
          <p:spPr>
            <a:xfrm>
              <a:off x="1920240" y="2468880"/>
              <a:ext cx="932688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২. </a:t>
              </a:r>
              <a:r>
                <a:rPr lang="en-US" sz="28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ক্ষুদ্র</a:t>
              </a:r>
              <a:r>
                <a:rPr lang="en-US" sz="28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8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মাঝারি</a:t>
              </a:r>
              <a:r>
                <a:rPr lang="en-US" sz="28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শিল্পের</a:t>
              </a:r>
              <a:r>
                <a:rPr lang="en-US" sz="28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গঠন</a:t>
              </a:r>
              <a:r>
                <a:rPr lang="en-US" sz="28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প্রক্রিয়া</a:t>
              </a:r>
              <a:r>
                <a:rPr lang="en-US" sz="28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ব্যাখ্যা</a:t>
              </a:r>
              <a:r>
                <a:rPr lang="en-US" sz="28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করতে</a:t>
              </a:r>
              <a:r>
                <a:rPr lang="en-US" sz="28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পারবে</a:t>
              </a:r>
              <a:r>
                <a:rPr lang="en-US" sz="2800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B2FAE39-05AF-FD4C-5791-E291B07EA89F}"/>
              </a:ext>
            </a:extLst>
          </p:cNvPr>
          <p:cNvGrpSpPr/>
          <p:nvPr/>
        </p:nvGrpSpPr>
        <p:grpSpPr>
          <a:xfrm>
            <a:off x="548640" y="3429000"/>
            <a:ext cx="11064240" cy="1097280"/>
            <a:chOff x="548640" y="3429000"/>
            <a:chExt cx="11064240" cy="1097280"/>
          </a:xfrm>
        </p:grpSpPr>
        <p:sp>
          <p:nvSpPr>
            <p:cNvPr id="13" name="Shape 11"/>
            <p:cNvSpPr/>
            <p:nvPr/>
          </p:nvSpPr>
          <p:spPr>
            <a:xfrm>
              <a:off x="548640" y="3429000"/>
              <a:ext cx="11064240" cy="1097280"/>
            </a:xfrm>
            <a:prstGeom prst="roundRect">
              <a:avLst>
                <a:gd name="adj" fmla="val 8333"/>
              </a:avLst>
            </a:prstGeom>
            <a:gradFill flip="none" rotWithShape="1">
              <a:gsLst>
                <a:gs pos="0">
                  <a:schemeClr val="accent4">
                    <a:lumMod val="40000"/>
                    <a:lumOff val="60000"/>
                  </a:schemeClr>
                </a:gs>
                <a:gs pos="46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6" name="Text 14"/>
            <p:cNvSpPr/>
            <p:nvPr/>
          </p:nvSpPr>
          <p:spPr>
            <a:xfrm>
              <a:off x="1920240" y="3703320"/>
              <a:ext cx="932688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৩.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দেশ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এলাকার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আর্থ-সামাজিক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অবস্থায়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উপযুক্ত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ক্ষেত্র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চিহ্নিত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করতে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পারবে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</a:t>
              </a:r>
              <a:endParaRPr lang="en-US" sz="2800" b="1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083876-0199-3A00-7FCF-D8632461913E}"/>
              </a:ext>
            </a:extLst>
          </p:cNvPr>
          <p:cNvGrpSpPr/>
          <p:nvPr/>
        </p:nvGrpSpPr>
        <p:grpSpPr>
          <a:xfrm>
            <a:off x="548640" y="4663440"/>
            <a:ext cx="11064240" cy="1097280"/>
            <a:chOff x="548640" y="4663440"/>
            <a:chExt cx="11064240" cy="1097280"/>
          </a:xfrm>
        </p:grpSpPr>
        <p:sp>
          <p:nvSpPr>
            <p:cNvPr id="17" name="Shape 15"/>
            <p:cNvSpPr/>
            <p:nvPr/>
          </p:nvSpPr>
          <p:spPr>
            <a:xfrm>
              <a:off x="548640" y="4663440"/>
              <a:ext cx="11064240" cy="1097280"/>
            </a:xfrm>
            <a:prstGeom prst="roundRect">
              <a:avLst>
                <a:gd name="adj" fmla="val 8333"/>
              </a:avLst>
            </a:prstGeom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20" name="Text 18"/>
            <p:cNvSpPr/>
            <p:nvPr/>
          </p:nvSpPr>
          <p:spPr>
            <a:xfrm>
              <a:off x="1920240" y="4937760"/>
              <a:ext cx="932688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৪.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ক্ষুদ্র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মাঝারি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শিল্পের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সমস্যাগুলো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শনাক্ত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করতে</a:t>
              </a:r>
              <a:r>
                <a:rPr lang="en-US" sz="2800" b="1" dirty="0"/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পারবে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। </a:t>
              </a:r>
              <a:endParaRPr lang="en-US" sz="2800" b="1" dirty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5C769CB8-6E06-3003-8C73-D0F562994C24}"/>
              </a:ext>
            </a:extLst>
          </p:cNvPr>
          <p:cNvSpPr/>
          <p:nvPr/>
        </p:nvSpPr>
        <p:spPr>
          <a:xfrm>
            <a:off x="3611880" y="6167967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24994226-FB75-44AE-17C4-7D753A765DDC}"/>
              </a:ext>
            </a:extLst>
          </p:cNvPr>
          <p:cNvSpPr/>
          <p:nvPr/>
        </p:nvSpPr>
        <p:spPr>
          <a:xfrm>
            <a:off x="548640" y="22860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ক্ষুদ্র শিল্পের ধারণা</a:t>
            </a:r>
            <a:endParaRPr lang="en-US" sz="32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3F8E28F-AA69-9EFA-490C-77054F87F561}"/>
              </a:ext>
            </a:extLst>
          </p:cNvPr>
          <p:cNvGrpSpPr/>
          <p:nvPr/>
        </p:nvGrpSpPr>
        <p:grpSpPr>
          <a:xfrm>
            <a:off x="457200" y="1508760"/>
            <a:ext cx="5532120" cy="4019127"/>
            <a:chOff x="457200" y="868680"/>
            <a:chExt cx="5532120" cy="4937760"/>
          </a:xfrm>
        </p:grpSpPr>
        <p:sp>
          <p:nvSpPr>
            <p:cNvPr id="9" name="Shape 3">
              <a:extLst>
                <a:ext uri="{FF2B5EF4-FFF2-40B4-BE49-F238E27FC236}">
                  <a16:creationId xmlns:a16="http://schemas.microsoft.com/office/drawing/2014/main" id="{B04E4910-C774-CF8F-B293-844BB51DC2AF}"/>
                </a:ext>
              </a:extLst>
            </p:cNvPr>
            <p:cNvSpPr/>
            <p:nvPr/>
          </p:nvSpPr>
          <p:spPr>
            <a:xfrm>
              <a:off x="457200" y="868680"/>
              <a:ext cx="5532120" cy="4937760"/>
            </a:xfrm>
            <a:prstGeom prst="roundRect">
              <a:avLst>
                <a:gd name="adj" fmla="val 1852"/>
              </a:avLst>
            </a:prstGeom>
            <a:blipFill>
              <a:blip r:embed="rId2"/>
              <a:tile tx="0" ty="0" sx="100000" sy="100000" flip="none" algn="tl"/>
            </a:blip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1" name="Shape 4">
              <a:extLst>
                <a:ext uri="{FF2B5EF4-FFF2-40B4-BE49-F238E27FC236}">
                  <a16:creationId xmlns:a16="http://schemas.microsoft.com/office/drawing/2014/main" id="{7A017E67-61DE-1C96-10B3-DDE826D014B4}"/>
                </a:ext>
              </a:extLst>
            </p:cNvPr>
            <p:cNvSpPr/>
            <p:nvPr/>
          </p:nvSpPr>
          <p:spPr>
            <a:xfrm>
              <a:off x="457200" y="868680"/>
              <a:ext cx="5532120" cy="6400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3" name="Text 5">
              <a:extLst>
                <a:ext uri="{FF2B5EF4-FFF2-40B4-BE49-F238E27FC236}">
                  <a16:creationId xmlns:a16="http://schemas.microsoft.com/office/drawing/2014/main" id="{737AA2D9-5A17-A2F3-A0B2-329CA6EE63D8}"/>
                </a:ext>
              </a:extLst>
            </p:cNvPr>
            <p:cNvSpPr/>
            <p:nvPr/>
          </p:nvSpPr>
          <p:spPr>
            <a:xfrm>
              <a:off x="457200" y="987552"/>
              <a:ext cx="55321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উৎপাদনমুখী ক্ষুদ্র শিল্প</a:t>
              </a:r>
              <a:endParaRPr lang="en-US" sz="2400" dirty="0"/>
            </a:p>
          </p:txBody>
        </p:sp>
        <p:sp>
          <p:nvSpPr>
            <p:cNvPr id="15" name="Text 6">
              <a:extLst>
                <a:ext uri="{FF2B5EF4-FFF2-40B4-BE49-F238E27FC236}">
                  <a16:creationId xmlns:a16="http://schemas.microsoft.com/office/drawing/2014/main" id="{3A7ABF67-1EE4-45E3-FE86-D3D7E991FA29}"/>
                </a:ext>
              </a:extLst>
            </p:cNvPr>
            <p:cNvSpPr/>
            <p:nvPr/>
          </p:nvSpPr>
          <p:spPr>
            <a:xfrm>
              <a:off x="731520" y="1828800"/>
              <a:ext cx="5029200" cy="3657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স্থায়ী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সম্পদ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r>
                <a:rPr lang="en-US" sz="2800" b="1" dirty="0"/>
                <a:t>  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৫০ লক্ষ – ১০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কোটি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টাকা</a:t>
              </a:r>
              <a:endParaRPr lang="en-US" sz="2800" b="1" dirty="0"/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শ্রমিক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সংখ্যা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r>
                <a:rPr lang="en-US" sz="2800" b="1" dirty="0"/>
                <a:t> 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২৫ – ৯৯ জন</a:t>
              </a:r>
              <a:endParaRPr lang="en-US" sz="2800" b="1" dirty="0"/>
            </a:p>
            <a:p>
              <a:pPr marL="0" indent="0" algn="ctr">
                <a:buNone/>
              </a:pP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উদাহরণ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</a:p>
            <a:p>
              <a:pPr marL="0" indent="0" algn="ctr">
                <a:buNone/>
              </a:pP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ছোট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খাদ্য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প্রক্রিয়াকরণ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</a:t>
              </a:r>
              <a:r>
                <a:rPr lang="en-US" sz="2800" b="1" dirty="0"/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হালকা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প্রকৌশল, প্লাস্টিক</a:t>
              </a:r>
              <a:endParaRPr lang="en-US" sz="2800" b="1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02E6563-E0FB-29D9-C6C2-B9B9520D9892}"/>
              </a:ext>
            </a:extLst>
          </p:cNvPr>
          <p:cNvGrpSpPr/>
          <p:nvPr/>
        </p:nvGrpSpPr>
        <p:grpSpPr>
          <a:xfrm>
            <a:off x="6202680" y="1449070"/>
            <a:ext cx="5532120" cy="4197350"/>
            <a:chOff x="6217920" y="824970"/>
            <a:chExt cx="5532120" cy="4981470"/>
          </a:xfrm>
        </p:grpSpPr>
        <p:sp>
          <p:nvSpPr>
            <p:cNvPr id="17" name="Shape 7">
              <a:extLst>
                <a:ext uri="{FF2B5EF4-FFF2-40B4-BE49-F238E27FC236}">
                  <a16:creationId xmlns:a16="http://schemas.microsoft.com/office/drawing/2014/main" id="{5FC55DD9-22DF-F889-EF99-39B63884D80C}"/>
                </a:ext>
              </a:extLst>
            </p:cNvPr>
            <p:cNvSpPr/>
            <p:nvPr/>
          </p:nvSpPr>
          <p:spPr>
            <a:xfrm>
              <a:off x="6217920" y="868680"/>
              <a:ext cx="5532120" cy="4937760"/>
            </a:xfrm>
            <a:prstGeom prst="roundRect">
              <a:avLst>
                <a:gd name="adj" fmla="val 1852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19" name="Shape 8">
              <a:extLst>
                <a:ext uri="{FF2B5EF4-FFF2-40B4-BE49-F238E27FC236}">
                  <a16:creationId xmlns:a16="http://schemas.microsoft.com/office/drawing/2014/main" id="{865CA124-0474-F458-5E16-D13B10C5EE4A}"/>
                </a:ext>
              </a:extLst>
            </p:cNvPr>
            <p:cNvSpPr/>
            <p:nvPr/>
          </p:nvSpPr>
          <p:spPr>
            <a:xfrm>
              <a:off x="6217920" y="868680"/>
              <a:ext cx="5532120" cy="64008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21" name="Text 9">
              <a:extLst>
                <a:ext uri="{FF2B5EF4-FFF2-40B4-BE49-F238E27FC236}">
                  <a16:creationId xmlns:a16="http://schemas.microsoft.com/office/drawing/2014/main" id="{84F01866-62EE-80EC-65D3-3110D22C36B9}"/>
                </a:ext>
              </a:extLst>
            </p:cNvPr>
            <p:cNvSpPr/>
            <p:nvPr/>
          </p:nvSpPr>
          <p:spPr>
            <a:xfrm>
              <a:off x="6217920" y="824970"/>
              <a:ext cx="5532120" cy="574063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সেবামূলক ক্ষুদ্র শিল্প</a:t>
              </a:r>
              <a:endParaRPr lang="en-US" sz="2400" dirty="0"/>
            </a:p>
          </p:txBody>
        </p:sp>
        <p:sp>
          <p:nvSpPr>
            <p:cNvPr id="23" name="Text 10">
              <a:extLst>
                <a:ext uri="{FF2B5EF4-FFF2-40B4-BE49-F238E27FC236}">
                  <a16:creationId xmlns:a16="http://schemas.microsoft.com/office/drawing/2014/main" id="{D56F577C-FE59-3BBC-C9B6-4C08F0CC99C6}"/>
                </a:ext>
              </a:extLst>
            </p:cNvPr>
            <p:cNvSpPr/>
            <p:nvPr/>
          </p:nvSpPr>
          <p:spPr>
            <a:xfrm>
              <a:off x="6492240" y="1828800"/>
              <a:ext cx="5029200" cy="36576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স্থায়ী </a:t>
              </a:r>
              <a:r>
                <a:rPr lang="en-US" sz="2400" b="1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সম্পদ</a:t>
              </a:r>
              <a:r>
                <a:rPr lang="en-US" sz="2400" b="1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r>
                <a:rPr lang="en-US" sz="2400" b="1" dirty="0">
                  <a:solidFill>
                    <a:schemeClr val="bg1"/>
                  </a:solidFill>
                </a:rPr>
                <a:t>  </a:t>
              </a:r>
              <a:r>
                <a:rPr lang="en-US" sz="2400" b="1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৫ লক্ষ – ১ কোটি টাকা</a:t>
              </a:r>
              <a:endParaRPr lang="en-US" sz="2400" b="1" dirty="0">
                <a:solidFill>
                  <a:schemeClr val="bg1"/>
                </a:solidFill>
              </a:endParaRPr>
            </a:p>
            <a:p>
              <a:pPr marL="0" indent="0" algn="ctr">
                <a:buNone/>
              </a:pPr>
              <a:endParaRPr lang="en-US" sz="2400" b="1" dirty="0">
                <a:solidFill>
                  <a:schemeClr val="bg1"/>
                </a:solidFill>
              </a:endParaRPr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শ্রমিক </a:t>
              </a:r>
              <a:r>
                <a:rPr lang="en-US" sz="2400" b="1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সংখ্যা</a:t>
              </a:r>
              <a:r>
                <a:rPr lang="en-US" sz="2400" b="1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r>
                <a:rPr lang="en-US" sz="2400" b="1" dirty="0">
                  <a:solidFill>
                    <a:schemeClr val="bg1"/>
                  </a:solidFill>
                </a:rPr>
                <a:t> </a:t>
              </a:r>
              <a:r>
                <a:rPr lang="en-US" sz="2400" b="1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১০ – ২৫ জন</a:t>
              </a:r>
              <a:endParaRPr lang="en-US" sz="2400" b="1" dirty="0">
                <a:solidFill>
                  <a:schemeClr val="bg1"/>
                </a:solidFill>
              </a:endParaRPr>
            </a:p>
            <a:p>
              <a:pPr marL="0" indent="0" algn="ctr">
                <a:buNone/>
              </a:pPr>
              <a:endParaRPr lang="en-US" sz="2400" b="1" dirty="0">
                <a:solidFill>
                  <a:schemeClr val="bg1"/>
                </a:solidFill>
              </a:endParaRPr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উদাহরণ:</a:t>
              </a:r>
              <a:endParaRPr lang="en-US" sz="2400" b="1" dirty="0">
                <a:solidFill>
                  <a:schemeClr val="bg1"/>
                </a:solidFill>
              </a:endParaRPr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ছোট সার্ভিস সেন্টার,</a:t>
              </a:r>
              <a:endParaRPr lang="en-US" sz="2400" b="1" dirty="0">
                <a:solidFill>
                  <a:schemeClr val="bg1"/>
                </a:solidFill>
              </a:endParaRPr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রক্ষণাবেক্ষণ, পরামর্শ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10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60359EBC-E8F1-1D19-7DC2-26F08670F613}"/>
              </a:ext>
            </a:extLst>
          </p:cNvPr>
          <p:cNvSpPr/>
          <p:nvPr/>
        </p:nvSpPr>
        <p:spPr>
          <a:xfrm>
            <a:off x="2898066" y="626364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রমোহাম্মদ</a:t>
            </a:r>
            <a:r>
              <a:rPr lang="en-US" sz="1200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dirty="0"/>
          </a:p>
          <a:p>
            <a:pPr marL="0" indent="0" algn="r">
              <a:buNone/>
            </a:pPr>
            <a:endParaRPr lang="en-US" sz="120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7CD67D08-EDFC-6298-2222-3B4191280F99}"/>
              </a:ext>
            </a:extLst>
          </p:cNvPr>
          <p:cNvSpPr/>
          <p:nvPr/>
        </p:nvSpPr>
        <p:spPr>
          <a:xfrm>
            <a:off x="3587262" y="887339"/>
            <a:ext cx="49236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মাঝারি শিল্পের ধারণা</a:t>
            </a:r>
            <a:endParaRPr lang="en-US" sz="32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CFA030-EE99-9894-B5B7-1EEC8CF4D57C}"/>
              </a:ext>
            </a:extLst>
          </p:cNvPr>
          <p:cNvGrpSpPr/>
          <p:nvPr/>
        </p:nvGrpSpPr>
        <p:grpSpPr>
          <a:xfrm>
            <a:off x="457200" y="1828798"/>
            <a:ext cx="5532120" cy="3977641"/>
            <a:chOff x="457200" y="868680"/>
            <a:chExt cx="5532120" cy="4937760"/>
          </a:xfrm>
        </p:grpSpPr>
        <p:sp>
          <p:nvSpPr>
            <p:cNvPr id="9" name="Shape 3">
              <a:extLst>
                <a:ext uri="{FF2B5EF4-FFF2-40B4-BE49-F238E27FC236}">
                  <a16:creationId xmlns:a16="http://schemas.microsoft.com/office/drawing/2014/main" id="{6CA0E5B9-4C5B-F177-61DF-97293DF79A56}"/>
                </a:ext>
              </a:extLst>
            </p:cNvPr>
            <p:cNvSpPr/>
            <p:nvPr/>
          </p:nvSpPr>
          <p:spPr>
            <a:xfrm>
              <a:off x="457200" y="868680"/>
              <a:ext cx="5532120" cy="4937760"/>
            </a:xfrm>
            <a:prstGeom prst="roundRect">
              <a:avLst>
                <a:gd name="adj" fmla="val 1852"/>
              </a:avLst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1" name="Shape 4">
              <a:extLst>
                <a:ext uri="{FF2B5EF4-FFF2-40B4-BE49-F238E27FC236}">
                  <a16:creationId xmlns:a16="http://schemas.microsoft.com/office/drawing/2014/main" id="{0E1A3026-6F06-FC4B-8051-7567A7F15E5B}"/>
                </a:ext>
              </a:extLst>
            </p:cNvPr>
            <p:cNvSpPr/>
            <p:nvPr/>
          </p:nvSpPr>
          <p:spPr>
            <a:xfrm>
              <a:off x="457200" y="868680"/>
              <a:ext cx="5532120" cy="640080"/>
            </a:xfrm>
            <a:prstGeom prst="rect">
              <a:avLst/>
            </a:prstGeom>
            <a:solidFill>
              <a:srgbClr val="D35400"/>
            </a:solidFill>
            <a:ln/>
          </p:spPr>
        </p:sp>
        <p:sp>
          <p:nvSpPr>
            <p:cNvPr id="13" name="Text 5">
              <a:extLst>
                <a:ext uri="{FF2B5EF4-FFF2-40B4-BE49-F238E27FC236}">
                  <a16:creationId xmlns:a16="http://schemas.microsoft.com/office/drawing/2014/main" id="{5E9CBEEC-DB71-475F-9D99-417984054D00}"/>
                </a:ext>
              </a:extLst>
            </p:cNvPr>
            <p:cNvSpPr/>
            <p:nvPr/>
          </p:nvSpPr>
          <p:spPr>
            <a:xfrm>
              <a:off x="457200" y="987552"/>
              <a:ext cx="55321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উৎপাদনমুখী মাঝারি শিল্প</a:t>
              </a:r>
              <a:endParaRPr lang="en-US" sz="2800" dirty="0"/>
            </a:p>
          </p:txBody>
        </p:sp>
        <p:sp>
          <p:nvSpPr>
            <p:cNvPr id="15" name="Text 6">
              <a:extLst>
                <a:ext uri="{FF2B5EF4-FFF2-40B4-BE49-F238E27FC236}">
                  <a16:creationId xmlns:a16="http://schemas.microsoft.com/office/drawing/2014/main" id="{D987E978-CBF7-4EF4-033F-FD05FFB61029}"/>
                </a:ext>
              </a:extLst>
            </p:cNvPr>
            <p:cNvSpPr/>
            <p:nvPr/>
          </p:nvSpPr>
          <p:spPr>
            <a:xfrm>
              <a:off x="731520" y="1828801"/>
              <a:ext cx="5029200" cy="3108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স্থায়ী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সম্পদ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r>
                <a:rPr lang="en-US" sz="2800" b="1" dirty="0"/>
                <a:t>  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১০ কোটি – ৩০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কোটি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টাকা</a:t>
              </a:r>
              <a:endParaRPr lang="en-US" sz="2800" b="1" dirty="0"/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শ্রমিক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সংখ্যা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r>
                <a:rPr lang="en-US" sz="2800" b="1" dirty="0"/>
                <a:t>  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১০০ – ২৫০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জন</a:t>
              </a:r>
              <a:endParaRPr lang="en-US" sz="2800" b="1" dirty="0"/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উদাহরণ:</a:t>
              </a:r>
              <a:endParaRPr lang="en-US" sz="2800" b="1" dirty="0"/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মাঝারি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গার্মেন্টস,খাদ্য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প্রক্রিয়া, আসবাব</a:t>
              </a:r>
              <a:endParaRPr lang="en-US" sz="2800" b="1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2DE2B0-4605-CDDE-2BEC-5ABF4A5AB930}"/>
              </a:ext>
            </a:extLst>
          </p:cNvPr>
          <p:cNvGrpSpPr/>
          <p:nvPr/>
        </p:nvGrpSpPr>
        <p:grpSpPr>
          <a:xfrm>
            <a:off x="6217920" y="1828800"/>
            <a:ext cx="5532120" cy="3977640"/>
            <a:chOff x="6217920" y="868680"/>
            <a:chExt cx="5532120" cy="4937760"/>
          </a:xfrm>
        </p:grpSpPr>
        <p:sp>
          <p:nvSpPr>
            <p:cNvPr id="17" name="Shape 7">
              <a:extLst>
                <a:ext uri="{FF2B5EF4-FFF2-40B4-BE49-F238E27FC236}">
                  <a16:creationId xmlns:a16="http://schemas.microsoft.com/office/drawing/2014/main" id="{0A137651-27C7-7F19-6EA7-7EF2C4F3E8C4}"/>
                </a:ext>
              </a:extLst>
            </p:cNvPr>
            <p:cNvSpPr/>
            <p:nvPr/>
          </p:nvSpPr>
          <p:spPr>
            <a:xfrm>
              <a:off x="6217920" y="868680"/>
              <a:ext cx="5532120" cy="4937760"/>
            </a:xfrm>
            <a:prstGeom prst="roundRect">
              <a:avLst>
                <a:gd name="adj" fmla="val 1852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9" name="Shape 8">
              <a:extLst>
                <a:ext uri="{FF2B5EF4-FFF2-40B4-BE49-F238E27FC236}">
                  <a16:creationId xmlns:a16="http://schemas.microsoft.com/office/drawing/2014/main" id="{D35DBC17-BC20-2CA3-D8CD-7AFA91993793}"/>
                </a:ext>
              </a:extLst>
            </p:cNvPr>
            <p:cNvSpPr/>
            <p:nvPr/>
          </p:nvSpPr>
          <p:spPr>
            <a:xfrm>
              <a:off x="6217920" y="868680"/>
              <a:ext cx="5532120" cy="640080"/>
            </a:xfrm>
            <a:prstGeom prst="rect">
              <a:avLst/>
            </a:prstGeom>
            <a:solidFill>
              <a:srgbClr val="6C3483"/>
            </a:solidFill>
            <a:ln/>
          </p:spPr>
        </p:sp>
        <p:sp>
          <p:nvSpPr>
            <p:cNvPr id="21" name="Text 9">
              <a:extLst>
                <a:ext uri="{FF2B5EF4-FFF2-40B4-BE49-F238E27FC236}">
                  <a16:creationId xmlns:a16="http://schemas.microsoft.com/office/drawing/2014/main" id="{BAB85E74-4B67-0C7C-8157-1A1E1A07C3A6}"/>
                </a:ext>
              </a:extLst>
            </p:cNvPr>
            <p:cNvSpPr/>
            <p:nvPr/>
          </p:nvSpPr>
          <p:spPr>
            <a:xfrm>
              <a:off x="6217920" y="987552"/>
              <a:ext cx="55321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সেবামূলক মাঝারি শিল্প</a:t>
              </a:r>
              <a:endParaRPr lang="en-US" sz="2800" dirty="0"/>
            </a:p>
          </p:txBody>
        </p:sp>
        <p:sp>
          <p:nvSpPr>
            <p:cNvPr id="23" name="Text 10">
              <a:extLst>
                <a:ext uri="{FF2B5EF4-FFF2-40B4-BE49-F238E27FC236}">
                  <a16:creationId xmlns:a16="http://schemas.microsoft.com/office/drawing/2014/main" id="{DB90D418-25A3-8AF8-8284-705856F54261}"/>
                </a:ext>
              </a:extLst>
            </p:cNvPr>
            <p:cNvSpPr/>
            <p:nvPr/>
          </p:nvSpPr>
          <p:spPr>
            <a:xfrm>
              <a:off x="6492240" y="1828800"/>
              <a:ext cx="5029200" cy="3657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স্থায়ী </a:t>
              </a:r>
              <a:r>
                <a:rPr lang="en-US" sz="2800" b="1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সম্পদ</a:t>
              </a:r>
              <a:r>
                <a:rPr lang="en-US" sz="2800" b="1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r>
                <a:rPr lang="en-US" sz="2800" b="1" dirty="0">
                  <a:solidFill>
                    <a:srgbClr val="00B050"/>
                  </a:solidFill>
                </a:rPr>
                <a:t> </a:t>
              </a:r>
              <a:r>
                <a:rPr lang="en-US" sz="2800" b="1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 কোটি – ১৫ </a:t>
              </a:r>
              <a:r>
                <a:rPr lang="en-US" sz="2800" b="1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কোটি</a:t>
              </a:r>
              <a:r>
                <a:rPr lang="en-US" sz="2800" b="1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টাকা</a:t>
              </a:r>
              <a:endParaRPr lang="en-US" sz="2800" b="1" dirty="0">
                <a:solidFill>
                  <a:srgbClr val="00B050"/>
                </a:solidFill>
              </a:endParaRPr>
            </a:p>
            <a:p>
              <a:pPr marL="0" indent="0" algn="ctr">
                <a:buNone/>
              </a:pPr>
              <a:r>
                <a:rPr lang="en-US" sz="2800" b="1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শ্রমিক</a:t>
              </a:r>
              <a:r>
                <a:rPr lang="en-US" sz="2800" b="1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সংখ্যা</a:t>
              </a:r>
              <a:r>
                <a:rPr lang="en-US" sz="2800" b="1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</a:t>
              </a:r>
              <a:r>
                <a:rPr lang="en-US" sz="2800" b="1" dirty="0">
                  <a:solidFill>
                    <a:srgbClr val="00B050"/>
                  </a:solidFill>
                </a:rPr>
                <a:t> </a:t>
              </a:r>
              <a:r>
                <a:rPr lang="en-US" sz="2800" b="1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৫০ – ১০০ </a:t>
              </a:r>
              <a:r>
                <a:rPr lang="en-US" sz="2800" b="1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জন</a:t>
              </a:r>
              <a:endParaRPr lang="en-US" sz="2800" b="1" dirty="0">
                <a:solidFill>
                  <a:srgbClr val="00B050"/>
                </a:solidFill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উদাহরণ:</a:t>
              </a:r>
              <a:endParaRPr lang="en-US" sz="2800" b="1" dirty="0">
                <a:solidFill>
                  <a:srgbClr val="00B050"/>
                </a:solidFill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হাসপাতাল, </a:t>
              </a:r>
              <a:r>
                <a:rPr lang="en-US" sz="2800" b="1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হোটেল</a:t>
              </a:r>
              <a:r>
                <a:rPr lang="en-US" sz="2800" b="1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</a:t>
              </a:r>
              <a:r>
                <a:rPr lang="en-US" sz="2800" b="1" dirty="0">
                  <a:solidFill>
                    <a:srgbClr val="00B050"/>
                  </a:solidFill>
                </a:rPr>
                <a:t> </a:t>
              </a:r>
              <a:r>
                <a:rPr lang="en-US" sz="2800" b="1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আইটি</a:t>
              </a:r>
              <a:r>
                <a:rPr lang="en-US" sz="2800" b="1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সেবা</a:t>
              </a:r>
              <a:endParaRPr lang="en-US" sz="2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87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505200" y="6166928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829365" y="1118379"/>
            <a:ext cx="58802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ক্ষুদ্র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34" charset="0"/>
                <a:ea typeface="NikoshBAN" pitchFamily="34" charset="-122"/>
                <a:cs typeface="NikoshBAN" pitchFamily="34" charset="-120"/>
              </a:rPr>
              <a:t> ও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34" charset="0"/>
                <a:ea typeface="NikoshBAN" pitchFamily="34" charset="-122"/>
                <a:cs typeface="NikoshBAN" pitchFamily="34" charset="-120"/>
              </a:rPr>
              <a:t>মাঝারি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শিল্পের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34" charset="0"/>
                <a:ea typeface="NikoshBAN" pitchFamily="34" charset="-122"/>
                <a:cs typeface="NikoshBAN" pitchFamily="34" charset="-120"/>
              </a:rPr>
              <a:t>গঠন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প্রক্রিয়া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640080" y="219456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7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851167-C176-7AE2-C81A-1B1DFD0E61FA}"/>
              </a:ext>
            </a:extLst>
          </p:cNvPr>
          <p:cNvGrpSpPr/>
          <p:nvPr/>
        </p:nvGrpSpPr>
        <p:grpSpPr>
          <a:xfrm>
            <a:off x="457200" y="1786596"/>
            <a:ext cx="3657600" cy="1459523"/>
            <a:chOff x="457200" y="1786596"/>
            <a:chExt cx="3657600" cy="1459523"/>
          </a:xfrm>
        </p:grpSpPr>
        <p:sp>
          <p:nvSpPr>
            <p:cNvPr id="5" name="Shape 3"/>
            <p:cNvSpPr/>
            <p:nvPr/>
          </p:nvSpPr>
          <p:spPr>
            <a:xfrm>
              <a:off x="457200" y="1786596"/>
              <a:ext cx="3657600" cy="1459523"/>
            </a:xfrm>
            <a:prstGeom prst="roundRect">
              <a:avLst>
                <a:gd name="adj" fmla="val 3922"/>
              </a:avLst>
            </a:prstGeom>
            <a:blipFill>
              <a:blip r:embed="rId3"/>
              <a:tile tx="0" ty="0" sx="100000" sy="100000" flip="none" algn="tl"/>
            </a:blip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9" name="Text 7"/>
            <p:cNvSpPr/>
            <p:nvPr/>
          </p:nvSpPr>
          <p:spPr>
            <a:xfrm>
              <a:off x="594360" y="2300067"/>
              <a:ext cx="32918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১.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পরিকল্পনা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পরিকল্পনা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তৈরি</a:t>
              </a:r>
              <a:endParaRPr lang="en-US" sz="2400" b="1" dirty="0"/>
            </a:p>
          </p:txBody>
        </p:sp>
      </p:grpSp>
      <p:sp>
        <p:nvSpPr>
          <p:cNvPr id="13" name="Text 11"/>
          <p:cNvSpPr/>
          <p:nvPr/>
        </p:nvSpPr>
        <p:spPr>
          <a:xfrm>
            <a:off x="4480560" y="219456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7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B7FC39-51B2-FE95-EB57-F4A160CF420D}"/>
              </a:ext>
            </a:extLst>
          </p:cNvPr>
          <p:cNvGrpSpPr/>
          <p:nvPr/>
        </p:nvGrpSpPr>
        <p:grpSpPr>
          <a:xfrm>
            <a:off x="4297680" y="1786596"/>
            <a:ext cx="3657600" cy="1459524"/>
            <a:chOff x="4297680" y="1786596"/>
            <a:chExt cx="3657600" cy="1459524"/>
          </a:xfrm>
        </p:grpSpPr>
        <p:sp>
          <p:nvSpPr>
            <p:cNvPr id="10" name="Shape 8"/>
            <p:cNvSpPr/>
            <p:nvPr/>
          </p:nvSpPr>
          <p:spPr>
            <a:xfrm>
              <a:off x="4297680" y="1786596"/>
              <a:ext cx="3657600" cy="1459524"/>
            </a:xfrm>
            <a:prstGeom prst="roundRect">
              <a:avLst>
                <a:gd name="adj" fmla="val 3922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4" name="Text 12"/>
            <p:cNvSpPr/>
            <p:nvPr/>
          </p:nvSpPr>
          <p:spPr>
            <a:xfrm>
              <a:off x="4480560" y="2308860"/>
              <a:ext cx="32918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২.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মূলধন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নিজস্ব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+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ঋণ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/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বিসিক</a:t>
              </a:r>
              <a:endParaRPr lang="en-US" sz="2400" b="1" dirty="0"/>
            </a:p>
          </p:txBody>
        </p:sp>
      </p:grpSp>
      <p:sp>
        <p:nvSpPr>
          <p:cNvPr id="18" name="Text 16"/>
          <p:cNvSpPr/>
          <p:nvPr/>
        </p:nvSpPr>
        <p:spPr>
          <a:xfrm>
            <a:off x="8321040" y="219456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7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B9E788D-F1D4-A47D-3A1D-6F77349E791A}"/>
              </a:ext>
            </a:extLst>
          </p:cNvPr>
          <p:cNvGrpSpPr/>
          <p:nvPr/>
        </p:nvGrpSpPr>
        <p:grpSpPr>
          <a:xfrm>
            <a:off x="8138160" y="1786594"/>
            <a:ext cx="3657600" cy="1459525"/>
            <a:chOff x="8138160" y="1786594"/>
            <a:chExt cx="3657600" cy="1459525"/>
          </a:xfrm>
        </p:grpSpPr>
        <p:sp>
          <p:nvSpPr>
            <p:cNvPr id="15" name="Shape 13"/>
            <p:cNvSpPr/>
            <p:nvPr/>
          </p:nvSpPr>
          <p:spPr>
            <a:xfrm>
              <a:off x="8138160" y="1786594"/>
              <a:ext cx="3657600" cy="1459525"/>
            </a:xfrm>
            <a:prstGeom prst="roundRect">
              <a:avLst>
                <a:gd name="adj" fmla="val 3922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9" name="Text 17"/>
            <p:cNvSpPr/>
            <p:nvPr/>
          </p:nvSpPr>
          <p:spPr>
            <a:xfrm>
              <a:off x="8260080" y="2354580"/>
              <a:ext cx="32918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৩.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লাইসেন্স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নিবন্ধন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অনুমতি</a:t>
              </a:r>
              <a:endParaRPr lang="en-US" sz="2400" b="1" dirty="0"/>
            </a:p>
          </p:txBody>
        </p:sp>
      </p:grpSp>
      <p:sp>
        <p:nvSpPr>
          <p:cNvPr id="23" name="Text 21"/>
          <p:cNvSpPr/>
          <p:nvPr/>
        </p:nvSpPr>
        <p:spPr>
          <a:xfrm>
            <a:off x="640080" y="47548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7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E5C79E8-B4A5-5691-1D4F-5C372503F7B5}"/>
              </a:ext>
            </a:extLst>
          </p:cNvPr>
          <p:cNvGrpSpPr/>
          <p:nvPr/>
        </p:nvGrpSpPr>
        <p:grpSpPr>
          <a:xfrm>
            <a:off x="1695157" y="4100735"/>
            <a:ext cx="3657600" cy="1459523"/>
            <a:chOff x="457200" y="4346916"/>
            <a:chExt cx="3657600" cy="1459523"/>
          </a:xfrm>
        </p:grpSpPr>
        <p:sp>
          <p:nvSpPr>
            <p:cNvPr id="20" name="Shape 18"/>
            <p:cNvSpPr/>
            <p:nvPr/>
          </p:nvSpPr>
          <p:spPr>
            <a:xfrm>
              <a:off x="457200" y="4346916"/>
              <a:ext cx="3657600" cy="1459523"/>
            </a:xfrm>
            <a:prstGeom prst="roundRect">
              <a:avLst>
                <a:gd name="adj" fmla="val 3922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24" name="Text 22"/>
            <p:cNvSpPr/>
            <p:nvPr/>
          </p:nvSpPr>
          <p:spPr>
            <a:xfrm>
              <a:off x="640080" y="4870937"/>
              <a:ext cx="32918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৪.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স্থাপনা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স্থান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যন্ত্র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কাঁচামাল</a:t>
              </a:r>
              <a:endParaRPr lang="en-US" sz="2400" b="1" dirty="0"/>
            </a:p>
          </p:txBody>
        </p:sp>
      </p:grpSp>
      <p:sp>
        <p:nvSpPr>
          <p:cNvPr id="28" name="Text 26"/>
          <p:cNvSpPr/>
          <p:nvPr/>
        </p:nvSpPr>
        <p:spPr>
          <a:xfrm>
            <a:off x="4480560" y="47548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7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583EFDA-667D-69B8-EDFC-91BDCABA99D8}"/>
              </a:ext>
            </a:extLst>
          </p:cNvPr>
          <p:cNvGrpSpPr/>
          <p:nvPr/>
        </p:nvGrpSpPr>
        <p:grpSpPr>
          <a:xfrm>
            <a:off x="6492240" y="4137660"/>
            <a:ext cx="3657600" cy="1459524"/>
            <a:chOff x="4480560" y="4318780"/>
            <a:chExt cx="3657600" cy="1459524"/>
          </a:xfrm>
        </p:grpSpPr>
        <p:sp>
          <p:nvSpPr>
            <p:cNvPr id="25" name="Shape 23"/>
            <p:cNvSpPr/>
            <p:nvPr/>
          </p:nvSpPr>
          <p:spPr>
            <a:xfrm>
              <a:off x="4480560" y="4318780"/>
              <a:ext cx="3657600" cy="1459524"/>
            </a:xfrm>
            <a:prstGeom prst="roundRect">
              <a:avLst>
                <a:gd name="adj" fmla="val 3922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29" name="Text 27"/>
            <p:cNvSpPr/>
            <p:nvPr/>
          </p:nvSpPr>
          <p:spPr>
            <a:xfrm>
              <a:off x="4480560" y="4888524"/>
              <a:ext cx="32918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৫.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উৎপাদন</a:t>
              </a:r>
              <a:endParaRPr lang="en-US" sz="2400" b="1" dirty="0"/>
            </a:p>
            <a:p>
              <a:pPr algn="ctr"/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উৎপাদন</a:t>
              </a:r>
              <a:r>
                <a:rPr lang="en-US" sz="24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4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বাজারজাত</a:t>
              </a:r>
              <a:endParaRPr lang="en-US" sz="2400" b="1" dirty="0"/>
            </a:p>
          </p:txBody>
        </p:sp>
      </p:grpSp>
      <p:sp>
        <p:nvSpPr>
          <p:cNvPr id="33" name="Text 31"/>
          <p:cNvSpPr/>
          <p:nvPr/>
        </p:nvSpPr>
        <p:spPr>
          <a:xfrm>
            <a:off x="8321040" y="47548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>
            <a:extLst>
              <a:ext uri="{FF2B5EF4-FFF2-40B4-BE49-F238E27FC236}">
                <a16:creationId xmlns:a16="http://schemas.microsoft.com/office/drawing/2014/main" id="{94C2E81F-9C30-8A72-DB4D-400DE5873565}"/>
              </a:ext>
            </a:extLst>
          </p:cNvPr>
          <p:cNvSpPr/>
          <p:nvPr/>
        </p:nvSpPr>
        <p:spPr>
          <a:xfrm>
            <a:off x="3504895" y="6263638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30D7F3E2-3E8F-EED4-8BE0-0EC0D4A480AC}"/>
              </a:ext>
            </a:extLst>
          </p:cNvPr>
          <p:cNvSpPr/>
          <p:nvPr/>
        </p:nvSpPr>
        <p:spPr>
          <a:xfrm>
            <a:off x="3770142" y="817685"/>
            <a:ext cx="477715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বৈশিষ্ট্য ও গুরুত্ব</a:t>
            </a:r>
            <a:endParaRPr lang="en-US" sz="3600" dirty="0">
              <a:solidFill>
                <a:srgbClr val="FF0000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6F63521-2A04-DBE5-48B4-1326F18806C7}"/>
              </a:ext>
            </a:extLst>
          </p:cNvPr>
          <p:cNvGrpSpPr/>
          <p:nvPr/>
        </p:nvGrpSpPr>
        <p:grpSpPr>
          <a:xfrm>
            <a:off x="441960" y="1983545"/>
            <a:ext cx="4777154" cy="3548576"/>
            <a:chOff x="457200" y="822960"/>
            <a:chExt cx="5532120" cy="5029200"/>
          </a:xfrm>
        </p:grpSpPr>
        <p:sp>
          <p:nvSpPr>
            <p:cNvPr id="9" name="Shape 3">
              <a:extLst>
                <a:ext uri="{FF2B5EF4-FFF2-40B4-BE49-F238E27FC236}">
                  <a16:creationId xmlns:a16="http://schemas.microsoft.com/office/drawing/2014/main" id="{3886601D-EF66-4024-A7C6-34692D54D293}"/>
                </a:ext>
              </a:extLst>
            </p:cNvPr>
            <p:cNvSpPr/>
            <p:nvPr/>
          </p:nvSpPr>
          <p:spPr>
            <a:xfrm>
              <a:off x="457200" y="822960"/>
              <a:ext cx="5532120" cy="5029200"/>
            </a:xfrm>
            <a:prstGeom prst="roundRect">
              <a:avLst>
                <a:gd name="adj" fmla="val 1818"/>
              </a:avLst>
            </a:prstGeom>
            <a:solidFill>
              <a:srgbClr val="FFFFFF"/>
            </a:solid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1" name="Shape 4">
              <a:extLst>
                <a:ext uri="{FF2B5EF4-FFF2-40B4-BE49-F238E27FC236}">
                  <a16:creationId xmlns:a16="http://schemas.microsoft.com/office/drawing/2014/main" id="{49EF7E8A-F1BE-3BA4-AF80-284CDF83B457}"/>
                </a:ext>
              </a:extLst>
            </p:cNvPr>
            <p:cNvSpPr/>
            <p:nvPr/>
          </p:nvSpPr>
          <p:spPr>
            <a:xfrm>
              <a:off x="457200" y="822960"/>
              <a:ext cx="5532120" cy="59436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13" name="Text 5">
              <a:extLst>
                <a:ext uri="{FF2B5EF4-FFF2-40B4-BE49-F238E27FC236}">
                  <a16:creationId xmlns:a16="http://schemas.microsoft.com/office/drawing/2014/main" id="{1E672A53-41CF-9261-4D83-2CAC9A592912}"/>
                </a:ext>
              </a:extLst>
            </p:cNvPr>
            <p:cNvSpPr/>
            <p:nvPr/>
          </p:nvSpPr>
          <p:spPr>
            <a:xfrm>
              <a:off x="457200" y="914400"/>
              <a:ext cx="55321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বৈশিষ্ট্য</a:t>
              </a:r>
              <a:endParaRPr lang="en-US" sz="2800" dirty="0"/>
            </a:p>
          </p:txBody>
        </p:sp>
        <p:sp>
          <p:nvSpPr>
            <p:cNvPr id="15" name="Text 6">
              <a:extLst>
                <a:ext uri="{FF2B5EF4-FFF2-40B4-BE49-F238E27FC236}">
                  <a16:creationId xmlns:a16="http://schemas.microsoft.com/office/drawing/2014/main" id="{273D224B-B481-1E31-890A-F17219FD89BD}"/>
                </a:ext>
              </a:extLst>
            </p:cNvPr>
            <p:cNvSpPr/>
            <p:nvPr/>
          </p:nvSpPr>
          <p:spPr>
            <a:xfrm>
              <a:off x="731520" y="1691640"/>
              <a:ext cx="5029200" cy="3840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• মাঝারি পরিমাণ মূলধন</a:t>
              </a:r>
              <a:endParaRPr lang="en-US" sz="2400" b="1" dirty="0"/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• স্থানীয় ও আমদানিকৃত কাঁচামাল</a:t>
              </a:r>
              <a:endParaRPr lang="en-US" sz="2400" b="1" dirty="0"/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• আধা-আধুনিক প্রযুক্তি</a:t>
              </a:r>
              <a:endParaRPr lang="en-US" sz="2400" b="1" dirty="0"/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• কর্মসংস্থান সৃষ্টিতে গুরুত্বপূর্ণ</a:t>
              </a:r>
              <a:endParaRPr lang="en-US" sz="2400" b="1" dirty="0"/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• রপ্তানি ও স্থানীয় বাজার</a:t>
              </a:r>
              <a:endParaRPr lang="en-US" sz="2400" b="1" dirty="0"/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• কুটির ও বৃহৎ শিল্পের সেতু</a:t>
              </a:r>
              <a:endParaRPr lang="en-US" sz="2400" b="1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D00656F-0B49-FBCF-434F-163C400B0FD1}"/>
              </a:ext>
            </a:extLst>
          </p:cNvPr>
          <p:cNvGrpSpPr/>
          <p:nvPr/>
        </p:nvGrpSpPr>
        <p:grpSpPr>
          <a:xfrm>
            <a:off x="6486935" y="1983544"/>
            <a:ext cx="5156120" cy="3868615"/>
            <a:chOff x="6217920" y="822960"/>
            <a:chExt cx="5532120" cy="5029200"/>
          </a:xfrm>
        </p:grpSpPr>
        <p:sp>
          <p:nvSpPr>
            <p:cNvPr id="17" name="Shape 7">
              <a:extLst>
                <a:ext uri="{FF2B5EF4-FFF2-40B4-BE49-F238E27FC236}">
                  <a16:creationId xmlns:a16="http://schemas.microsoft.com/office/drawing/2014/main" id="{5FF01164-EBD7-F9F3-2FBA-3B90DD3C77BA}"/>
                </a:ext>
              </a:extLst>
            </p:cNvPr>
            <p:cNvSpPr/>
            <p:nvPr/>
          </p:nvSpPr>
          <p:spPr>
            <a:xfrm>
              <a:off x="6217920" y="822960"/>
              <a:ext cx="5532120" cy="5029200"/>
            </a:xfrm>
            <a:prstGeom prst="roundRect">
              <a:avLst>
                <a:gd name="adj" fmla="val 1818"/>
              </a:avLst>
            </a:prstGeom>
            <a:solidFill>
              <a:srgbClr val="FFFFFF"/>
            </a:solid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9" name="Shape 8">
              <a:extLst>
                <a:ext uri="{FF2B5EF4-FFF2-40B4-BE49-F238E27FC236}">
                  <a16:creationId xmlns:a16="http://schemas.microsoft.com/office/drawing/2014/main" id="{15F087BF-206A-29D3-59E6-3646190ECCC0}"/>
                </a:ext>
              </a:extLst>
            </p:cNvPr>
            <p:cNvSpPr/>
            <p:nvPr/>
          </p:nvSpPr>
          <p:spPr>
            <a:xfrm>
              <a:off x="6217920" y="822960"/>
              <a:ext cx="5532120" cy="594360"/>
            </a:xfrm>
            <a:prstGeom prst="rect">
              <a:avLst/>
            </a:prstGeom>
            <a:solidFill>
              <a:srgbClr val="196F3D"/>
            </a:solidFill>
            <a:ln/>
          </p:spPr>
        </p:sp>
        <p:sp>
          <p:nvSpPr>
            <p:cNvPr id="21" name="Text 9">
              <a:extLst>
                <a:ext uri="{FF2B5EF4-FFF2-40B4-BE49-F238E27FC236}">
                  <a16:creationId xmlns:a16="http://schemas.microsoft.com/office/drawing/2014/main" id="{D953A044-387B-76A5-BE48-2FC949E8196D}"/>
                </a:ext>
              </a:extLst>
            </p:cNvPr>
            <p:cNvSpPr/>
            <p:nvPr/>
          </p:nvSpPr>
          <p:spPr>
            <a:xfrm>
              <a:off x="6217920" y="914400"/>
              <a:ext cx="55321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গুরুত্ব</a:t>
              </a:r>
              <a:endParaRPr lang="en-US" sz="2800" dirty="0"/>
            </a:p>
          </p:txBody>
        </p:sp>
        <p:sp>
          <p:nvSpPr>
            <p:cNvPr id="23" name="Text 10">
              <a:extLst>
                <a:ext uri="{FF2B5EF4-FFF2-40B4-BE49-F238E27FC236}">
                  <a16:creationId xmlns:a16="http://schemas.microsoft.com/office/drawing/2014/main" id="{70F4D158-0110-151A-4CBE-A2A2A1B2A0BB}"/>
                </a:ext>
              </a:extLst>
            </p:cNvPr>
            <p:cNvSpPr/>
            <p:nvPr/>
          </p:nvSpPr>
          <p:spPr>
            <a:xfrm>
              <a:off x="6492240" y="1691640"/>
              <a:ext cx="5029200" cy="3840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• দেশের শিল্পের ~৯৬% এই খাতে</a:t>
              </a:r>
              <a:endParaRPr lang="en-US" sz="2400" b="1" dirty="0"/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• ব্যাপক কর্মসংস্থান</a:t>
              </a:r>
              <a:endParaRPr lang="en-US" sz="2400" b="1" dirty="0"/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• স্বল্প মূলধনে উদ্যোগ</a:t>
              </a:r>
              <a:endParaRPr lang="en-US" sz="2400" b="1" dirty="0"/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• গ্রামীণ অর্থনীতি শক্তিশালী</a:t>
              </a:r>
              <a:endParaRPr lang="en-US" sz="2400" b="1" dirty="0"/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• বড় শিল্পের সহায়ক</a:t>
              </a:r>
              <a:endParaRPr lang="en-US" sz="2400" b="1" dirty="0"/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• রপ্তানি ও জিডিপিতে অবদান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25208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72D15D-1A49-BE6F-440B-1468A6046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355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C6F59E-ED77-6949-6E68-F48E53CB4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429000"/>
            <a:ext cx="12438743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38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133295" y="626364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114495" y="1097280"/>
            <a:ext cx="554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উপযুক্ত</a:t>
            </a:r>
            <a:r>
              <a:rPr lang="en-US" sz="40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ক্ষেত্র</a:t>
            </a:r>
            <a:r>
              <a:rPr lang="en-US" sz="40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(</a:t>
            </a:r>
            <a:r>
              <a:rPr lang="en-US" sz="40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দেশ</a:t>
            </a:r>
            <a:r>
              <a:rPr lang="en-US" sz="40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ও </a:t>
            </a:r>
            <a:r>
              <a:rPr lang="en-US" sz="4000" b="1" dirty="0" err="1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এলাকা</a:t>
            </a:r>
            <a:r>
              <a:rPr lang="en-US" sz="4000" b="1" dirty="0">
                <a:solidFill>
                  <a:srgbClr val="FF000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)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411480" y="1874520"/>
            <a:ext cx="2788920" cy="1371600"/>
          </a:xfrm>
          <a:prstGeom prst="roundRect">
            <a:avLst>
              <a:gd name="adj" fmla="val 3846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sp>
      <p:sp>
        <p:nvSpPr>
          <p:cNvPr id="8" name="Text 6"/>
          <p:cNvSpPr/>
          <p:nvPr/>
        </p:nvSpPr>
        <p:spPr>
          <a:xfrm>
            <a:off x="548640" y="187452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১.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খাদ্য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প্রক্রিয়া</a:t>
            </a:r>
            <a:endParaRPr lang="en-US" sz="2800" b="1" dirty="0"/>
          </a:p>
          <a:p>
            <a:pPr algn="ctr"/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মুড়ি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,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চিড়া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,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জুস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,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আচার</a:t>
            </a:r>
            <a:endParaRPr lang="en-US" sz="2800" b="1" dirty="0"/>
          </a:p>
        </p:txBody>
      </p:sp>
      <p:sp>
        <p:nvSpPr>
          <p:cNvPr id="9" name="Shape 7"/>
          <p:cNvSpPr/>
          <p:nvPr/>
        </p:nvSpPr>
        <p:spPr>
          <a:xfrm>
            <a:off x="3337560" y="1874520"/>
            <a:ext cx="2788920" cy="1371600"/>
          </a:xfrm>
          <a:prstGeom prst="roundRect">
            <a:avLst>
              <a:gd name="adj" fmla="val 3846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sp>
      <p:sp>
        <p:nvSpPr>
          <p:cNvPr id="12" name="Text 10"/>
          <p:cNvSpPr/>
          <p:nvPr/>
        </p:nvSpPr>
        <p:spPr>
          <a:xfrm>
            <a:off x="3474720" y="187452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২.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তৈরি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পোশাক</a:t>
            </a:r>
            <a:endParaRPr lang="en-US" sz="2800" b="1" dirty="0"/>
          </a:p>
          <a:p>
            <a:pPr algn="ctr"/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ছোট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গার্মেন্টস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ইউনিট</a:t>
            </a:r>
            <a:endParaRPr lang="en-US" sz="2800" b="1" dirty="0"/>
          </a:p>
        </p:txBody>
      </p:sp>
      <p:sp>
        <p:nvSpPr>
          <p:cNvPr id="13" name="Shape 11"/>
          <p:cNvSpPr/>
          <p:nvPr/>
        </p:nvSpPr>
        <p:spPr>
          <a:xfrm>
            <a:off x="6263640" y="1874520"/>
            <a:ext cx="2788920" cy="1371600"/>
          </a:xfrm>
          <a:prstGeom prst="roundRect">
            <a:avLst>
              <a:gd name="adj" fmla="val 3846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sp>
      <p:sp>
        <p:nvSpPr>
          <p:cNvPr id="16" name="Text 14"/>
          <p:cNvSpPr/>
          <p:nvPr/>
        </p:nvSpPr>
        <p:spPr>
          <a:xfrm>
            <a:off x="6400800" y="187452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৩.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পাটজাত</a:t>
            </a:r>
            <a:endParaRPr lang="en-US" sz="2800" b="1" dirty="0"/>
          </a:p>
          <a:p>
            <a:pPr algn="ctr"/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বস্তা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,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কার্পেট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,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হস্তশিল্প</a:t>
            </a:r>
            <a:endParaRPr lang="en-US" sz="2800" b="1" dirty="0"/>
          </a:p>
        </p:txBody>
      </p:sp>
      <p:sp>
        <p:nvSpPr>
          <p:cNvPr id="17" name="Shape 15"/>
          <p:cNvSpPr/>
          <p:nvPr/>
        </p:nvSpPr>
        <p:spPr>
          <a:xfrm>
            <a:off x="9189720" y="1874520"/>
            <a:ext cx="2788920" cy="1371600"/>
          </a:xfrm>
          <a:prstGeom prst="roundRect">
            <a:avLst>
              <a:gd name="adj" fmla="val 3846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sp>
        <p:nvSpPr>
          <p:cNvPr id="20" name="Text 18"/>
          <p:cNvSpPr/>
          <p:nvPr/>
        </p:nvSpPr>
        <p:spPr>
          <a:xfrm>
            <a:off x="9326880" y="187452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৪.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চামড়াজাত</a:t>
            </a:r>
            <a:endParaRPr lang="en-US" sz="2800" b="1" dirty="0"/>
          </a:p>
          <a:p>
            <a:pPr algn="ctr"/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জুতা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,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ব্যাগ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,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বেল্ট</a:t>
            </a:r>
            <a:endParaRPr lang="en-US" sz="2800" b="1" dirty="0"/>
          </a:p>
        </p:txBody>
      </p:sp>
      <p:sp>
        <p:nvSpPr>
          <p:cNvPr id="21" name="Shape 19"/>
          <p:cNvSpPr/>
          <p:nvPr/>
        </p:nvSpPr>
        <p:spPr>
          <a:xfrm>
            <a:off x="411480" y="4334256"/>
            <a:ext cx="2788920" cy="1517904"/>
          </a:xfrm>
          <a:prstGeom prst="roundRect">
            <a:avLst>
              <a:gd name="adj" fmla="val 3846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sp>
      <p:sp>
        <p:nvSpPr>
          <p:cNvPr id="24" name="Text 22"/>
          <p:cNvSpPr/>
          <p:nvPr/>
        </p:nvSpPr>
        <p:spPr>
          <a:xfrm>
            <a:off x="548640" y="448056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৫.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প্লাস্টিক</a:t>
            </a:r>
            <a:endParaRPr lang="en-US" sz="2800" b="1" dirty="0"/>
          </a:p>
          <a:p>
            <a:pPr algn="ctr"/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গৃহস্থালি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সামগ্রী</a:t>
            </a:r>
            <a:endParaRPr lang="en-US" sz="2800" b="1" dirty="0"/>
          </a:p>
        </p:txBody>
      </p:sp>
      <p:sp>
        <p:nvSpPr>
          <p:cNvPr id="25" name="Shape 23"/>
          <p:cNvSpPr/>
          <p:nvPr/>
        </p:nvSpPr>
        <p:spPr>
          <a:xfrm>
            <a:off x="3337560" y="4334256"/>
            <a:ext cx="2788920" cy="1517904"/>
          </a:xfrm>
          <a:prstGeom prst="roundRect">
            <a:avLst>
              <a:gd name="adj" fmla="val 3846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sp>
      <p:sp>
        <p:nvSpPr>
          <p:cNvPr id="28" name="Text 26"/>
          <p:cNvSpPr/>
          <p:nvPr/>
        </p:nvSpPr>
        <p:spPr>
          <a:xfrm>
            <a:off x="3474720" y="448056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৬.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আসবাব</a:t>
            </a:r>
            <a:endParaRPr lang="en-US" sz="2800" b="1" dirty="0"/>
          </a:p>
          <a:p>
            <a:pPr algn="ctr"/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কাঠ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 ও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ধাতব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আসবাব</a:t>
            </a:r>
            <a:endParaRPr lang="en-US" sz="2800" b="1" dirty="0"/>
          </a:p>
        </p:txBody>
      </p:sp>
      <p:sp>
        <p:nvSpPr>
          <p:cNvPr id="29" name="Shape 27"/>
          <p:cNvSpPr/>
          <p:nvPr/>
        </p:nvSpPr>
        <p:spPr>
          <a:xfrm>
            <a:off x="6202682" y="4351839"/>
            <a:ext cx="2788920" cy="1517905"/>
          </a:xfrm>
          <a:prstGeom prst="roundRect">
            <a:avLst>
              <a:gd name="adj" fmla="val 3846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sp>
      <p:sp>
        <p:nvSpPr>
          <p:cNvPr id="32" name="Text 30"/>
          <p:cNvSpPr/>
          <p:nvPr/>
        </p:nvSpPr>
        <p:spPr>
          <a:xfrm>
            <a:off x="6400800" y="448056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৭.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হালকা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প্রকৌশল</a:t>
            </a:r>
            <a:endParaRPr lang="en-US" sz="2800" b="1" dirty="0"/>
          </a:p>
          <a:p>
            <a:pPr algn="ctr"/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যন্ত্রপাতি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,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সরঞ্জাম</a:t>
            </a:r>
            <a:endParaRPr lang="en-US" sz="2800" b="1" dirty="0"/>
          </a:p>
        </p:txBody>
      </p:sp>
      <p:sp>
        <p:nvSpPr>
          <p:cNvPr id="33" name="Shape 31"/>
          <p:cNvSpPr/>
          <p:nvPr/>
        </p:nvSpPr>
        <p:spPr>
          <a:xfrm>
            <a:off x="9189720" y="4334254"/>
            <a:ext cx="2788920" cy="1517906"/>
          </a:xfrm>
          <a:prstGeom prst="roundRect">
            <a:avLst>
              <a:gd name="adj" fmla="val 3846"/>
            </a:avLst>
          </a:prstGeom>
          <a:blipFill>
            <a:blip r:embed="rId3"/>
            <a:tile tx="0" ty="0" sx="100000" sy="100000" flip="none" algn="tl"/>
          </a:blip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9326880" y="448056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৮.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স্থানীয়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সেবা</a:t>
            </a:r>
            <a:endParaRPr lang="en-US" sz="2800" b="1" dirty="0"/>
          </a:p>
          <a:p>
            <a:pPr algn="ctr"/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মেরামত</a:t>
            </a:r>
            <a:r>
              <a:rPr lang="en-US" sz="2800" b="1" dirty="0">
                <a:latin typeface="NikoshBAN" pitchFamily="34" charset="0"/>
                <a:ea typeface="NikoshBAN" pitchFamily="34" charset="-122"/>
                <a:cs typeface="NikoshBAN" pitchFamily="34" charset="-120"/>
              </a:rPr>
              <a:t>, </a:t>
            </a:r>
            <a:r>
              <a:rPr lang="en-US" sz="2800" b="1" dirty="0" err="1"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পরিবহন</a:t>
            </a:r>
            <a:endParaRPr lang="en-US" sz="28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017520" y="626364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664634" y="1000564"/>
            <a:ext cx="572555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ক্ষুদ্র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ও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মাঝারি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শিল্পের</a:t>
            </a:r>
            <a:r>
              <a:rPr lang="en-US" sz="40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সমস্যা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146304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591DE40-B4A1-A49F-8A2B-036A9A356763}"/>
              </a:ext>
            </a:extLst>
          </p:cNvPr>
          <p:cNvGrpSpPr/>
          <p:nvPr/>
        </p:nvGrpSpPr>
        <p:grpSpPr>
          <a:xfrm>
            <a:off x="457200" y="1772528"/>
            <a:ext cx="3657600" cy="1473592"/>
            <a:chOff x="457200" y="1772528"/>
            <a:chExt cx="3657600" cy="1473592"/>
          </a:xfrm>
        </p:grpSpPr>
        <p:sp>
          <p:nvSpPr>
            <p:cNvPr id="5" name="Shape 3"/>
            <p:cNvSpPr/>
            <p:nvPr/>
          </p:nvSpPr>
          <p:spPr>
            <a:xfrm>
              <a:off x="457200" y="1772528"/>
              <a:ext cx="3657600" cy="1473592"/>
            </a:xfrm>
            <a:prstGeom prst="roundRect">
              <a:avLst>
                <a:gd name="adj" fmla="val 3922"/>
              </a:avLst>
            </a:prstGeom>
            <a:blipFill>
              <a:blip r:embed="rId3"/>
              <a:tile tx="0" ty="0" sx="100000" sy="100000" flip="none" algn="tl"/>
            </a:blipFill>
            <a:ln/>
          </p:spPr>
        </p:sp>
        <p:sp>
          <p:nvSpPr>
            <p:cNvPr id="7" name="Text 5"/>
            <p:cNvSpPr/>
            <p:nvPr/>
          </p:nvSpPr>
          <p:spPr>
            <a:xfrm>
              <a:off x="640080" y="2194560"/>
              <a:ext cx="329184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মূলধন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ঋণ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ব্যাংক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ঋণ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পাওয়া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কঠিন</a:t>
              </a:r>
              <a:endParaRPr lang="en-US" sz="2800" b="1" dirty="0"/>
            </a:p>
          </p:txBody>
        </p:sp>
      </p:grpSp>
      <p:sp>
        <p:nvSpPr>
          <p:cNvPr id="9" name="Text 7"/>
          <p:cNvSpPr/>
          <p:nvPr/>
        </p:nvSpPr>
        <p:spPr>
          <a:xfrm>
            <a:off x="4480560" y="146304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8D2D924-ED09-9DC1-5834-67BA7B4D576D}"/>
              </a:ext>
            </a:extLst>
          </p:cNvPr>
          <p:cNvGrpSpPr/>
          <p:nvPr/>
        </p:nvGrpSpPr>
        <p:grpSpPr>
          <a:xfrm>
            <a:off x="4297680" y="1772528"/>
            <a:ext cx="3657600" cy="1473592"/>
            <a:chOff x="4297680" y="1772528"/>
            <a:chExt cx="3657600" cy="1473592"/>
          </a:xfrm>
        </p:grpSpPr>
        <p:sp>
          <p:nvSpPr>
            <p:cNvPr id="8" name="Shape 6"/>
            <p:cNvSpPr/>
            <p:nvPr/>
          </p:nvSpPr>
          <p:spPr>
            <a:xfrm>
              <a:off x="4297680" y="1772528"/>
              <a:ext cx="3657600" cy="1473592"/>
            </a:xfrm>
            <a:prstGeom prst="roundRect">
              <a:avLst>
                <a:gd name="adj" fmla="val 3922"/>
              </a:avLst>
            </a:prstGeom>
            <a:solidFill>
              <a:srgbClr val="196F3D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4480560" y="2034540"/>
              <a:ext cx="329184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প্রযুক্তি</a:t>
              </a:r>
              <a:endParaRPr lang="en-US" sz="2800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আধুনিক</a:t>
              </a:r>
              <a:r>
                <a:rPr lang="en-US" sz="2800" b="1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যন্ত্রপাতির</a:t>
              </a:r>
              <a:r>
                <a:rPr lang="en-US" sz="2800" b="1" dirty="0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অভাব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 10"/>
          <p:cNvSpPr/>
          <p:nvPr/>
        </p:nvSpPr>
        <p:spPr>
          <a:xfrm>
            <a:off x="8321040" y="146304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6BABABF-8CF0-69B8-BD81-BAC424CC38E4}"/>
              </a:ext>
            </a:extLst>
          </p:cNvPr>
          <p:cNvGrpSpPr/>
          <p:nvPr/>
        </p:nvGrpSpPr>
        <p:grpSpPr>
          <a:xfrm>
            <a:off x="8138160" y="1772528"/>
            <a:ext cx="3657600" cy="1473591"/>
            <a:chOff x="8138160" y="1772528"/>
            <a:chExt cx="3657600" cy="1473591"/>
          </a:xfrm>
        </p:grpSpPr>
        <p:sp>
          <p:nvSpPr>
            <p:cNvPr id="11" name="Shape 9"/>
            <p:cNvSpPr/>
            <p:nvPr/>
          </p:nvSpPr>
          <p:spPr>
            <a:xfrm>
              <a:off x="8138160" y="1772528"/>
              <a:ext cx="3657600" cy="1473591"/>
            </a:xfrm>
            <a:prstGeom prst="roundRect">
              <a:avLst>
                <a:gd name="adj" fmla="val 3922"/>
              </a:avLst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/>
          </p:spPr>
        </p:sp>
        <p:sp>
          <p:nvSpPr>
            <p:cNvPr id="13" name="Text 11"/>
            <p:cNvSpPr/>
            <p:nvPr/>
          </p:nvSpPr>
          <p:spPr>
            <a:xfrm>
              <a:off x="8321040" y="2194560"/>
              <a:ext cx="329184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দক্ষ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শ্রমিক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প্রশিক্ষিত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কর্মীর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ঘাটতি</a:t>
              </a:r>
              <a:endParaRPr lang="en-US" sz="2800" b="1" dirty="0"/>
            </a:p>
          </p:txBody>
        </p:sp>
      </p:grpSp>
      <p:sp>
        <p:nvSpPr>
          <p:cNvPr id="15" name="Text 13"/>
          <p:cNvSpPr/>
          <p:nvPr/>
        </p:nvSpPr>
        <p:spPr>
          <a:xfrm>
            <a:off x="640080" y="402336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076C849-BF7A-453B-66F1-6337AAAA44B2}"/>
              </a:ext>
            </a:extLst>
          </p:cNvPr>
          <p:cNvGrpSpPr/>
          <p:nvPr/>
        </p:nvGrpSpPr>
        <p:grpSpPr>
          <a:xfrm>
            <a:off x="457200" y="4251960"/>
            <a:ext cx="3657600" cy="1554480"/>
            <a:chOff x="457200" y="4251960"/>
            <a:chExt cx="3657600" cy="1554480"/>
          </a:xfrm>
        </p:grpSpPr>
        <p:sp>
          <p:nvSpPr>
            <p:cNvPr id="14" name="Shape 12"/>
            <p:cNvSpPr/>
            <p:nvPr/>
          </p:nvSpPr>
          <p:spPr>
            <a:xfrm>
              <a:off x="457200" y="4251960"/>
              <a:ext cx="3657600" cy="1554480"/>
            </a:xfrm>
            <a:prstGeom prst="roundRect">
              <a:avLst>
                <a:gd name="adj" fmla="val 3922"/>
              </a:avLst>
            </a:pr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74000">
                  <a:schemeClr val="accent6">
                    <a:lumMod val="45000"/>
                    <a:lumOff val="55000"/>
                  </a:schemeClr>
                </a:gs>
                <a:gs pos="83000">
                  <a:schemeClr val="accent6">
                    <a:lumMod val="45000"/>
                    <a:lumOff val="55000"/>
                  </a:schemeClr>
                </a:gs>
                <a:gs pos="100000">
                  <a:schemeClr val="accent6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/>
          </p:spPr>
        </p:sp>
        <p:sp>
          <p:nvSpPr>
            <p:cNvPr id="16" name="Text 14"/>
            <p:cNvSpPr/>
            <p:nvPr/>
          </p:nvSpPr>
          <p:spPr>
            <a:xfrm>
              <a:off x="640080" y="4754880"/>
              <a:ext cx="329184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বাজারজাতকরণ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প্রতিযোগিতা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বাজার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অ্যাক্সেস</a:t>
              </a:r>
              <a:endParaRPr lang="en-US" sz="2800" b="1" dirty="0"/>
            </a:p>
          </p:txBody>
        </p:sp>
      </p:grpSp>
      <p:sp>
        <p:nvSpPr>
          <p:cNvPr id="18" name="Text 16"/>
          <p:cNvSpPr/>
          <p:nvPr/>
        </p:nvSpPr>
        <p:spPr>
          <a:xfrm>
            <a:off x="4480560" y="402336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866F2FE-377A-0307-0B3E-D078FAB761C5}"/>
              </a:ext>
            </a:extLst>
          </p:cNvPr>
          <p:cNvGrpSpPr/>
          <p:nvPr/>
        </p:nvGrpSpPr>
        <p:grpSpPr>
          <a:xfrm>
            <a:off x="4297680" y="4251958"/>
            <a:ext cx="3657600" cy="1554481"/>
            <a:chOff x="4297680" y="4251958"/>
            <a:chExt cx="3657600" cy="1554481"/>
          </a:xfrm>
        </p:grpSpPr>
        <p:sp>
          <p:nvSpPr>
            <p:cNvPr id="17" name="Shape 15"/>
            <p:cNvSpPr/>
            <p:nvPr/>
          </p:nvSpPr>
          <p:spPr>
            <a:xfrm>
              <a:off x="4297680" y="4251958"/>
              <a:ext cx="3657600" cy="1554481"/>
            </a:xfrm>
            <a:prstGeom prst="roundRect">
              <a:avLst>
                <a:gd name="adj" fmla="val 3922"/>
              </a:avLst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/>
          </p:spPr>
        </p:sp>
        <p:sp>
          <p:nvSpPr>
            <p:cNvPr id="19" name="Text 17"/>
            <p:cNvSpPr/>
            <p:nvPr/>
          </p:nvSpPr>
          <p:spPr>
            <a:xfrm>
              <a:off x="4480560" y="4754880"/>
              <a:ext cx="329184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অবকাঠামো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বিদ্যু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ৎ,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রাস্তা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পানির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সমস্যা</a:t>
              </a:r>
              <a:endParaRPr lang="en-US" sz="2800" b="1" dirty="0"/>
            </a:p>
          </p:txBody>
        </p:sp>
      </p:grpSp>
      <p:sp>
        <p:nvSpPr>
          <p:cNvPr id="21" name="Text 19"/>
          <p:cNvSpPr/>
          <p:nvPr/>
        </p:nvSpPr>
        <p:spPr>
          <a:xfrm>
            <a:off x="8321040" y="402336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B2A23CE-E9B8-8AB8-3D72-CFB5AFB73AAA}"/>
              </a:ext>
            </a:extLst>
          </p:cNvPr>
          <p:cNvGrpSpPr/>
          <p:nvPr/>
        </p:nvGrpSpPr>
        <p:grpSpPr>
          <a:xfrm>
            <a:off x="8138160" y="4251958"/>
            <a:ext cx="3657600" cy="1554482"/>
            <a:chOff x="8138160" y="4251958"/>
            <a:chExt cx="3657600" cy="1554482"/>
          </a:xfrm>
        </p:grpSpPr>
        <p:sp>
          <p:nvSpPr>
            <p:cNvPr id="20" name="Shape 18"/>
            <p:cNvSpPr/>
            <p:nvPr/>
          </p:nvSpPr>
          <p:spPr>
            <a:xfrm>
              <a:off x="8138160" y="4251958"/>
              <a:ext cx="3657600" cy="1554482"/>
            </a:xfrm>
            <a:prstGeom prst="roundRect">
              <a:avLst>
                <a:gd name="adj" fmla="val 3922"/>
              </a:avLst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/>
          </p:spPr>
        </p:sp>
        <p:sp>
          <p:nvSpPr>
            <p:cNvPr id="22" name="Text 20"/>
            <p:cNvSpPr/>
            <p:nvPr/>
          </p:nvSpPr>
          <p:spPr>
            <a:xfrm>
              <a:off x="8321040" y="4754880"/>
              <a:ext cx="329184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কাঁচামাল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অস্থির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সরবরাহ</a:t>
              </a:r>
              <a:r>
                <a:rPr lang="en-US" sz="28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ও </a:t>
              </a:r>
              <a:r>
                <a:rPr lang="en-US" sz="2800" b="1" dirty="0" err="1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মূল্য</a:t>
              </a:r>
              <a:endParaRPr lang="en-US" sz="2800" b="1" dirty="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5C1FA-6C67-F181-DE3A-CC6EF70D0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>
            <a:extLst>
              <a:ext uri="{FF2B5EF4-FFF2-40B4-BE49-F238E27FC236}">
                <a16:creationId xmlns:a16="http://schemas.microsoft.com/office/drawing/2014/main" id="{C7FD6177-77B7-E116-47C8-8993942A5239}"/>
              </a:ext>
            </a:extLst>
          </p:cNvPr>
          <p:cNvSpPr/>
          <p:nvPr/>
        </p:nvSpPr>
        <p:spPr>
          <a:xfrm>
            <a:off x="411480" y="822960"/>
            <a:ext cx="5120640" cy="502920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9D5F6AE-30FF-1764-F121-609FCDE3D102}"/>
              </a:ext>
            </a:extLst>
          </p:cNvPr>
          <p:cNvSpPr/>
          <p:nvPr/>
        </p:nvSpPr>
        <p:spPr>
          <a:xfrm>
            <a:off x="411480" y="822960"/>
            <a:ext cx="5120640" cy="64008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1D80336-06C5-2B31-14E4-D8036B20CE21}"/>
              </a:ext>
            </a:extLst>
          </p:cNvPr>
          <p:cNvSpPr/>
          <p:nvPr/>
        </p:nvSpPr>
        <p:spPr>
          <a:xfrm>
            <a:off x="411479" y="914400"/>
            <a:ext cx="495300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দলীয়</a:t>
            </a:r>
            <a:r>
              <a:rPr lang="en-US" sz="2800" b="1" dirty="0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কাজ</a:t>
            </a:r>
            <a:r>
              <a:rPr lang="en-US" sz="2800" b="1" dirty="0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endParaRPr lang="en-US" sz="2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9465314-F0D9-3730-16C9-3399EE102C20}"/>
              </a:ext>
            </a:extLst>
          </p:cNvPr>
          <p:cNvSpPr/>
          <p:nvPr/>
        </p:nvSpPr>
        <p:spPr>
          <a:xfrm>
            <a:off x="640080" y="1737359"/>
            <a:ext cx="4547018" cy="50291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নিজ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এলাকার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একটি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ক্ষুদ্র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/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মাঝারি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শিল্পের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ধারণা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তৈরি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করো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:</a:t>
            </a:r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•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নাম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ও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পণ্য</a:t>
            </a:r>
            <a:endParaRPr lang="en-US" sz="2800" b="1" dirty="0"/>
          </a:p>
          <a:p>
            <a:pPr algn="ctr"/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•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আনুমানিক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মূলধন</a:t>
            </a:r>
            <a:endParaRPr lang="en-US" sz="2800" b="1" dirty="0"/>
          </a:p>
          <a:p>
            <a:pPr algn="ctr"/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•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সম্ভাব্য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সমস্যা</a:t>
            </a:r>
            <a:endParaRPr lang="en-US" sz="2800" b="1" dirty="0"/>
          </a:p>
          <a:p>
            <a:pPr algn="ctr"/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•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সমাধানের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উপায়</a:t>
            </a:r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দলগতভাবে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উপস্থাপন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করো</a:t>
            </a:r>
            <a:r>
              <a:rPr lang="en-US" sz="28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।</a:t>
            </a:r>
            <a:endParaRPr lang="en-US" sz="2800" b="1" dirty="0"/>
          </a:p>
          <a:p>
            <a:pPr marL="0" indent="0" algn="ctr">
              <a:buNone/>
            </a:pP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480C1EE-2306-30FD-CC54-20DEF1D00073}"/>
              </a:ext>
            </a:extLst>
          </p:cNvPr>
          <p:cNvSpPr/>
          <p:nvPr/>
        </p:nvSpPr>
        <p:spPr>
          <a:xfrm>
            <a:off x="6217920" y="914400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একক কাজ</a:t>
            </a:r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1938C64-FE73-8DC3-55CC-837AA5051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"/>
            <a:ext cx="6431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23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9"/>
          <p:cNvSpPr/>
          <p:nvPr/>
        </p:nvSpPr>
        <p:spPr>
          <a:xfrm>
            <a:off x="6217920" y="914400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একক কাজ</a:t>
            </a:r>
            <a:endParaRPr lang="en-US" sz="20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DC550ED-5C25-C265-90D3-3E3D20AEAC05}"/>
              </a:ext>
            </a:extLst>
          </p:cNvPr>
          <p:cNvGrpSpPr/>
          <p:nvPr/>
        </p:nvGrpSpPr>
        <p:grpSpPr>
          <a:xfrm>
            <a:off x="18757" y="-1"/>
            <a:ext cx="12037255" cy="6858001"/>
            <a:chOff x="18757" y="-1"/>
            <a:chExt cx="12037255" cy="685800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649C5E3-FA8D-A53F-B9F5-D297EBD18CDB}"/>
                </a:ext>
              </a:extLst>
            </p:cNvPr>
            <p:cNvGrpSpPr/>
            <p:nvPr/>
          </p:nvGrpSpPr>
          <p:grpSpPr>
            <a:xfrm>
              <a:off x="6595403" y="-1"/>
              <a:ext cx="5460609" cy="6710292"/>
              <a:chOff x="6595403" y="822960"/>
              <a:chExt cx="5577840" cy="4817127"/>
            </a:xfrm>
          </p:grpSpPr>
          <p:sp>
            <p:nvSpPr>
              <p:cNvPr id="9" name="Shape 7"/>
              <p:cNvSpPr/>
              <p:nvPr/>
            </p:nvSpPr>
            <p:spPr>
              <a:xfrm>
                <a:off x="6595403" y="822961"/>
                <a:ext cx="5577840" cy="4817126"/>
              </a:xfrm>
              <a:prstGeom prst="roundRect">
                <a:avLst>
                  <a:gd name="adj" fmla="val 1818"/>
                </a:avLst>
              </a:prstGeom>
              <a:solidFill>
                <a:srgbClr val="FFFFFF"/>
              </a:solidFill>
              <a:ln/>
              <a:effectLst>
                <a:outerShdw blurRad="101600" dist="25400" dir="8100000" algn="bl" rotWithShape="0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10" name="Shape 8"/>
              <p:cNvSpPr/>
              <p:nvPr/>
            </p:nvSpPr>
            <p:spPr>
              <a:xfrm>
                <a:off x="6595403" y="822960"/>
                <a:ext cx="5577840" cy="640080"/>
              </a:xfrm>
              <a:prstGeom prst="rect">
                <a:avLst/>
              </a:prstGeom>
              <a:solidFill>
                <a:srgbClr val="196F3D"/>
              </a:solidFill>
              <a:ln/>
            </p:spPr>
            <p:txBody>
              <a:bodyPr/>
              <a:lstStyle/>
              <a:p>
                <a:r>
                  <a:rPr lang="en-US" sz="4000" b="1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একক</a:t>
                </a:r>
                <a:r>
                  <a:rPr lang="en-US" sz="40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b="1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কাজ</a:t>
                </a:r>
                <a:endParaRPr lang="en-US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2" name="Text 10"/>
              <p:cNvSpPr/>
              <p:nvPr/>
            </p:nvSpPr>
            <p:spPr>
              <a:xfrm>
                <a:off x="6595403" y="1691640"/>
                <a:ext cx="5088596" cy="3840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24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খাতায়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4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লিখো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:</a:t>
                </a:r>
                <a:endParaRPr lang="en-US" sz="2400" b="1" dirty="0"/>
              </a:p>
              <a:p>
                <a:pPr algn="ctr"/>
                <a:endParaRPr lang="en-US" sz="2400" b="1" dirty="0"/>
              </a:p>
              <a:p>
                <a:pPr algn="ctr"/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১. </a:t>
                </a:r>
                <a:r>
                  <a:rPr lang="en-US" sz="24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ক্ষুদ্র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ও </a:t>
                </a:r>
                <a:r>
                  <a:rPr lang="en-US" sz="24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মাঝারি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4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শিল্পের</a:t>
                </a:r>
                <a:endParaRPr lang="en-US" sz="2400" b="1" dirty="0"/>
              </a:p>
              <a:p>
                <a:pPr algn="ctr"/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  </a:t>
                </a:r>
                <a:r>
                  <a:rPr lang="en-US" sz="24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সংজ্ঞা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4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লিখ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।</a:t>
                </a:r>
                <a:endParaRPr lang="en-US" sz="2400" b="1" dirty="0"/>
              </a:p>
              <a:p>
                <a:pPr algn="ctr"/>
                <a:endParaRPr lang="en-US" sz="2400" b="1" dirty="0"/>
              </a:p>
              <a:p>
                <a:pPr algn="ctr"/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২. </a:t>
                </a:r>
                <a:r>
                  <a:rPr lang="en-US" sz="24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দুটি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4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গুরুত্ব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ও </a:t>
                </a:r>
                <a:r>
                  <a:rPr lang="en-US" sz="24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দুটি</a:t>
                </a:r>
                <a:endParaRPr lang="en-US" sz="2400" b="1" dirty="0"/>
              </a:p>
              <a:p>
                <a:pPr algn="ctr"/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  </a:t>
                </a:r>
                <a:r>
                  <a:rPr lang="en-US" sz="24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সমস্যা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 </a:t>
                </a:r>
                <a:r>
                  <a:rPr lang="en-US" sz="2400" b="1" dirty="0" err="1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লিখ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itchFamily="34" charset="0"/>
                    <a:ea typeface="NikoshBAN" pitchFamily="34" charset="-122"/>
                    <a:cs typeface="NikoshBAN" pitchFamily="34" charset="-120"/>
                  </a:rPr>
                  <a:t>।</a:t>
                </a:r>
                <a:endParaRPr lang="en-US" sz="2400" b="1" dirty="0"/>
              </a:p>
              <a:p>
                <a:pPr algn="ctr"/>
                <a:endParaRPr lang="en-US" sz="2400" b="1" dirty="0"/>
              </a:p>
            </p:txBody>
          </p:sp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8BB81AF-87A2-E354-2913-EBB62CE95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757" y="0"/>
              <a:ext cx="6427763" cy="685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045229" y="6011487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মোহাম্মদ</a:t>
            </a:r>
            <a:r>
              <a:rPr lang="en-US" sz="1200" dirty="0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1200" dirty="0" err="1">
                <a:solidFill>
                  <a:srgbClr val="5D6D7E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ইব্রাহিম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117272" y="411480"/>
            <a:ext cx="468283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B050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সামারি — আজ যা শিখলাম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914400" y="100584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C028115-ABF0-415B-0C80-DDA8484FF605}"/>
              </a:ext>
            </a:extLst>
          </p:cNvPr>
          <p:cNvGrpSpPr/>
          <p:nvPr/>
        </p:nvGrpSpPr>
        <p:grpSpPr>
          <a:xfrm>
            <a:off x="548640" y="868680"/>
            <a:ext cx="11064240" cy="1097280"/>
            <a:chOff x="548640" y="868680"/>
            <a:chExt cx="11064240" cy="1097280"/>
          </a:xfrm>
        </p:grpSpPr>
        <p:sp>
          <p:nvSpPr>
            <p:cNvPr id="5" name="Shape 3"/>
            <p:cNvSpPr/>
            <p:nvPr/>
          </p:nvSpPr>
          <p:spPr>
            <a:xfrm>
              <a:off x="548640" y="868680"/>
              <a:ext cx="11064240" cy="1097280"/>
            </a:xfrm>
            <a:prstGeom prst="roundRect">
              <a:avLst>
                <a:gd name="adj" fmla="val 6667"/>
              </a:avLst>
            </a:prstGeom>
            <a:solidFill>
              <a:srgbClr val="FFFFFF"/>
            </a:solidFill>
            <a:ln/>
            <a:effectLst>
              <a:outerShdw blurRad="50800" dist="12700" dir="8100000" algn="bl" rotWithShape="0">
                <a:srgbClr val="000000">
                  <a:alpha val="5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548640" y="868680"/>
              <a:ext cx="128016" cy="109728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8" name="Text 6"/>
            <p:cNvSpPr/>
            <p:nvPr/>
          </p:nvSpPr>
          <p:spPr>
            <a:xfrm>
              <a:off x="1074058" y="914400"/>
              <a:ext cx="10264502" cy="7315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en-US" sz="32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ক্ষুদ্র</a:t>
              </a:r>
              <a:r>
                <a:rPr lang="en-US" sz="3200" b="1" dirty="0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2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endParaRPr lang="en-US" sz="3200" b="1" dirty="0"/>
            </a:p>
            <a:p>
              <a:pPr algn="ctr"/>
              <a:r>
                <a:rPr lang="en-US" sz="32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উৎপাদন</a:t>
              </a:r>
              <a:r>
                <a:rPr lang="en-US" sz="32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 ৫০ </a:t>
              </a:r>
              <a:r>
                <a:rPr lang="en-US" sz="32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লক্ষ</a:t>
              </a:r>
              <a:r>
                <a:rPr lang="en-US" sz="32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–১০ </a:t>
              </a:r>
              <a:r>
                <a:rPr lang="en-US" sz="32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কোটি</a:t>
              </a:r>
              <a:r>
                <a:rPr lang="en-US" sz="32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/ ২৫–৯৯ </a:t>
              </a:r>
              <a:r>
                <a:rPr lang="en-US" sz="32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জন</a:t>
              </a:r>
              <a:r>
                <a:rPr lang="en-US" sz="32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; </a:t>
              </a:r>
              <a:r>
                <a:rPr lang="en-US" sz="32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</a:t>
              </a:r>
              <a:r>
                <a:rPr lang="en-US" sz="32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 ৫ </a:t>
              </a:r>
              <a:r>
                <a:rPr lang="en-US" sz="32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লক্ষ</a:t>
              </a:r>
              <a:r>
                <a:rPr lang="en-US" sz="32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–১ </a:t>
              </a:r>
              <a:r>
                <a:rPr lang="en-US" sz="32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কোটি</a:t>
              </a:r>
              <a:r>
                <a:rPr lang="en-US" sz="32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/ ১০–২৫ </a:t>
              </a:r>
              <a:r>
                <a:rPr lang="en-US" sz="32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জন</a:t>
              </a:r>
              <a:endParaRPr lang="en-US" sz="3200" b="1" dirty="0"/>
            </a:p>
          </p:txBody>
        </p:sp>
      </p:grpSp>
      <p:sp>
        <p:nvSpPr>
          <p:cNvPr id="11" name="Text 9"/>
          <p:cNvSpPr/>
          <p:nvPr/>
        </p:nvSpPr>
        <p:spPr>
          <a:xfrm>
            <a:off x="914400" y="224028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94BD349-3390-9E17-769E-F9B98687CEB2}"/>
              </a:ext>
            </a:extLst>
          </p:cNvPr>
          <p:cNvGrpSpPr/>
          <p:nvPr/>
        </p:nvGrpSpPr>
        <p:grpSpPr>
          <a:xfrm>
            <a:off x="548640" y="2103120"/>
            <a:ext cx="11064240" cy="1097280"/>
            <a:chOff x="548640" y="2103120"/>
            <a:chExt cx="11064240" cy="1097280"/>
          </a:xfrm>
        </p:grpSpPr>
        <p:sp>
          <p:nvSpPr>
            <p:cNvPr id="9" name="Shape 7"/>
            <p:cNvSpPr/>
            <p:nvPr/>
          </p:nvSpPr>
          <p:spPr>
            <a:xfrm>
              <a:off x="548640" y="2103120"/>
              <a:ext cx="11064240" cy="1097280"/>
            </a:xfrm>
            <a:prstGeom prst="roundRect">
              <a:avLst>
                <a:gd name="adj" fmla="val 6667"/>
              </a:avLst>
            </a:prstGeom>
            <a:solidFill>
              <a:srgbClr val="FFFFFF"/>
            </a:solidFill>
            <a:ln/>
            <a:effectLst>
              <a:outerShdw blurRad="50800" dist="12700" dir="8100000" algn="bl" rotWithShape="0">
                <a:srgbClr val="000000">
                  <a:alpha val="5000"/>
                </a:srgbClr>
              </a:outerShdw>
            </a:effectLst>
          </p:spPr>
        </p:sp>
        <p:sp>
          <p:nvSpPr>
            <p:cNvPr id="10" name="Shape 8"/>
            <p:cNvSpPr/>
            <p:nvPr/>
          </p:nvSpPr>
          <p:spPr>
            <a:xfrm>
              <a:off x="548640" y="2103120"/>
              <a:ext cx="128016" cy="109728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1654629" y="2391591"/>
              <a:ext cx="8472279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মাঝারি</a:t>
              </a:r>
              <a:r>
                <a:rPr lang="en-US" sz="2800" b="1" dirty="0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উৎপাদন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 ১০–৩০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কোটি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/ ১০০–২৫০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জন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;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সেবা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: ১–১৫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কোটি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/ ৫০–১০০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জন</a:t>
              </a:r>
              <a:endParaRPr lang="en-US" sz="2800" b="1" dirty="0"/>
            </a:p>
          </p:txBody>
        </p:sp>
      </p:grpSp>
      <p:sp>
        <p:nvSpPr>
          <p:cNvPr id="15" name="Text 13"/>
          <p:cNvSpPr/>
          <p:nvPr/>
        </p:nvSpPr>
        <p:spPr>
          <a:xfrm>
            <a:off x="914400" y="347472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9BFFB3-9837-6608-4624-F7D623964858}"/>
              </a:ext>
            </a:extLst>
          </p:cNvPr>
          <p:cNvGrpSpPr/>
          <p:nvPr/>
        </p:nvGrpSpPr>
        <p:grpSpPr>
          <a:xfrm>
            <a:off x="548640" y="3337560"/>
            <a:ext cx="11064240" cy="1097280"/>
            <a:chOff x="548640" y="3337560"/>
            <a:chExt cx="11064240" cy="1097280"/>
          </a:xfrm>
        </p:grpSpPr>
        <p:sp>
          <p:nvSpPr>
            <p:cNvPr id="13" name="Shape 11"/>
            <p:cNvSpPr/>
            <p:nvPr/>
          </p:nvSpPr>
          <p:spPr>
            <a:xfrm>
              <a:off x="548640" y="3337560"/>
              <a:ext cx="11064240" cy="1097280"/>
            </a:xfrm>
            <a:prstGeom prst="roundRect">
              <a:avLst>
                <a:gd name="adj" fmla="val 6667"/>
              </a:avLst>
            </a:prstGeom>
            <a:solidFill>
              <a:srgbClr val="FFFFFF"/>
            </a:solidFill>
            <a:ln/>
            <a:effectLst>
              <a:outerShdw blurRad="50800" dist="12700" dir="8100000" algn="bl" rotWithShape="0">
                <a:srgbClr val="000000">
                  <a:alpha val="5000"/>
                </a:srgbClr>
              </a:outerShdw>
            </a:effectLst>
          </p:spPr>
        </p:sp>
        <p:sp>
          <p:nvSpPr>
            <p:cNvPr id="14" name="Shape 12"/>
            <p:cNvSpPr/>
            <p:nvPr/>
          </p:nvSpPr>
          <p:spPr>
            <a:xfrm>
              <a:off x="548640" y="3337560"/>
              <a:ext cx="128016" cy="109728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16" name="Text 14"/>
            <p:cNvSpPr/>
            <p:nvPr/>
          </p:nvSpPr>
          <p:spPr>
            <a:xfrm>
              <a:off x="1371600" y="3634740"/>
              <a:ext cx="8730923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গুরুত্ব</a:t>
              </a:r>
              <a:endParaRPr lang="en-US" sz="2800" dirty="0">
                <a:solidFill>
                  <a:srgbClr val="00B050"/>
                </a:solidFill>
              </a:endParaRPr>
            </a:p>
            <a:p>
              <a:pPr algn="ctr"/>
              <a:r>
                <a:rPr lang="en-US" sz="2800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দেশের</a:t>
              </a:r>
              <a:r>
                <a:rPr lang="en-US" sz="2800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শিল্পের</a:t>
              </a:r>
              <a:r>
                <a:rPr lang="en-US" sz="2800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 ৯৬%, </a:t>
              </a:r>
              <a:r>
                <a:rPr lang="en-US" sz="2800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কর্মসংস্থান</a:t>
              </a:r>
              <a:r>
                <a:rPr lang="en-US" sz="2800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গ্রামীণ</a:t>
              </a:r>
              <a:r>
                <a:rPr lang="en-US" sz="2800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অর্থনীতি</a:t>
              </a:r>
              <a:r>
                <a:rPr lang="en-US" sz="2800" dirty="0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dirty="0" err="1">
                  <a:solidFill>
                    <a:srgbClr val="00B05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রপ্তানি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</p:grpSp>
      <p:sp>
        <p:nvSpPr>
          <p:cNvPr id="19" name="Text 17"/>
          <p:cNvSpPr/>
          <p:nvPr/>
        </p:nvSpPr>
        <p:spPr>
          <a:xfrm>
            <a:off x="914400" y="470916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8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94818FF-6A8A-65D4-8B72-95CCC243B3BC}"/>
              </a:ext>
            </a:extLst>
          </p:cNvPr>
          <p:cNvGrpSpPr/>
          <p:nvPr/>
        </p:nvGrpSpPr>
        <p:grpSpPr>
          <a:xfrm>
            <a:off x="548640" y="4572000"/>
            <a:ext cx="11064240" cy="1097280"/>
            <a:chOff x="548640" y="4572000"/>
            <a:chExt cx="11064240" cy="1097280"/>
          </a:xfrm>
        </p:grpSpPr>
        <p:sp>
          <p:nvSpPr>
            <p:cNvPr id="17" name="Shape 15"/>
            <p:cNvSpPr/>
            <p:nvPr/>
          </p:nvSpPr>
          <p:spPr>
            <a:xfrm>
              <a:off x="548640" y="4572000"/>
              <a:ext cx="11064240" cy="1097280"/>
            </a:xfrm>
            <a:prstGeom prst="roundRect">
              <a:avLst>
                <a:gd name="adj" fmla="val 6667"/>
              </a:avLst>
            </a:prstGeom>
            <a:solidFill>
              <a:srgbClr val="FFFFFF"/>
            </a:solidFill>
            <a:ln/>
            <a:effectLst>
              <a:outerShdw blurRad="50800" dist="12700" dir="8100000" algn="bl" rotWithShape="0">
                <a:srgbClr val="000000">
                  <a:alpha val="5000"/>
                </a:srgbClr>
              </a:outerShdw>
            </a:effectLst>
          </p:spPr>
        </p:sp>
        <p:sp>
          <p:nvSpPr>
            <p:cNvPr id="18" name="Shape 16"/>
            <p:cNvSpPr/>
            <p:nvPr/>
          </p:nvSpPr>
          <p:spPr>
            <a:xfrm>
              <a:off x="548640" y="4572000"/>
              <a:ext cx="128016" cy="109728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20" name="Text 18"/>
            <p:cNvSpPr/>
            <p:nvPr/>
          </p:nvSpPr>
          <p:spPr>
            <a:xfrm>
              <a:off x="1395985" y="4800600"/>
              <a:ext cx="8730923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A5276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সমস্যা</a:t>
              </a:r>
              <a:endParaRPr lang="en-US" sz="2800" b="1" dirty="0"/>
            </a:p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মূলধন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প্রযুক্তি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দক্ষ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শ্রমিক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বাজার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অবকাঠামো</a:t>
              </a:r>
              <a:r>
                <a:rPr lang="en-US" sz="2800" b="1" dirty="0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,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কাঁচামাল</a:t>
              </a:r>
              <a:endParaRPr lang="en-US" sz="2800" b="1" dirty="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3962DA-7540-6148-B198-9BA12E9D2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BAD5C8-AA20-C6D6-83C1-BC8965024764}"/>
              </a:ext>
            </a:extLst>
          </p:cNvPr>
          <p:cNvSpPr txBox="1"/>
          <p:nvPr/>
        </p:nvSpPr>
        <p:spPr>
          <a:xfrm>
            <a:off x="180110" y="1983666"/>
            <a:ext cx="59158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তোমার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নিজ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এলাকা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কী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ক্ষুদ্র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ও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মাঝারি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শিল্প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স্থাপনের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উপযুক্ত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হলে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তার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নাম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,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সম্ভাব্য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সমস্যা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ও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সমাধনের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উপায়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লিখে</a:t>
            </a:r>
            <a:r>
              <a:rPr lang="en-US" sz="24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rPr>
              <a:t>আনবে</a:t>
            </a:r>
            <a:endParaRPr lang="en-US" sz="2400" b="1" dirty="0">
              <a:solidFill>
                <a:srgbClr val="1A1A1A"/>
              </a:solidFill>
              <a:latin typeface="NikoshBAN" pitchFamily="34" charset="0"/>
              <a:ea typeface="NikoshBAN" pitchFamily="34" charset="-122"/>
              <a:cs typeface="NikoshBAN" pitchFamily="34" charset="-120"/>
            </a:endParaRPr>
          </a:p>
          <a:p>
            <a:pPr algn="ctr"/>
            <a:endParaRPr lang="en-US" sz="2400" b="1" dirty="0">
              <a:solidFill>
                <a:srgbClr val="1A1A1A"/>
              </a:solidFill>
              <a:latin typeface="NikoshBAN" pitchFamily="34" charset="0"/>
              <a:ea typeface="FreeSans" pitchFamily="34" charset="-122"/>
              <a:cs typeface="NikoshBAN" pitchFamily="34" charset="-120"/>
            </a:endParaRPr>
          </a:p>
          <a:p>
            <a:pPr algn="ctr"/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২.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ea typeface="NikoshBAN" pitchFamily="34" charset="-122"/>
                <a:cs typeface="NikoshBAN" panose="02000000000000000000" pitchFamily="2" charset="0"/>
              </a:rPr>
              <a:t>পরবর্তী</a:t>
            </a:r>
            <a:r>
              <a:rPr lang="en-US" sz="2400" dirty="0">
                <a:latin typeface="NikoshBAN" panose="02000000000000000000" pitchFamily="2" charset="0"/>
                <a:ea typeface="NikoshBAN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ea typeface="NikoshBAN" pitchFamily="34" charset="-122"/>
                <a:cs typeface="NikoshBAN" panose="02000000000000000000" pitchFamily="2" charset="0"/>
              </a:rPr>
              <a:t>ক্লাসে</a:t>
            </a:r>
            <a:r>
              <a:rPr lang="en-US" sz="2400" dirty="0">
                <a:latin typeface="NikoshBAN" panose="02000000000000000000" pitchFamily="2" charset="0"/>
                <a:ea typeface="NikoshBAN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ea typeface="NikoshBAN" pitchFamily="34" charset="-122"/>
                <a:cs typeface="NikoshBAN" panose="02000000000000000000" pitchFamily="2" charset="0"/>
              </a:rPr>
              <a:t>যা</a:t>
            </a:r>
            <a:r>
              <a:rPr lang="en-US" sz="2400" dirty="0">
                <a:latin typeface="NikoshBAN" panose="02000000000000000000" pitchFamily="2" charset="0"/>
                <a:ea typeface="NikoshBAN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ea typeface="NikoshBAN" pitchFamily="34" charset="-122"/>
                <a:cs typeface="NikoshBAN" panose="02000000000000000000" pitchFamily="2" charset="0"/>
              </a:rPr>
              <a:t>শিখব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ea typeface="NikoshBAN" pitchFamily="34" charset="-122"/>
                <a:cs typeface="NikoshBAN" panose="02000000000000000000" pitchFamily="2" charset="0"/>
              </a:rPr>
              <a:t>বৃহ</a:t>
            </a:r>
            <a:r>
              <a:rPr lang="en-US" sz="2400" dirty="0">
                <a:latin typeface="NikoshBAN" panose="02000000000000000000" pitchFamily="2" charset="0"/>
                <a:ea typeface="NikoshBAN" pitchFamily="34" charset="-122"/>
                <a:cs typeface="NikoshBAN" panose="02000000000000000000" pitchFamily="2" charset="0"/>
              </a:rPr>
              <a:t>ৎ </a:t>
            </a:r>
            <a:r>
              <a:rPr lang="en-US" sz="2400" dirty="0" err="1">
                <a:latin typeface="NikoshBAN" panose="02000000000000000000" pitchFamily="2" charset="0"/>
                <a:ea typeface="NikoshBAN" pitchFamily="34" charset="-122"/>
                <a:cs typeface="NikoshBAN" panose="02000000000000000000" pitchFamily="2" charset="0"/>
              </a:rPr>
              <a:t>শিল্প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পড়ে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এসো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ctr"/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36AF3F-5B53-E6E7-0219-7588DD9D543B}"/>
              </a:ext>
            </a:extLst>
          </p:cNvPr>
          <p:cNvSpPr txBox="1"/>
          <p:nvPr/>
        </p:nvSpPr>
        <p:spPr>
          <a:xfrm>
            <a:off x="1330036" y="484909"/>
            <a:ext cx="2687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298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61FD51-7F4B-C948-2E1D-90B4F5CB8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72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710</Words>
  <Application>Microsoft Office PowerPoint</Application>
  <PresentationFormat>Widescreen</PresentationFormat>
  <Paragraphs>164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বাংলাদেশের শিল্প — প্রথম ক্লাস (কুটির শিল্প)</dc:title>
  <dc:subject>PptxGenJS Presentation</dc:subject>
  <dc:creator>ব্যবসায় উদ্যোগ | নবম-দশম শ্রেণি</dc:creator>
  <cp:lastModifiedBy>M IBRAHIM</cp:lastModifiedBy>
  <cp:revision>59</cp:revision>
  <dcterms:created xsi:type="dcterms:W3CDTF">2026-09-05T06:01:06Z</dcterms:created>
  <dcterms:modified xsi:type="dcterms:W3CDTF">2026-09-27T15:30:22Z</dcterms:modified>
</cp:coreProperties>
</file>