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Noto Sans Bengali" panose="020B0604020202020204" charset="0"/>
      <p:regular r:id="rId13"/>
    </p:embeddedFont>
    <p:embeddedFont>
      <p:font typeface="Noto Sans Bengali Black" panose="020B0604020202020204" charset="0"/>
      <p:regular r:id="rId14"/>
    </p:embeddedFont>
    <p:embeddedFont>
      <p:font typeface="Noto Sans Bengali Bold" panose="020B0604020202020204" charset="0"/>
      <p:regular r:id="rId15"/>
    </p:embeddedFont>
    <p:embeddedFont>
      <p:font typeface="Noto Sans Bengali Semi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6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968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0E6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2A">
              <a:alpha val="78000"/>
            </a:srgbClr>
          </a:solidFill>
          <a:ln/>
        </p:spPr>
      </p:sp>
      <p:pic>
        <p:nvPicPr>
          <p:cNvPr id="6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0E6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2436217"/>
            <a:ext cx="11277318" cy="560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4800" kern="0" spc="-72" dirty="0">
                <a:solidFill>
                  <a:srgbClr val="FFFFFF"/>
                </a:solidFill>
                <a:latin typeface="Noto Sans Bengali Black" pitchFamily="34" charset="0"/>
                <a:ea typeface="Noto Sans Bengali Black" pitchFamily="34" charset="-122"/>
                <a:cs typeface="Noto Sans Bengali Black" pitchFamily="34" charset="-120"/>
              </a:rPr>
              <a:t>তথ্য ও যোগাযোগ প্রযুক্তি (ICT)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189" y="3174802"/>
            <a:ext cx="11277318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সফটওয়্যার পরিচিতি | শ্রেণী: নবম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189" y="3609777"/>
            <a:ext cx="11734506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উপস্থাপনায়: MANORANJAN DHAR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57189" y="4078982"/>
            <a:ext cx="1173450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ASSISTANT TEACHER ( PHYSICAL SCIENCE )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734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আজকের পাঠ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727075"/>
            <a:ext cx="1127731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আজকের পাঠের শিখনফল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189" y="1254125"/>
            <a:ext cx="859213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E6FB8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01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57189" y="1556345"/>
            <a:ext cx="5486263" cy="19050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6" name="Text 4"/>
          <p:cNvSpPr/>
          <p:nvPr/>
        </p:nvSpPr>
        <p:spPr>
          <a:xfrm>
            <a:off x="457189" y="1704876"/>
            <a:ext cx="5486263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সফটওয়্যার কী তা ব্যাখ্যা করতে পারবে।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248244" y="1254125"/>
            <a:ext cx="859213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E6FB8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02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248244" y="1556345"/>
            <a:ext cx="5486263" cy="19050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9" name="Text 7"/>
          <p:cNvSpPr/>
          <p:nvPr/>
        </p:nvSpPr>
        <p:spPr>
          <a:xfrm>
            <a:off x="6248244" y="1704876"/>
            <a:ext cx="5486263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সিস্টেম সফটওয়্যার ও অ্যাপ্লিকেশন সফটওয়্যারের পার্থক্য বুঝতে পারবে।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57189" y="3979863"/>
            <a:ext cx="859213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E6FB8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03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57189" y="4282083"/>
            <a:ext cx="5486263" cy="19050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12" name="Text 10"/>
          <p:cNvSpPr/>
          <p:nvPr/>
        </p:nvSpPr>
        <p:spPr>
          <a:xfrm>
            <a:off x="457189" y="4430613"/>
            <a:ext cx="5486263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সফটওয়্যার রক্ষণাবেক্ষণ ও ইনস্টলেশনের গুরুত্ব জানবে।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248244" y="3979863"/>
            <a:ext cx="859213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E6FB8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04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48244" y="4282083"/>
            <a:ext cx="5486263" cy="19050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15" name="Text 13"/>
          <p:cNvSpPr/>
          <p:nvPr/>
        </p:nvSpPr>
        <p:spPr>
          <a:xfrm>
            <a:off x="6248244" y="4430613"/>
            <a:ext cx="5486263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সফটওয়্যার পাইরেসি ও কপিরাইট সম্পর্কে প্রাথমিক ধারণা পাবে।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2084189"/>
            <a:ext cx="6492117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মূল ধারণা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2354064"/>
            <a:ext cx="6492117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সফটওয়্যার কী?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189" y="2881114"/>
            <a:ext cx="6492117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20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সফটওয়্যার হলো কতগুলো নির্দেশের সমষ্টি (Programs), যা কম্পিউটারকে নির্দেশ দেয় কীভাবে কোনো কাজ সম্পন্ন করতে হবে।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406395" y="2084189"/>
            <a:ext cx="4328111" cy="1192411"/>
          </a:xfrm>
          <a:prstGeom prst="rect">
            <a:avLst/>
          </a:prstGeom>
          <a:solidFill>
            <a:srgbClr val="F6C945"/>
          </a:solidFill>
          <a:ln/>
        </p:spPr>
      </p:sp>
      <p:sp>
        <p:nvSpPr>
          <p:cNvPr id="6" name="Text 4"/>
          <p:cNvSpPr/>
          <p:nvPr/>
        </p:nvSpPr>
        <p:spPr>
          <a:xfrm>
            <a:off x="7711188" y="2388989"/>
            <a:ext cx="3718527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মানবদেহের সাথে হার্ডওয়্যার এবং আত্মার/বুদ্ধির সাথে সফটওয়্যারের তুলনা করা যায়।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406395" y="3581400"/>
            <a:ext cx="4328111" cy="1192411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8" name="Text 6"/>
          <p:cNvSpPr/>
          <p:nvPr/>
        </p:nvSpPr>
        <p:spPr>
          <a:xfrm>
            <a:off x="7711188" y="3886200"/>
            <a:ext cx="3718527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হার্ডওয়্যার ছাড়া সফটওয়্যার এবং সফটওয়্যার ছাড়া হার্ডওয়্যার সম্পূর্ণ অচল।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734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দুই বিভাগ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727075"/>
            <a:ext cx="1127731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সফটওয়্যারের প্রকারভেদ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189" y="1254125"/>
            <a:ext cx="5410065" cy="5146675"/>
          </a:xfrm>
          <a:prstGeom prst="roundRect">
            <a:avLst>
              <a:gd name="adj" fmla="val 629"/>
            </a:avLst>
          </a:prstGeom>
          <a:noFill/>
          <a:ln w="25399">
            <a:solidFill>
              <a:srgbClr val="D0C9B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1182" y="3092351"/>
            <a:ext cx="515607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সিস্টেম সফটওয়্যার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711182" y="3362226"/>
            <a:ext cx="4902077" cy="420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3600" kern="0" spc="-54" dirty="0">
                <a:solidFill>
                  <a:srgbClr val="22282A"/>
                </a:solidFill>
                <a:latin typeface="Noto Sans Bengali Black" pitchFamily="34" charset="0"/>
                <a:ea typeface="Noto Sans Bengali Black" pitchFamily="34" charset="-122"/>
                <a:cs typeface="Noto Sans Bengali Black" pitchFamily="34" charset="-120"/>
              </a:rPr>
              <a:t>সিস্টেম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11182" y="3979664"/>
            <a:ext cx="4902077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যা কম্পিউটারের হার্ডওয়্যার ও পুরো সিস্টেম পরিচালনা করে।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324442" y="1254125"/>
            <a:ext cx="5410065" cy="5146675"/>
          </a:xfrm>
          <a:prstGeom prst="roundRect">
            <a:avLst>
              <a:gd name="adj" fmla="val 629"/>
            </a:avLst>
          </a:prstGeom>
          <a:noFill/>
          <a:ln w="25399">
            <a:solidFill>
              <a:srgbClr val="D0C9B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78435" y="3092351"/>
            <a:ext cx="515607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অ্যাপ্লিকেশন সফটওয়্যার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578435" y="3362226"/>
            <a:ext cx="4902077" cy="420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3600" kern="0" spc="-54" dirty="0">
                <a:solidFill>
                  <a:srgbClr val="22282A"/>
                </a:solidFill>
                <a:latin typeface="Noto Sans Bengali Black" pitchFamily="34" charset="0"/>
                <a:ea typeface="Noto Sans Bengali Black" pitchFamily="34" charset="-122"/>
                <a:cs typeface="Noto Sans Bengali Black" pitchFamily="34" charset="-120"/>
              </a:rPr>
              <a:t>অ্যাপ্লিকেশন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578435" y="3979664"/>
            <a:ext cx="4902077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যা ব্যবহারকারীর নির্দিষ্ট কাজ সম্পন্ন করার জন্য ব্যবহৃত হয়।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734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সিস্টেম সফটওয়্যার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727075"/>
            <a:ext cx="1127731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সিস্টেম সফটওয়্যার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189" y="1254125"/>
            <a:ext cx="11734506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কম্পিউটারের যন্ত্রাংশগুলোকে সচল রাখা এবং অ্যাপ্লিকেশন সফটওয়্যার চলার পরিবেশ তৈরি করা এর মূল কাজ।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57189" y="1723330"/>
            <a:ext cx="5486263" cy="4677470"/>
          </a:xfrm>
          <a:prstGeom prst="rect">
            <a:avLst/>
          </a:prstGeom>
          <a:solidFill>
            <a:srgbClr val="F4F0E6"/>
          </a:solidFill>
          <a:ln w="19050">
            <a:solidFill>
              <a:srgbClr val="22282A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36" y="1818580"/>
            <a:ext cx="5295768" cy="358278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52436" y="5579170"/>
            <a:ext cx="5295768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কম্পিউটার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52436" y="6014145"/>
            <a:ext cx="5391015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Windows 10/11, macOS, Linux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248244" y="1723330"/>
            <a:ext cx="5486263" cy="4677470"/>
          </a:xfrm>
          <a:prstGeom prst="rect">
            <a:avLst/>
          </a:prstGeom>
          <a:solidFill>
            <a:srgbClr val="F4F0E6"/>
          </a:solidFill>
          <a:ln w="19050">
            <a:solidFill>
              <a:srgbClr val="22282A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491" y="1818580"/>
            <a:ext cx="5295768" cy="358278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343491" y="5579170"/>
            <a:ext cx="5295768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মোবাইল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6343491" y="6014145"/>
            <a:ext cx="5391015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Android, iOS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734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নির্দিষ্ট কাজের জন্য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727075"/>
            <a:ext cx="1127731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অ্যাপ্লিকেশন সফটওয়্যার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189" y="1254125"/>
            <a:ext cx="11734506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বিশেষ কোনো কাজ সমাধান করার জন্য ব্যবহৃত সফটওয়্যার।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57189" y="1723330"/>
            <a:ext cx="3555911" cy="4677470"/>
          </a:xfrm>
          <a:prstGeom prst="rect">
            <a:avLst/>
          </a:prstGeom>
          <a:solidFill>
            <a:srgbClr val="F4F0E6"/>
          </a:solidFill>
          <a:ln w="19050">
            <a:solidFill>
              <a:srgbClr val="22282A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36" y="1818580"/>
            <a:ext cx="3365416" cy="32913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52436" y="5287764"/>
            <a:ext cx="3365416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অফিস প্রোগ্রাম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52436" y="5722739"/>
            <a:ext cx="3365416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MS Word, MS Excel, MS PowerPoint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4317892" y="1723330"/>
            <a:ext cx="3555911" cy="4677470"/>
          </a:xfrm>
          <a:prstGeom prst="rect">
            <a:avLst/>
          </a:prstGeom>
          <a:solidFill>
            <a:srgbClr val="F4F0E6"/>
          </a:solidFill>
          <a:ln w="19050">
            <a:solidFill>
              <a:srgbClr val="22282A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40" y="1818580"/>
            <a:ext cx="3365416" cy="358278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413140" y="5579170"/>
            <a:ext cx="3365416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ওয়েব ব্রাউজার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4413140" y="6014145"/>
            <a:ext cx="3460663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Google Chrome, Mozilla Firefox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8178595" y="1723330"/>
            <a:ext cx="3555911" cy="4677470"/>
          </a:xfrm>
          <a:prstGeom prst="rect">
            <a:avLst/>
          </a:prstGeom>
          <a:solidFill>
            <a:srgbClr val="F4F0E6"/>
          </a:solidFill>
          <a:ln w="19050">
            <a:solidFill>
              <a:srgbClr val="22282A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3843" y="1818580"/>
            <a:ext cx="3365416" cy="358278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273843" y="5579170"/>
            <a:ext cx="3365416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মিডিয়া প্লেয়ার</a:t>
            </a:r>
            <a:endParaRPr lang="en-US" sz="2000" dirty="0"/>
          </a:p>
        </p:txBody>
      </p:sp>
      <p:sp>
        <p:nvSpPr>
          <p:cNvPr id="16" name="Text 11"/>
          <p:cNvSpPr/>
          <p:nvPr/>
        </p:nvSpPr>
        <p:spPr>
          <a:xfrm>
            <a:off x="8273843" y="6014145"/>
            <a:ext cx="3460663" cy="291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VLC Media Player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734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কাজের ধাপ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727075"/>
            <a:ext cx="1127731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সফটওয়্যার ইনস্টল ও আনইনস্টল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189" y="2994819"/>
            <a:ext cx="859213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E6FB8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01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57189" y="3297039"/>
            <a:ext cx="3555812" cy="19050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6" name="Text 4"/>
          <p:cNvSpPr/>
          <p:nvPr/>
        </p:nvSpPr>
        <p:spPr>
          <a:xfrm>
            <a:off x="457189" y="3445570"/>
            <a:ext cx="3555911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ইনস্টলেশন: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57189" y="3880545"/>
            <a:ext cx="3555911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নতুন কোনো সফটওয়্যার কম্পিউটারে ব্যবহারের জন্য সেটআপ করা।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317892" y="2994819"/>
            <a:ext cx="859213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E6FB8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02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17892" y="3297039"/>
            <a:ext cx="3555812" cy="19050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10" name="Text 8"/>
          <p:cNvSpPr/>
          <p:nvPr/>
        </p:nvSpPr>
        <p:spPr>
          <a:xfrm>
            <a:off x="4317892" y="3445570"/>
            <a:ext cx="3555911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আনইনস্টল: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317892" y="3880545"/>
            <a:ext cx="3555911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অপ্রয়োজনীয় বা ক্ষতিকর সফটওয়্যার কম্পিউটার থেকে মুছে ফেলা।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178595" y="2994819"/>
            <a:ext cx="859213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E6FB8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03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78595" y="3297039"/>
            <a:ext cx="3555812" cy="19050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595" y="3445570"/>
            <a:ext cx="3555911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সতর্কতা: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178595" y="3880545"/>
            <a:ext cx="3555911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22282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সবসময় নিরাপদ ও নির্ভরযোগ্য উৎস থেকে সফটওয়্যার ডাউনলোড করা উচিত।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734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অধিকার ও ব্যবহার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727075"/>
            <a:ext cx="1127731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সফটওয়্যার পাইরেসি ও লাইসেন্স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189" y="1254125"/>
            <a:ext cx="3555911" cy="5146675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5" name="Text 3"/>
          <p:cNvSpPr/>
          <p:nvPr/>
        </p:nvSpPr>
        <p:spPr>
          <a:xfrm>
            <a:off x="736582" y="3318570"/>
            <a:ext cx="2997125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কপিরাইট: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6582" y="3753545"/>
            <a:ext cx="2997125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সফটওয়্যার প্রস্তুতকারীর আইনি অধিকার।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317892" y="1254125"/>
            <a:ext cx="3555911" cy="5146675"/>
          </a:xfrm>
          <a:prstGeom prst="rect">
            <a:avLst/>
          </a:prstGeom>
          <a:solidFill>
            <a:srgbClr val="C23E2C"/>
          </a:solidFill>
          <a:ln/>
        </p:spPr>
      </p:sp>
      <p:sp>
        <p:nvSpPr>
          <p:cNvPr id="8" name="Text 6"/>
          <p:cNvSpPr/>
          <p:nvPr/>
        </p:nvSpPr>
        <p:spPr>
          <a:xfrm>
            <a:off x="4597285" y="3318570"/>
            <a:ext cx="2997125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সফটওয়্যার পাইরেসি: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597285" y="3753545"/>
            <a:ext cx="2997125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অনুমতি ছাড়া সফটওয়্যার অবৈধভাবে কপি বা ব্যবহার করা।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178595" y="1254125"/>
            <a:ext cx="3555911" cy="5146675"/>
          </a:xfrm>
          <a:prstGeom prst="rect">
            <a:avLst/>
          </a:prstGeom>
          <a:solidFill>
            <a:srgbClr val="F6C945"/>
          </a:solidFill>
          <a:ln/>
        </p:spPr>
      </p:sp>
      <p:sp>
        <p:nvSpPr>
          <p:cNvPr id="11" name="Text 9"/>
          <p:cNvSpPr/>
          <p:nvPr/>
        </p:nvSpPr>
        <p:spPr>
          <a:xfrm>
            <a:off x="8457988" y="3172916"/>
            <a:ext cx="2997125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মুক্ত সফটওয়্যার: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457988" y="3607891"/>
            <a:ext cx="2997125" cy="874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যেসব সফটওয়্যার বিনামূল্যে ব্যবহার ও পরিবর্তন করা যায়, যেমন Linux ও LibreOffice।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734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সময়: ৩ মিনিট + ৫ মিনিট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727075"/>
            <a:ext cx="1127731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একক ও দলীয় কাজ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189" y="1254125"/>
            <a:ext cx="5410065" cy="5146675"/>
          </a:xfrm>
          <a:prstGeom prst="rect">
            <a:avLst/>
          </a:prstGeom>
          <a:solidFill>
            <a:srgbClr val="F6C945"/>
          </a:solidFill>
          <a:ln/>
        </p:spPr>
      </p:sp>
      <p:sp>
        <p:nvSpPr>
          <p:cNvPr id="5" name="Text 3"/>
          <p:cNvSpPr/>
          <p:nvPr/>
        </p:nvSpPr>
        <p:spPr>
          <a:xfrm>
            <a:off x="812780" y="3092351"/>
            <a:ext cx="5054474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000000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একক কাজ (৩ মিনিট):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12780" y="3362226"/>
            <a:ext cx="4698882" cy="420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3600" kern="0" spc="-54" dirty="0">
                <a:solidFill>
                  <a:srgbClr val="000000"/>
                </a:solidFill>
                <a:latin typeface="Noto Sans Bengali Black" pitchFamily="34" charset="0"/>
                <a:ea typeface="Noto Sans Bengali Black" pitchFamily="34" charset="-122"/>
                <a:cs typeface="Noto Sans Bengali Black" pitchFamily="34" charset="-120"/>
              </a:rPr>
              <a:t>৩ মিনিট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12780" y="3979664"/>
            <a:ext cx="4698882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তোমার দৈনন্দিন জীবনে ব্যবহৃত ৩টি অ্যাপ্লিকেশন সফটওয়্যারের নাম লেখ।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324442" y="1254125"/>
            <a:ext cx="5410065" cy="5146675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9" name="Text 7"/>
          <p:cNvSpPr/>
          <p:nvPr/>
        </p:nvSpPr>
        <p:spPr>
          <a:xfrm>
            <a:off x="6680033" y="3092351"/>
            <a:ext cx="5054474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FFFFFF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দলীয় কাজ (৫ মিনিট):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680033" y="3362226"/>
            <a:ext cx="4698882" cy="420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3600" kern="0" spc="-54" dirty="0">
                <a:solidFill>
                  <a:srgbClr val="FFFFFF"/>
                </a:solidFill>
                <a:latin typeface="Noto Sans Bengali Black" pitchFamily="34" charset="0"/>
                <a:ea typeface="Noto Sans Bengali Black" pitchFamily="34" charset="-122"/>
                <a:cs typeface="Noto Sans Bengali Black" pitchFamily="34" charset="-120"/>
              </a:rPr>
              <a:t>৫ মিনিট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680033" y="3979664"/>
            <a:ext cx="4698882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সিস্টেম সফটওয়্যার এবং অ্যাপ্লিকেশন সফটওয়্যারের মধ্যে ৩টি মূল পার্থক্য আলোচনা করে লেখ।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189" y="457200"/>
            <a:ext cx="11734506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22282A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শেষ পর্ব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457189" y="727075"/>
            <a:ext cx="11277318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600" b="1" kern="0" spc="-26" dirty="0">
                <a:solidFill>
                  <a:srgbClr val="22282A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মূল্যায়ন, বাড়ির কাজ ও সমাপ্তি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189" y="1254125"/>
            <a:ext cx="3555911" cy="5146675"/>
          </a:xfrm>
          <a:prstGeom prst="rect">
            <a:avLst/>
          </a:prstGeom>
          <a:solidFill>
            <a:srgbClr val="1E6FB8"/>
          </a:solidFill>
          <a:ln/>
        </p:spPr>
      </p:sp>
      <p:sp>
        <p:nvSpPr>
          <p:cNvPr id="5" name="Text 3"/>
          <p:cNvSpPr/>
          <p:nvPr/>
        </p:nvSpPr>
        <p:spPr>
          <a:xfrm>
            <a:off x="711182" y="1508125"/>
            <a:ext cx="3301917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FFFFFF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মূল্যায়ন: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711182" y="1812925"/>
            <a:ext cx="3047924" cy="874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অপারেটিং সিস্টেম কোন ধরনের সফটওয়্যার? MS PowerPoint কোন ধরনের সফটওয়্যার?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317892" y="1254125"/>
            <a:ext cx="4267093" cy="5146675"/>
          </a:xfrm>
          <a:prstGeom prst="rect">
            <a:avLst/>
          </a:prstGeom>
          <a:solidFill>
            <a:srgbClr val="F6C945"/>
          </a:solidFill>
          <a:ln/>
        </p:spPr>
      </p:sp>
      <p:sp>
        <p:nvSpPr>
          <p:cNvPr id="8" name="Text 6"/>
          <p:cNvSpPr/>
          <p:nvPr/>
        </p:nvSpPr>
        <p:spPr>
          <a:xfrm>
            <a:off x="4571886" y="1508125"/>
            <a:ext cx="40131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kern="0" spc="100" dirty="0">
                <a:solidFill>
                  <a:srgbClr val="000000"/>
                </a:solidFill>
                <a:latin typeface="Noto Sans Bengali SemiBold" pitchFamily="34" charset="0"/>
                <a:ea typeface="Noto Sans Bengali SemiBold" pitchFamily="34" charset="-122"/>
                <a:cs typeface="Noto Sans Bengali SemiBold" pitchFamily="34" charset="-120"/>
              </a:rPr>
              <a:t>বাড়ির কাজ: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571886" y="1812925"/>
            <a:ext cx="3759106" cy="874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“আমাদের দৈনন্দিন জীবনে অ্যাপ্লিকেশন সফটওয়্যারের ভূমিকা” বিষয়ে ১০ লাইনের একটি অনুচ্ছেদ লিখে আনবে।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889678" y="1254125"/>
            <a:ext cx="2844828" cy="5146675"/>
          </a:xfrm>
          <a:prstGeom prst="rect">
            <a:avLst/>
          </a:prstGeom>
          <a:solidFill>
            <a:srgbClr val="F4F0E6"/>
          </a:solidFill>
          <a:ln/>
        </p:spPr>
      </p:sp>
      <p:sp>
        <p:nvSpPr>
          <p:cNvPr id="11" name="Text 9"/>
          <p:cNvSpPr/>
          <p:nvPr/>
        </p:nvSpPr>
        <p:spPr>
          <a:xfrm>
            <a:off x="9143672" y="3478907"/>
            <a:ext cx="2336841" cy="697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850"/>
              </a:spcAft>
              <a:buNone/>
            </a:pPr>
            <a:r>
              <a:rPr lang="en-US" sz="1700" b="1" dirty="0">
                <a:solidFill>
                  <a:srgbClr val="000000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ধন্যবাদ!</a:t>
            </a:r>
            <a:endParaRPr lang="en-US" sz="17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প্রশ্ন থাকলে বলতে পারো।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Microsoft Office PowerPoint</Application>
  <PresentationFormat>Widescreen</PresentationFormat>
  <Paragraphs>88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Noto Sans Bengali Black</vt:lpstr>
      <vt:lpstr>Noto Sans Bengali</vt:lpstr>
      <vt:lpstr>Noto Sans Bengali Bold</vt:lpstr>
      <vt:lpstr>Noto Sans Bengali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lastModifiedBy>user</cp:lastModifiedBy>
  <cp:revision>1</cp:revision>
  <dcterms:created xsi:type="dcterms:W3CDTF">2026-09-27T09:17:29Z</dcterms:created>
  <dcterms:modified xsi:type="dcterms:W3CDTF">2026-09-27T09:18:36Z</dcterms:modified>
</cp:coreProperties>
</file>