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2" d="100"/>
          <a:sy n="72" d="100"/>
        </p:scale>
        <p:origin x="-552" y="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23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784080" y="548640"/>
            <a:ext cx="1280160" cy="1280160"/>
          </a:xfrm>
          <a:prstGeom prst="ellipse">
            <a:avLst/>
          </a:prstGeom>
          <a:solidFill>
            <a:srgbClr val="2EA6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515600" y="1371600"/>
            <a:ext cx="731520" cy="731520"/>
          </a:xfrm>
          <a:prstGeom prst="ellipse">
            <a:avLst/>
          </a:prstGeom>
          <a:solidFill>
            <a:srgbClr val="1C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82880" y="5669280"/>
            <a:ext cx="1097280" cy="1097280"/>
          </a:xfrm>
          <a:prstGeom prst="ellipse">
            <a:avLst/>
          </a:prstGeom>
          <a:solidFill>
            <a:srgbClr val="1C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69847" y="2913030"/>
            <a:ext cx="422263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200" b="1">
                <a:solidFill>
                  <a:srgbClr val="FFFFFF"/>
                </a:solidFill>
                <a:latin typeface="Noto Sans Bengali"/>
              </a:defRPr>
            </a:pPr>
            <a:r>
              <a:rPr sz="5400" dirty="0" err="1">
                <a:latin typeface="Kalpurush" pitchFamily="2" charset="0"/>
                <a:cs typeface="Kalpurush" pitchFamily="2" charset="0"/>
              </a:rPr>
              <a:t>সাইবার</a:t>
            </a:r>
            <a:r>
              <a:rPr sz="5400" dirty="0">
                <a:latin typeface="Kalpurush" pitchFamily="2" charset="0"/>
                <a:cs typeface="Kalpurush" pitchFamily="2" charset="0"/>
              </a:rPr>
              <a:t> </a:t>
            </a:r>
            <a:r>
              <a:rPr sz="5400" dirty="0" err="1">
                <a:latin typeface="Kalpurush" pitchFamily="2" charset="0"/>
                <a:cs typeface="Kalpurush" pitchFamily="2" charset="0"/>
              </a:rPr>
              <a:t>নিরাপত্তা</a:t>
            </a:r>
            <a:endParaRPr sz="54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69848" y="5486400"/>
            <a:ext cx="1444752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">
                <a:solidFill>
                  <a:srgbClr val="232A32"/>
                </a:solidFill>
                <a:latin typeface="Noto Sans Bengali"/>
              </a:defRPr>
            </a:pPr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127248" y="5486400"/>
            <a:ext cx="1444752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">
                <a:solidFill>
                  <a:srgbClr val="232A32"/>
                </a:solidFill>
                <a:latin typeface="Noto Sans Bengali"/>
              </a:defRPr>
            </a:pPr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184648" y="5486400"/>
            <a:ext cx="1444752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">
                <a:solidFill>
                  <a:srgbClr val="232A32"/>
                </a:solidFill>
                <a:latin typeface="Noto Sans Bengali"/>
              </a:defRPr>
            </a:pPr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242048" y="5486400"/>
            <a:ext cx="1444752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">
                <a:solidFill>
                  <a:srgbClr val="232A32"/>
                </a:solidFill>
                <a:latin typeface="Noto Sans Bengali"/>
              </a:defRPr>
            </a:pPr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299448" y="5486400"/>
            <a:ext cx="1444752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">
                <a:solidFill>
                  <a:srgbClr val="232A32"/>
                </a:solidFill>
                <a:latin typeface="Noto Sans Bengali"/>
              </a:defRPr>
            </a:pPr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548640" y="6492240"/>
            <a:ext cx="11064240" cy="9144"/>
          </a:xfrm>
          <a:prstGeom prst="rect">
            <a:avLst/>
          </a:prstGeom>
          <a:solidFill>
            <a:srgbClr val="D2D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594360" y="6547104"/>
            <a:ext cx="8686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6707A"/>
                </a:solidFill>
                <a:latin typeface="Noto Sans Bengali"/>
              </a:defRPr>
            </a:pPr>
            <a:r>
              <a:t>তথ্য ও যোগাযোগ প্রযুক্তি | সাইবার নিরাপত্তা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789920" y="6510528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07A"/>
                </a:solidFill>
                <a:latin typeface="Noto Sans Bengali"/>
              </a:defRPr>
            </a:pPr>
            <a:r>
              <a:t>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676674" y="403890"/>
            <a:ext cx="57947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তথ্য</a:t>
            </a:r>
            <a:r>
              <a:rPr lang="en-US" sz="3600" dirty="0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 ও </a:t>
            </a:r>
            <a:r>
              <a:rPr lang="en-US" sz="3600" dirty="0" err="1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যোগাযোগ</a:t>
            </a:r>
            <a:r>
              <a:rPr lang="en-US" sz="3600" dirty="0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প্রযুক্তি</a:t>
            </a:r>
            <a:endParaRPr lang="en-US" sz="3600" dirty="0" smtClean="0">
              <a:solidFill>
                <a:schemeClr val="bg1"/>
              </a:solidFill>
              <a:latin typeface="Kalpurush" pitchFamily="2" charset="0"/>
              <a:cs typeface="Kalpurush" pitchFamily="2" charset="0"/>
            </a:endParaRP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৯ম </a:t>
            </a:r>
            <a:r>
              <a:rPr lang="en-US" sz="3600" dirty="0" err="1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শ্রেণি</a:t>
            </a:r>
            <a:r>
              <a:rPr lang="en-US" sz="3600" dirty="0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 </a:t>
            </a:r>
          </a:p>
          <a:p>
            <a:pPr algn="ctr"/>
            <a:r>
              <a:rPr lang="en-US" sz="3600" dirty="0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২য় </a:t>
            </a:r>
            <a:r>
              <a:rPr lang="en-US" sz="3600" dirty="0" err="1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অধ্যায়</a:t>
            </a:r>
            <a:r>
              <a:rPr lang="en-US" sz="3600" dirty="0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 </a:t>
            </a:r>
            <a:endParaRPr lang="en-US" sz="3600" dirty="0">
              <a:solidFill>
                <a:schemeClr val="bg1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811617" y="3273287"/>
            <a:ext cx="4435503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পরিবেশনায়ঃ</a:t>
            </a:r>
            <a:endParaRPr lang="en-US" sz="2800" dirty="0" smtClean="0">
              <a:solidFill>
                <a:schemeClr val="bg1"/>
              </a:solidFill>
              <a:latin typeface="Kalpurush" pitchFamily="2" charset="0"/>
              <a:cs typeface="Kalpurush" pitchFamily="2" charset="0"/>
            </a:endParaRPr>
          </a:p>
          <a:p>
            <a:r>
              <a:rPr lang="en-US" sz="2800" dirty="0" err="1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তুহিন</a:t>
            </a:r>
            <a:r>
              <a:rPr lang="en-US" sz="2800" dirty="0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বিশ্বাস</a:t>
            </a:r>
            <a:r>
              <a:rPr lang="en-US" sz="2800" dirty="0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,</a:t>
            </a:r>
          </a:p>
          <a:p>
            <a:r>
              <a:rPr lang="en-US" sz="2800" dirty="0" err="1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সহকারী</a:t>
            </a:r>
            <a:r>
              <a:rPr lang="en-US" sz="2800" dirty="0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শিক্ষক</a:t>
            </a:r>
            <a:r>
              <a:rPr lang="en-US" sz="2800" dirty="0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 (</a:t>
            </a:r>
            <a:r>
              <a:rPr lang="en-US" sz="2800" dirty="0" err="1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আইসিটি</a:t>
            </a:r>
            <a:r>
              <a:rPr lang="en-US" sz="2800" dirty="0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)</a:t>
            </a:r>
          </a:p>
          <a:p>
            <a:r>
              <a:rPr lang="en-US" sz="2800" dirty="0" err="1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বিএসসি</a:t>
            </a:r>
            <a:r>
              <a:rPr lang="en-US" sz="2800" dirty="0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মাধ্যমিক</a:t>
            </a:r>
            <a:r>
              <a:rPr lang="en-US" sz="2800" dirty="0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বিদ্যালয়</a:t>
            </a:r>
            <a:r>
              <a:rPr lang="en-US" sz="2800" dirty="0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,</a:t>
            </a:r>
          </a:p>
          <a:p>
            <a:r>
              <a:rPr lang="en-US" sz="2800" dirty="0" err="1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বাগেরহাট</a:t>
            </a:r>
            <a:r>
              <a:rPr lang="en-US" sz="2800" dirty="0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।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23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784080" y="548640"/>
            <a:ext cx="1280160" cy="1280160"/>
          </a:xfrm>
          <a:prstGeom prst="ellipse">
            <a:avLst/>
          </a:prstGeom>
          <a:solidFill>
            <a:srgbClr val="2EA6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515600" y="1371600"/>
            <a:ext cx="731520" cy="731520"/>
          </a:xfrm>
          <a:prstGeom prst="ellipse">
            <a:avLst/>
          </a:prstGeom>
          <a:solidFill>
            <a:srgbClr val="1C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82880" y="5669280"/>
            <a:ext cx="1097280" cy="1097280"/>
          </a:xfrm>
          <a:prstGeom prst="ellipse">
            <a:avLst/>
          </a:prstGeom>
          <a:solidFill>
            <a:srgbClr val="1C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325880"/>
            <a:ext cx="422263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200" b="1">
                <a:solidFill>
                  <a:srgbClr val="FFFFFF"/>
                </a:solidFill>
                <a:latin typeface="Noto Sans Bengali"/>
              </a:defRPr>
            </a:pPr>
            <a:r>
              <a:rPr sz="5400" dirty="0" err="1">
                <a:latin typeface="Kalpurush" pitchFamily="2" charset="0"/>
                <a:cs typeface="Kalpurush" pitchFamily="2" charset="0"/>
              </a:rPr>
              <a:t>সাইবার</a:t>
            </a:r>
            <a:r>
              <a:rPr sz="5400" dirty="0">
                <a:latin typeface="Kalpurush" pitchFamily="2" charset="0"/>
                <a:cs typeface="Kalpurush" pitchFamily="2" charset="0"/>
              </a:rPr>
              <a:t> </a:t>
            </a:r>
            <a:r>
              <a:rPr sz="5400" dirty="0" err="1">
                <a:latin typeface="Kalpurush" pitchFamily="2" charset="0"/>
                <a:cs typeface="Kalpurush" pitchFamily="2" charset="0"/>
              </a:rPr>
              <a:t>নিরাপত্তা</a:t>
            </a:r>
            <a:endParaRPr sz="54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8680" y="2560320"/>
            <a:ext cx="609333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>
                <a:solidFill>
                  <a:srgbClr val="C8E1F0"/>
                </a:solidFill>
                <a:latin typeface="Noto Sans Bengali"/>
              </a:defRPr>
            </a:pPr>
            <a:r>
              <a:rPr sz="2800" dirty="0" err="1">
                <a:latin typeface="Kalpurush" pitchFamily="2" charset="0"/>
                <a:cs typeface="Kalpurush" pitchFamily="2" charset="0"/>
              </a:rPr>
              <a:t>নিরাপদ</a:t>
            </a:r>
            <a:r>
              <a:rPr sz="2800" dirty="0">
                <a:latin typeface="Kalpurush" pitchFamily="2" charset="0"/>
                <a:cs typeface="Kalpurush" pitchFamily="2" charset="0"/>
              </a:rPr>
              <a:t> </a:t>
            </a:r>
            <a:r>
              <a:rPr sz="2800" dirty="0" err="1">
                <a:latin typeface="Kalpurush" pitchFamily="2" charset="0"/>
                <a:cs typeface="Kalpurush" pitchFamily="2" charset="0"/>
              </a:rPr>
              <a:t>ডিজিটাল</a:t>
            </a:r>
            <a:r>
              <a:rPr sz="2800" dirty="0">
                <a:latin typeface="Kalpurush" pitchFamily="2" charset="0"/>
                <a:cs typeface="Kalpurush" pitchFamily="2" charset="0"/>
              </a:rPr>
              <a:t> </a:t>
            </a:r>
            <a:r>
              <a:rPr sz="2800" dirty="0" err="1">
                <a:latin typeface="Kalpurush" pitchFamily="2" charset="0"/>
                <a:cs typeface="Kalpurush" pitchFamily="2" charset="0"/>
              </a:rPr>
              <a:t>জীবন</a:t>
            </a:r>
            <a:r>
              <a:rPr sz="2800" dirty="0">
                <a:latin typeface="Kalpurush" pitchFamily="2" charset="0"/>
                <a:cs typeface="Kalpurush" pitchFamily="2" charset="0"/>
              </a:rPr>
              <a:t> ও </a:t>
            </a:r>
            <a:r>
              <a:rPr sz="2800" dirty="0" err="1">
                <a:latin typeface="Kalpurush" pitchFamily="2" charset="0"/>
                <a:cs typeface="Kalpurush" pitchFamily="2" charset="0"/>
              </a:rPr>
              <a:t>অনলাইন</a:t>
            </a:r>
            <a:r>
              <a:rPr sz="2800" dirty="0">
                <a:latin typeface="Kalpurush" pitchFamily="2" charset="0"/>
                <a:cs typeface="Kalpurush" pitchFamily="2" charset="0"/>
              </a:rPr>
              <a:t> </a:t>
            </a:r>
            <a:r>
              <a:rPr sz="2800" dirty="0" err="1">
                <a:latin typeface="Kalpurush" pitchFamily="2" charset="0"/>
                <a:cs typeface="Kalpurush" pitchFamily="2" charset="0"/>
              </a:rPr>
              <a:t>সচেতনতা</a:t>
            </a:r>
            <a:endParaRPr sz="28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68680" y="4800600"/>
            <a:ext cx="182880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68680" y="4800600"/>
            <a:ext cx="73152" cy="640080"/>
          </a:xfrm>
          <a:prstGeom prst="rect">
            <a:avLst/>
          </a:prstGeom>
          <a:solidFill>
            <a:srgbClr val="1C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69848" y="4946904"/>
            <a:ext cx="73770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12340"/>
                </a:solidFill>
                <a:latin typeface="Noto Sans Bengali"/>
              </a:defRPr>
            </a:pPr>
            <a:r>
              <a:rPr sz="2000" dirty="0" err="1">
                <a:latin typeface="Kalpurush" pitchFamily="2" charset="0"/>
                <a:cs typeface="Kalpurush" pitchFamily="2" charset="0"/>
              </a:rPr>
              <a:t>হ্যাকিং</a:t>
            </a:r>
            <a:endParaRPr sz="2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69848" y="5486400"/>
            <a:ext cx="1444752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">
                <a:solidFill>
                  <a:srgbClr val="232A32"/>
                </a:solidFill>
                <a:latin typeface="Noto Sans Bengali"/>
              </a:defRPr>
            </a:pPr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2926080" y="4800600"/>
            <a:ext cx="182880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2926080" y="4800600"/>
            <a:ext cx="73152" cy="640080"/>
          </a:xfrm>
          <a:prstGeom prst="rect">
            <a:avLst/>
          </a:prstGeom>
          <a:solidFill>
            <a:srgbClr val="2EA6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127248" y="4946904"/>
            <a:ext cx="122501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12340"/>
                </a:solidFill>
                <a:latin typeface="Noto Sans Bengali"/>
              </a:defRPr>
            </a:pPr>
            <a:r>
              <a:rPr sz="2000" dirty="0" err="1">
                <a:latin typeface="Kalpurush" pitchFamily="2" charset="0"/>
                <a:cs typeface="Kalpurush" pitchFamily="2" charset="0"/>
              </a:rPr>
              <a:t>ডেটা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সুরক্ষা</a:t>
            </a:r>
            <a:endParaRPr sz="2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27248" y="5486400"/>
            <a:ext cx="1444752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">
                <a:solidFill>
                  <a:srgbClr val="232A32"/>
                </a:solidFill>
                <a:latin typeface="Noto Sans Bengali"/>
              </a:defRPr>
            </a:pPr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4983480" y="4800600"/>
            <a:ext cx="182880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4983480" y="4800600"/>
            <a:ext cx="73152" cy="640080"/>
          </a:xfrm>
          <a:prstGeom prst="rect">
            <a:avLst/>
          </a:prstGeom>
          <a:solidFill>
            <a:srgbClr val="E687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184648" y="4946904"/>
            <a:ext cx="111120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12340"/>
                </a:solidFill>
                <a:latin typeface="Noto Sans Bengali"/>
              </a:defRPr>
            </a:pPr>
            <a:r>
              <a:rPr sz="2000" dirty="0" err="1">
                <a:latin typeface="Kalpurush" pitchFamily="2" charset="0"/>
                <a:cs typeface="Kalpurush" pitchFamily="2" charset="0"/>
              </a:rPr>
              <a:t>ম্যালওয়্যার</a:t>
            </a:r>
            <a:endParaRPr sz="2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84648" y="5486400"/>
            <a:ext cx="1444752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">
                <a:solidFill>
                  <a:srgbClr val="232A32"/>
                </a:solidFill>
                <a:latin typeface="Noto Sans Bengali"/>
              </a:defRPr>
            </a:pPr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7040880" y="4800600"/>
            <a:ext cx="182880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7040880" y="4800600"/>
            <a:ext cx="73152" cy="640080"/>
          </a:xfrm>
          <a:prstGeom prst="rect">
            <a:avLst/>
          </a:prstGeom>
          <a:solidFill>
            <a:srgbClr val="CA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242048" y="4946904"/>
            <a:ext cx="136287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12340"/>
                </a:solidFill>
                <a:latin typeface="Noto Sans Bengali"/>
              </a:defRPr>
            </a:pPr>
            <a:r>
              <a:rPr sz="2000" dirty="0" err="1">
                <a:latin typeface="Kalpurush" pitchFamily="2" charset="0"/>
                <a:cs typeface="Kalpurush" pitchFamily="2" charset="0"/>
              </a:rPr>
              <a:t>সাইবার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বুলিং</a:t>
            </a:r>
            <a:endParaRPr sz="2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242048" y="5486400"/>
            <a:ext cx="1444752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">
                <a:solidFill>
                  <a:srgbClr val="232A32"/>
                </a:solidFill>
                <a:latin typeface="Noto Sans Bengali"/>
              </a:defRPr>
            </a:pPr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9098280" y="4800600"/>
            <a:ext cx="182880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9098280" y="4800600"/>
            <a:ext cx="73152" cy="640080"/>
          </a:xfrm>
          <a:prstGeom prst="rect">
            <a:avLst/>
          </a:prstGeom>
          <a:solidFill>
            <a:srgbClr val="308F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299448" y="4946904"/>
            <a:ext cx="122341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12340"/>
                </a:solidFill>
                <a:latin typeface="Noto Sans Bengali"/>
              </a:defRPr>
            </a:pPr>
            <a:r>
              <a:rPr sz="2000" dirty="0" err="1">
                <a:latin typeface="Kalpurush" pitchFamily="2" charset="0"/>
                <a:cs typeface="Kalpurush" pitchFamily="2" charset="0"/>
              </a:rPr>
              <a:t>ফেক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নিউজ</a:t>
            </a:r>
            <a:endParaRPr sz="2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299448" y="5486400"/>
            <a:ext cx="1444752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">
                <a:solidFill>
                  <a:srgbClr val="232A32"/>
                </a:solidFill>
                <a:latin typeface="Noto Sans Bengali"/>
              </a:defRPr>
            </a:pPr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548640" y="6492240"/>
            <a:ext cx="11064240" cy="9144"/>
          </a:xfrm>
          <a:prstGeom prst="rect">
            <a:avLst/>
          </a:prstGeom>
          <a:solidFill>
            <a:srgbClr val="D2D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594360" y="6547104"/>
            <a:ext cx="8686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6707A"/>
                </a:solidFill>
                <a:latin typeface="Noto Sans Bengali"/>
              </a:defRPr>
            </a:pPr>
            <a:r>
              <a:t>তথ্য ও যোগাযোগ প্রযুক্তি | সাইবার নিরাপত্তা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789920" y="6510528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07A"/>
                </a:solidFill>
                <a:latin typeface="Noto Sans Bengali"/>
              </a:defRPr>
            </a:pPr>
            <a: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064712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C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349807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12340"/>
                </a:solidFill>
                <a:latin typeface="Noto Sans Bengali"/>
              </a:defRPr>
            </a:pPr>
            <a:r>
              <a:rPr sz="3600" dirty="0" err="1">
                <a:latin typeface="Kalpurush" pitchFamily="2" charset="0"/>
                <a:cs typeface="Kalpurush" pitchFamily="2" charset="0"/>
              </a:rPr>
              <a:t>সাইবার</a:t>
            </a:r>
            <a:r>
              <a:rPr sz="3600" dirty="0">
                <a:latin typeface="Kalpurush" pitchFamily="2" charset="0"/>
                <a:cs typeface="Kalpurush" pitchFamily="2" charset="0"/>
              </a:rPr>
              <a:t> </a:t>
            </a:r>
            <a:r>
              <a:rPr sz="3600" dirty="0" err="1">
                <a:latin typeface="Kalpurush" pitchFamily="2" charset="0"/>
                <a:cs typeface="Kalpurush" pitchFamily="2" charset="0"/>
              </a:rPr>
              <a:t>অপরাধ</a:t>
            </a:r>
            <a:r>
              <a:rPr sz="3600" dirty="0">
                <a:latin typeface="Kalpurush" pitchFamily="2" charset="0"/>
                <a:cs typeface="Kalpurush" pitchFamily="2" charset="0"/>
              </a:rPr>
              <a:t> </a:t>
            </a:r>
            <a:r>
              <a:rPr sz="3600" dirty="0" err="1">
                <a:latin typeface="Kalpurush" pitchFamily="2" charset="0"/>
                <a:cs typeface="Kalpurush" pitchFamily="2" charset="0"/>
              </a:rPr>
              <a:t>কী</a:t>
            </a:r>
            <a:r>
              <a:rPr sz="3600" dirty="0">
                <a:latin typeface="Kalpurush" pitchFamily="2" charset="0"/>
                <a:cs typeface="Kalpurush" pitchFamily="2" charset="0"/>
              </a:rPr>
              <a:t>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508760"/>
            <a:ext cx="539496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508760"/>
            <a:ext cx="73152" cy="1828800"/>
          </a:xfrm>
          <a:prstGeom prst="rect">
            <a:avLst/>
          </a:prstGeom>
          <a:solidFill>
            <a:srgbClr val="1C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7" y="1575020"/>
            <a:ext cx="122982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>
                <a:solidFill>
                  <a:srgbClr val="112340"/>
                </a:solidFill>
                <a:latin typeface="Noto Sans Bengali"/>
              </a:defRPr>
            </a:pPr>
            <a:r>
              <a:rPr sz="2000" dirty="0" err="1">
                <a:latin typeface="Kalpurush" pitchFamily="2" charset="0"/>
                <a:cs typeface="Kalpurush" pitchFamily="2" charset="0"/>
              </a:rPr>
              <a:t>সহজ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সংজ্ঞা</a:t>
            </a:r>
            <a:endParaRPr sz="2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2104" y="2013935"/>
            <a:ext cx="501091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 sz="1700">
                <a:solidFill>
                  <a:srgbClr val="232A32"/>
                </a:solidFill>
                <a:latin typeface="Noto Sans Bengali"/>
              </a:defRPr>
            </a:pPr>
            <a:r>
              <a:rPr sz="2000" dirty="0" err="1">
                <a:latin typeface="Kalpurush" pitchFamily="2" charset="0"/>
                <a:cs typeface="Kalpurush" pitchFamily="2" charset="0"/>
              </a:rPr>
              <a:t>অনলাইন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ইন্টারনেট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ব্যবহার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করে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সংঘটিত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অপরাধকে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সাধারণভাবে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সাইবার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অপরাধ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বলা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হয</a:t>
            </a:r>
            <a:r>
              <a:rPr sz="2000" dirty="0">
                <a:latin typeface="Kalpurush" pitchFamily="2" charset="0"/>
                <a:cs typeface="Kalpurush" pitchFamily="2" charset="0"/>
              </a:rPr>
              <a:t>়।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এতে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কম্পিউটার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,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মোবাইল</a:t>
            </a:r>
            <a:r>
              <a:rPr sz="2000" dirty="0">
                <a:latin typeface="Kalpurush" pitchFamily="2" charset="0"/>
                <a:cs typeface="Kalpurush" pitchFamily="2" charset="0"/>
              </a:rPr>
              <a:t>,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নেটওয়ার্ক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ডিজিটাল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তথ্য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লক্ষ্যবস্তু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হতে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পারে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।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508760"/>
            <a:ext cx="53035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17920" y="1508760"/>
            <a:ext cx="73152" cy="1828800"/>
          </a:xfrm>
          <a:prstGeom prst="rect">
            <a:avLst/>
          </a:prstGeom>
          <a:solidFill>
            <a:srgbClr val="CA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19088" y="1655063"/>
            <a:ext cx="230223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>
                <a:solidFill>
                  <a:srgbClr val="112340"/>
                </a:solidFill>
                <a:latin typeface="Noto Sans Bengali"/>
              </a:defRPr>
            </a:pPr>
            <a:r>
              <a:rPr sz="2000" dirty="0" err="1">
                <a:latin typeface="Kalpurush" pitchFamily="2" charset="0"/>
                <a:cs typeface="Kalpurush" pitchFamily="2" charset="0"/>
              </a:rPr>
              <a:t>কেন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সচেতনতা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জরুরি</a:t>
            </a:r>
            <a:r>
              <a:rPr sz="2000" dirty="0">
                <a:latin typeface="Kalpurush" pitchFamily="2" charset="0"/>
                <a:cs typeface="Kalpurush" pitchFamily="2" charset="0"/>
              </a:rPr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9944" y="2063124"/>
            <a:ext cx="491947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 sz="1700">
                <a:solidFill>
                  <a:srgbClr val="232A32"/>
                </a:solidFill>
                <a:latin typeface="Noto Sans Bengali"/>
              </a:defRPr>
            </a:pPr>
            <a:r>
              <a:rPr sz="2000" dirty="0" err="1">
                <a:latin typeface="Kalpurush" pitchFamily="2" charset="0"/>
                <a:cs typeface="Kalpurush" pitchFamily="2" charset="0"/>
              </a:rPr>
              <a:t>ব্যক্তিগত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তথ্য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চুরি</a:t>
            </a:r>
            <a:r>
              <a:rPr sz="2000" dirty="0">
                <a:latin typeface="Kalpurush" pitchFamily="2" charset="0"/>
                <a:cs typeface="Kalpurush" pitchFamily="2" charset="0"/>
              </a:rPr>
              <a:t>,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অ্যাকাউন্টে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অননুমোদিত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প্রবেশ</a:t>
            </a:r>
            <a:r>
              <a:rPr sz="2000" dirty="0">
                <a:latin typeface="Kalpurush" pitchFamily="2" charset="0"/>
                <a:cs typeface="Kalpurush" pitchFamily="2" charset="0"/>
              </a:rPr>
              <a:t>,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তথ্য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নষ্ট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হওয়া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এবং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অনলাইন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হয়রানির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মতো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ঝুঁকি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তৈরি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হতে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পারে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3840480"/>
            <a:ext cx="10332720" cy="1990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>
                <a:solidFill>
                  <a:srgbClr val="232A32"/>
                </a:solidFill>
                <a:latin typeface="Noto Sans Bengali"/>
              </a:defRPr>
            </a:pPr>
            <a:r>
              <a:rPr sz="2000" b="1" dirty="0">
                <a:latin typeface="Kalpurush" pitchFamily="2" charset="0"/>
                <a:cs typeface="Kalpurush" pitchFamily="2" charset="0"/>
              </a:rPr>
              <a:t>• </a:t>
            </a:r>
            <a:r>
              <a:rPr sz="2000" b="1" dirty="0" err="1">
                <a:latin typeface="Kalpurush" pitchFamily="2" charset="0"/>
                <a:cs typeface="Kalpurush" pitchFamily="2" charset="0"/>
              </a:rPr>
              <a:t>হ্যাকিং</a:t>
            </a:r>
            <a:r>
              <a:rPr sz="2000" b="1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>
                <a:latin typeface="Kalpurush" pitchFamily="2" charset="0"/>
                <a:cs typeface="Kalpurush" pitchFamily="2" charset="0"/>
              </a:rPr>
              <a:t>(Hacking)</a:t>
            </a:r>
          </a:p>
          <a:p>
            <a:pPr>
              <a:spcAft>
                <a:spcPts val="700"/>
              </a:spcAft>
              <a:defRPr sz="1800">
                <a:solidFill>
                  <a:srgbClr val="232A32"/>
                </a:solidFill>
                <a:latin typeface="Noto Sans Bengali"/>
              </a:defRPr>
            </a:pPr>
            <a:r>
              <a:rPr sz="2000" b="1" dirty="0">
                <a:latin typeface="Kalpurush" pitchFamily="2" charset="0"/>
                <a:cs typeface="Kalpurush" pitchFamily="2" charset="0"/>
              </a:rPr>
              <a:t>• </a:t>
            </a:r>
            <a:r>
              <a:rPr sz="2000" b="1" dirty="0" err="1">
                <a:latin typeface="Kalpurush" pitchFamily="2" charset="0"/>
                <a:cs typeface="Kalpurush" pitchFamily="2" charset="0"/>
              </a:rPr>
              <a:t>ব্রুট</a:t>
            </a:r>
            <a:r>
              <a:rPr sz="2000" b="1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b="1" dirty="0" err="1">
                <a:latin typeface="Kalpurush" pitchFamily="2" charset="0"/>
                <a:cs typeface="Kalpurush" pitchFamily="2" charset="0"/>
              </a:rPr>
              <a:t>ফোর্স</a:t>
            </a:r>
            <a:r>
              <a:rPr sz="2000" b="1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b="1" dirty="0" err="1">
                <a:latin typeface="Kalpurush" pitchFamily="2" charset="0"/>
                <a:cs typeface="Kalpurush" pitchFamily="2" charset="0"/>
              </a:rPr>
              <a:t>আক্রমণ</a:t>
            </a:r>
            <a:r>
              <a:rPr sz="2000" b="1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>
                <a:latin typeface="Kalpurush" pitchFamily="2" charset="0"/>
                <a:cs typeface="Kalpurush" pitchFamily="2" charset="0"/>
              </a:rPr>
              <a:t>(Brute Force Attack)</a:t>
            </a:r>
          </a:p>
          <a:p>
            <a:pPr>
              <a:spcAft>
                <a:spcPts val="700"/>
              </a:spcAft>
              <a:defRPr sz="1800">
                <a:solidFill>
                  <a:srgbClr val="232A32"/>
                </a:solidFill>
                <a:latin typeface="Noto Sans Bengali"/>
              </a:defRPr>
            </a:pPr>
            <a:r>
              <a:rPr sz="2000" b="1" dirty="0">
                <a:latin typeface="Kalpurush" pitchFamily="2" charset="0"/>
                <a:cs typeface="Kalpurush" pitchFamily="2" charset="0"/>
              </a:rPr>
              <a:t>• </a:t>
            </a:r>
            <a:r>
              <a:rPr sz="2000" b="1" dirty="0" err="1">
                <a:latin typeface="Kalpurush" pitchFamily="2" charset="0"/>
                <a:cs typeface="Kalpurush" pitchFamily="2" charset="0"/>
              </a:rPr>
              <a:t>ডেটা</a:t>
            </a:r>
            <a:r>
              <a:rPr sz="2000" b="1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b="1" dirty="0" err="1">
                <a:latin typeface="Kalpurush" pitchFamily="2" charset="0"/>
                <a:cs typeface="Kalpurush" pitchFamily="2" charset="0"/>
              </a:rPr>
              <a:t>ইন্টারসেপশন</a:t>
            </a:r>
            <a:r>
              <a:rPr sz="2000" b="1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>
                <a:latin typeface="Kalpurush" pitchFamily="2" charset="0"/>
                <a:cs typeface="Kalpurush" pitchFamily="2" charset="0"/>
              </a:rPr>
              <a:t>(Data Interception)</a:t>
            </a:r>
          </a:p>
          <a:p>
            <a:pPr>
              <a:spcAft>
                <a:spcPts val="700"/>
              </a:spcAft>
              <a:defRPr sz="1800">
                <a:solidFill>
                  <a:srgbClr val="232A32"/>
                </a:solidFill>
                <a:latin typeface="Noto Sans Bengali"/>
              </a:defRPr>
            </a:pPr>
            <a:r>
              <a:rPr sz="2000" b="1" dirty="0">
                <a:latin typeface="Kalpurush" pitchFamily="2" charset="0"/>
                <a:cs typeface="Kalpurush" pitchFamily="2" charset="0"/>
              </a:rPr>
              <a:t>• </a:t>
            </a:r>
            <a:r>
              <a:rPr sz="2000" b="1" dirty="0" err="1">
                <a:latin typeface="Kalpurush" pitchFamily="2" charset="0"/>
                <a:cs typeface="Kalpurush" pitchFamily="2" charset="0"/>
              </a:rPr>
              <a:t>DDoS</a:t>
            </a:r>
            <a:r>
              <a:rPr sz="2000" b="1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b="1" dirty="0" err="1">
                <a:latin typeface="Kalpurush" pitchFamily="2" charset="0"/>
                <a:cs typeface="Kalpurush" pitchFamily="2" charset="0"/>
              </a:rPr>
              <a:t>আক্রমণ</a:t>
            </a:r>
            <a:endParaRPr sz="2000" b="1" dirty="0">
              <a:latin typeface="Kalpurush" pitchFamily="2" charset="0"/>
              <a:cs typeface="Kalpurush" pitchFamily="2" charset="0"/>
            </a:endParaRPr>
          </a:p>
          <a:p>
            <a:pPr>
              <a:spcAft>
                <a:spcPts val="700"/>
              </a:spcAft>
              <a:defRPr sz="1800">
                <a:solidFill>
                  <a:srgbClr val="232A32"/>
                </a:solidFill>
                <a:latin typeface="Noto Sans Bengali"/>
              </a:defRPr>
            </a:pPr>
            <a:r>
              <a:rPr sz="2000" b="1" dirty="0">
                <a:latin typeface="Kalpurush" pitchFamily="2" charset="0"/>
                <a:cs typeface="Kalpurush" pitchFamily="2" charset="0"/>
              </a:rPr>
              <a:t>• </a:t>
            </a:r>
            <a:r>
              <a:rPr sz="2000" b="1" dirty="0" err="1">
                <a:latin typeface="Kalpurush" pitchFamily="2" charset="0"/>
                <a:cs typeface="Kalpurush" pitchFamily="2" charset="0"/>
              </a:rPr>
              <a:t>ম্যালওয়্যার</a:t>
            </a:r>
            <a:r>
              <a:rPr sz="2000" b="1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>
                <a:latin typeface="Kalpurush" pitchFamily="2" charset="0"/>
                <a:cs typeface="Kalpurush" pitchFamily="2" charset="0"/>
              </a:rPr>
              <a:t>(Malware)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6492240"/>
            <a:ext cx="11064240" cy="9144"/>
          </a:xfrm>
          <a:prstGeom prst="rect">
            <a:avLst/>
          </a:prstGeom>
          <a:solidFill>
            <a:srgbClr val="D2D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94360" y="6547104"/>
            <a:ext cx="8686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6707A"/>
                </a:solidFill>
                <a:latin typeface="Noto Sans Bengali"/>
              </a:defRPr>
            </a:pPr>
            <a:r>
              <a:t>তথ্য ও যোগাযোগ প্রযুক্তি | সাইবার নিরাপত্তা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789920" y="6510528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07A"/>
                </a:solidFill>
                <a:latin typeface="Noto Sans Bengali"/>
              </a:defRPr>
            </a:pPr>
            <a:r>
              <a:t>2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C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319991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12340"/>
                </a:solidFill>
                <a:latin typeface="Noto Sans Bengali"/>
              </a:defRPr>
            </a:pPr>
            <a:r>
              <a:rPr sz="3600" dirty="0" err="1">
                <a:latin typeface="Kalpurush" pitchFamily="2" charset="0"/>
                <a:cs typeface="Kalpurush" pitchFamily="2" charset="0"/>
              </a:rPr>
              <a:t>হ্যাকিং</a:t>
            </a:r>
            <a:r>
              <a:rPr sz="3600" dirty="0">
                <a:latin typeface="Kalpurush" pitchFamily="2" charset="0"/>
                <a:cs typeface="Kalpurush" pitchFamily="2" charset="0"/>
              </a:rPr>
              <a:t> (Hacking)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640080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73152" cy="1920240"/>
          </a:xfrm>
          <a:prstGeom prst="rect">
            <a:avLst/>
          </a:prstGeom>
          <a:solidFill>
            <a:srgbClr val="1C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7" y="1563624"/>
            <a:ext cx="250260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>
                <a:solidFill>
                  <a:srgbClr val="112340"/>
                </a:solidFill>
                <a:latin typeface="Noto Sans Bengali"/>
              </a:defRPr>
            </a:pPr>
            <a:r>
              <a:rPr sz="2000" dirty="0" err="1">
                <a:latin typeface="Kalpurush" pitchFamily="2" charset="0"/>
                <a:cs typeface="Kalpurush" pitchFamily="2" charset="0"/>
              </a:rPr>
              <a:t>হ্যাকিং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বলতে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কী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বোঝায</a:t>
            </a:r>
            <a:r>
              <a:rPr sz="2000" dirty="0">
                <a:latin typeface="Kalpurush" pitchFamily="2" charset="0"/>
                <a:cs typeface="Kalpurush" pitchFamily="2" charset="0"/>
              </a:rPr>
              <a:t>়?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2103120"/>
            <a:ext cx="60167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 sz="1700">
                <a:solidFill>
                  <a:srgbClr val="232A32"/>
                </a:solidFill>
                <a:latin typeface="Noto Sans Bengali"/>
              </a:defRPr>
            </a:pPr>
            <a:r>
              <a:rPr sz="2000" dirty="0" err="1">
                <a:latin typeface="Kalpurush" pitchFamily="2" charset="0"/>
                <a:cs typeface="Kalpurush" pitchFamily="2" charset="0"/>
              </a:rPr>
              <a:t>অনুমতি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ছাড়া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কোনো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কম্পিউটার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,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ওয়েবসাইট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নেটওয়ার্কে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প্রবেশ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করে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তা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ব্যবহার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করা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নিয়ন্ত্রণ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নেওয়ার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চেষ্টা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হ্যাকিং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হিসেবে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পরিচিত</a:t>
            </a:r>
            <a:r>
              <a:rPr sz="2000" dirty="0">
                <a:latin typeface="Kalpurush" pitchFamily="2" charset="0"/>
                <a:cs typeface="Kalpurush" pitchFamily="2" charset="0"/>
              </a:rPr>
              <a:t>।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566160"/>
            <a:ext cx="640080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40080" y="3566160"/>
            <a:ext cx="73152" cy="1645920"/>
          </a:xfrm>
          <a:prstGeom prst="rect">
            <a:avLst/>
          </a:prstGeom>
          <a:solidFill>
            <a:srgbClr val="308F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41247" y="3712463"/>
            <a:ext cx="204254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12340"/>
                </a:solidFill>
                <a:latin typeface="Noto Sans Bengali"/>
              </a:defRPr>
            </a:pPr>
            <a:r>
              <a:rPr sz="2000" dirty="0" err="1">
                <a:latin typeface="Kalpurush" pitchFamily="2" charset="0"/>
                <a:cs typeface="Kalpurush" pitchFamily="2" charset="0"/>
              </a:rPr>
              <a:t>বৈধ</a:t>
            </a:r>
            <a:r>
              <a:rPr sz="2000" dirty="0">
                <a:latin typeface="Kalpurush" pitchFamily="2" charset="0"/>
                <a:cs typeface="Kalpurush" pitchFamily="2" charset="0"/>
              </a:rPr>
              <a:t> ও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অবৈধ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হ্যাকিং</a:t>
            </a:r>
            <a:endParaRPr sz="2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41247" y="4251960"/>
            <a:ext cx="60167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32A32"/>
                </a:solidFill>
                <a:latin typeface="Noto Sans Bengali"/>
              </a:defRPr>
            </a:pPr>
            <a:r>
              <a:rPr sz="2000" dirty="0" err="1">
                <a:latin typeface="Kalpurush" pitchFamily="2" charset="0"/>
                <a:cs typeface="Kalpurush" pitchFamily="2" charset="0"/>
              </a:rPr>
              <a:t>নিরাপত্তা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পরীক্ষা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করার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অনুমতিপ্রাপ্ত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কাজকে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বৈধ</a:t>
            </a:r>
            <a:r>
              <a:rPr sz="2000" dirty="0">
                <a:latin typeface="Kalpurush" pitchFamily="2" charset="0"/>
                <a:cs typeface="Kalpurush" pitchFamily="2" charset="0"/>
              </a:rPr>
              <a:t>/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এথিক্যাল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হ্যাকিং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বলা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হয</a:t>
            </a:r>
            <a:r>
              <a:rPr sz="2000" dirty="0">
                <a:latin typeface="Kalpurush" pitchFamily="2" charset="0"/>
                <a:cs typeface="Kalpurush" pitchFamily="2" charset="0"/>
              </a:rPr>
              <a:t>়।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অনুমতি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ছাড়া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প্রবেশ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ক্ষতি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করা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অবৈধ</a:t>
            </a:r>
            <a:r>
              <a:rPr sz="2000" dirty="0">
                <a:latin typeface="Kalpurush" pitchFamily="2" charset="0"/>
                <a:cs typeface="Kalpurush" pitchFamily="2" charset="0"/>
              </a:rPr>
              <a:t>।</a:t>
            </a:r>
          </a:p>
        </p:txBody>
      </p:sp>
      <p:pic>
        <p:nvPicPr>
          <p:cNvPr id="13" name="Picture 12" descr="_crop_ICT pdf class 9-10 com__11zon_page-0029.jpg_8.15_1.55.jpg"/>
          <p:cNvPicPr>
            <a:picLocks noChangeAspect="1"/>
          </p:cNvPicPr>
          <p:nvPr/>
        </p:nvPicPr>
        <p:blipFill rotWithShape="1">
          <a:blip r:embed="rId2"/>
          <a:srcRect t="44303"/>
          <a:stretch/>
        </p:blipFill>
        <p:spPr>
          <a:xfrm>
            <a:off x="7452360" y="2112943"/>
            <a:ext cx="4114800" cy="2139017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48640" y="6492240"/>
            <a:ext cx="11064240" cy="9144"/>
          </a:xfrm>
          <a:prstGeom prst="rect">
            <a:avLst/>
          </a:prstGeom>
          <a:solidFill>
            <a:srgbClr val="D2D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94360" y="6547104"/>
            <a:ext cx="8686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6707A"/>
                </a:solidFill>
                <a:latin typeface="Noto Sans Bengali"/>
              </a:defRPr>
            </a:pPr>
            <a:r>
              <a:t>তথ্য ও যোগাযোগ প্রযুক্তি | সাইবার নিরাপত্তা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789920" y="6510528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07A"/>
                </a:solidFill>
                <a:latin typeface="Noto Sans Bengali"/>
              </a:defRPr>
            </a:pPr>
            <a:r>
              <a:t>3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C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7221849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12340"/>
                </a:solidFill>
                <a:latin typeface="Noto Sans Bengali"/>
              </a:defRPr>
            </a:pPr>
            <a:r>
              <a:rPr sz="3600" dirty="0" err="1">
                <a:latin typeface="Kalpurush" pitchFamily="2" charset="0"/>
                <a:cs typeface="Kalpurush" pitchFamily="2" charset="0"/>
              </a:rPr>
              <a:t>ব্রুট</a:t>
            </a:r>
            <a:r>
              <a:rPr sz="3600" dirty="0">
                <a:latin typeface="Kalpurush" pitchFamily="2" charset="0"/>
                <a:cs typeface="Kalpurush" pitchFamily="2" charset="0"/>
              </a:rPr>
              <a:t> </a:t>
            </a:r>
            <a:r>
              <a:rPr sz="3600" dirty="0" err="1">
                <a:latin typeface="Kalpurush" pitchFamily="2" charset="0"/>
                <a:cs typeface="Kalpurush" pitchFamily="2" charset="0"/>
              </a:rPr>
              <a:t>ফোর্স</a:t>
            </a:r>
            <a:r>
              <a:rPr sz="3600" dirty="0">
                <a:latin typeface="Kalpurush" pitchFamily="2" charset="0"/>
                <a:cs typeface="Kalpurush" pitchFamily="2" charset="0"/>
              </a:rPr>
              <a:t> </a:t>
            </a:r>
            <a:r>
              <a:rPr sz="3600" dirty="0" err="1">
                <a:latin typeface="Kalpurush" pitchFamily="2" charset="0"/>
                <a:cs typeface="Kalpurush" pitchFamily="2" charset="0"/>
              </a:rPr>
              <a:t>অ্যাটাক</a:t>
            </a:r>
            <a:r>
              <a:rPr sz="3600" dirty="0">
                <a:latin typeface="Kalpurush" pitchFamily="2" charset="0"/>
                <a:cs typeface="Kalpurush" pitchFamily="2" charset="0"/>
              </a:rPr>
              <a:t> (Brute Force Attack)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52120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371600"/>
            <a:ext cx="73152" cy="2057400"/>
          </a:xfrm>
          <a:prstGeom prst="rect">
            <a:avLst/>
          </a:prstGeom>
          <a:solidFill>
            <a:srgbClr val="E687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7" y="1517904"/>
            <a:ext cx="107112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12340"/>
                </a:solidFill>
                <a:latin typeface="Noto Sans Bengali"/>
              </a:defRPr>
            </a:pPr>
            <a:r>
              <a:rPr dirty="0" err="1">
                <a:latin typeface="Kalpurush" pitchFamily="2" charset="0"/>
                <a:cs typeface="Kalpurush" pitchFamily="2" charset="0"/>
              </a:rPr>
              <a:t>মূল</a:t>
            </a:r>
            <a:r>
              <a:rPr dirty="0">
                <a:latin typeface="Kalpurush" pitchFamily="2" charset="0"/>
                <a:cs typeface="Kalpurush" pitchFamily="2" charset="0"/>
              </a:rPr>
              <a:t> </a:t>
            </a:r>
            <a:r>
              <a:rPr dirty="0" err="1">
                <a:latin typeface="Kalpurush" pitchFamily="2" charset="0"/>
                <a:cs typeface="Kalpurush" pitchFamily="2" charset="0"/>
              </a:rPr>
              <a:t>ধারণা</a:t>
            </a:r>
            <a:endParaRPr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1247" y="2057400"/>
            <a:ext cx="48280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 sz="1700">
                <a:solidFill>
                  <a:srgbClr val="232A32"/>
                </a:solidFill>
                <a:latin typeface="Noto Sans Bengali"/>
              </a:defRPr>
            </a:pPr>
            <a:r>
              <a:rPr sz="2000" dirty="0" err="1">
                <a:latin typeface="Kalpurush" pitchFamily="2" charset="0"/>
                <a:cs typeface="Kalpurush" pitchFamily="2" charset="0"/>
              </a:rPr>
              <a:t>কোনো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অ্যাকাউন্টে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প্রবেশের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জন্য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সম্ভাব্য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অনেক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পাসওয়ার্ড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এনক্রিপশন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কী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ধারাবাহিকভাবে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অনুমান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করার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চেষ্টা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।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657600"/>
            <a:ext cx="521208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40080" y="3657600"/>
            <a:ext cx="73152" cy="1554480"/>
          </a:xfrm>
          <a:prstGeom prst="rect">
            <a:avLst/>
          </a:prstGeom>
          <a:solidFill>
            <a:srgbClr val="308F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41247" y="3803904"/>
            <a:ext cx="236475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12340"/>
                </a:solidFill>
                <a:latin typeface="Noto Sans Bengali"/>
              </a:defRPr>
            </a:pPr>
            <a:r>
              <a:rPr sz="2000" dirty="0" err="1">
                <a:latin typeface="Kalpurush" pitchFamily="2" charset="0"/>
                <a:cs typeface="Kalpurush" pitchFamily="2" charset="0"/>
              </a:rPr>
              <a:t>কীভাবে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প্রতিরোধ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করব</a:t>
            </a:r>
            <a:r>
              <a:rPr sz="2000" dirty="0">
                <a:latin typeface="Kalpurush" pitchFamily="2" charset="0"/>
                <a:cs typeface="Kalpurush" pitchFamily="2" charset="0"/>
              </a:rPr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4196417"/>
            <a:ext cx="48280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 sz="1600">
                <a:solidFill>
                  <a:srgbClr val="232A32"/>
                </a:solidFill>
                <a:latin typeface="Noto Sans Bengali"/>
              </a:defRPr>
            </a:pPr>
            <a:r>
              <a:rPr sz="2000" dirty="0" err="1">
                <a:latin typeface="Kalpurush" pitchFamily="2" charset="0"/>
                <a:cs typeface="Kalpurush" pitchFamily="2" charset="0"/>
              </a:rPr>
              <a:t>শক্তিশালী</a:t>
            </a:r>
            <a:r>
              <a:rPr sz="2000" dirty="0">
                <a:latin typeface="Kalpurush" pitchFamily="2" charset="0"/>
                <a:cs typeface="Kalpurush" pitchFamily="2" charset="0"/>
              </a:rPr>
              <a:t> ও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আলাদা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পাসওয়ার্ড</a:t>
            </a:r>
            <a:r>
              <a:rPr sz="2000" dirty="0">
                <a:latin typeface="Kalpurush" pitchFamily="2" charset="0"/>
                <a:cs typeface="Kalpurush" pitchFamily="2" charset="0"/>
              </a:rPr>
              <a:t>,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দুই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ধাপের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যাচাইকরণ</a:t>
            </a:r>
            <a:r>
              <a:rPr sz="2000" dirty="0">
                <a:latin typeface="Kalpurush" pitchFamily="2" charset="0"/>
                <a:cs typeface="Kalpurush" pitchFamily="2" charset="0"/>
              </a:rPr>
              <a:t> (2FA)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এবং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লগইন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সীমাবদ্ধতা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ব্যবহার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করা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।</a:t>
            </a:r>
          </a:p>
        </p:txBody>
      </p:sp>
      <p:pic>
        <p:nvPicPr>
          <p:cNvPr id="13" name="Picture 12" descr="_crop_ICT pdf class 9-10 com__11zon_page-0030.jpg_6.75_1.45.jpg"/>
          <p:cNvPicPr>
            <a:picLocks noChangeAspect="1"/>
          </p:cNvPicPr>
          <p:nvPr/>
        </p:nvPicPr>
        <p:blipFill rotWithShape="1">
          <a:blip r:embed="rId2"/>
          <a:srcRect b="52915"/>
          <a:stretch/>
        </p:blipFill>
        <p:spPr>
          <a:xfrm>
            <a:off x="6172200" y="1717959"/>
            <a:ext cx="5303520" cy="290412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48640" y="6492240"/>
            <a:ext cx="11064240" cy="9144"/>
          </a:xfrm>
          <a:prstGeom prst="rect">
            <a:avLst/>
          </a:prstGeom>
          <a:solidFill>
            <a:srgbClr val="D2D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94360" y="6547104"/>
            <a:ext cx="8686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6707A"/>
                </a:solidFill>
                <a:latin typeface="Noto Sans Bengali"/>
              </a:defRPr>
            </a:pPr>
            <a:r>
              <a:t>তথ্য ও যোগাযোগ প্রযুক্তি | সাইবার নিরাপত্তা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789920" y="6510528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07A"/>
                </a:solidFill>
                <a:latin typeface="Noto Sans Bengali"/>
              </a:defRPr>
            </a:pPr>
            <a: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C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5692584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12340"/>
                </a:solidFill>
                <a:latin typeface="Noto Sans Bengali"/>
              </a:defRPr>
            </a:pPr>
            <a:r>
              <a:rPr sz="3600" dirty="0" err="1">
                <a:latin typeface="Kalpurush" pitchFamily="2" charset="0"/>
                <a:cs typeface="Kalpurush" pitchFamily="2" charset="0"/>
              </a:rPr>
              <a:t>ডেটা</a:t>
            </a:r>
            <a:r>
              <a:rPr sz="3600" dirty="0">
                <a:latin typeface="Kalpurush" pitchFamily="2" charset="0"/>
                <a:cs typeface="Kalpurush" pitchFamily="2" charset="0"/>
              </a:rPr>
              <a:t> </a:t>
            </a:r>
            <a:r>
              <a:rPr sz="3600" dirty="0" err="1">
                <a:latin typeface="Kalpurush" pitchFamily="2" charset="0"/>
                <a:cs typeface="Kalpurush" pitchFamily="2" charset="0"/>
              </a:rPr>
              <a:t>ইন্টারসেপশন</a:t>
            </a:r>
            <a:r>
              <a:rPr sz="3600" dirty="0">
                <a:latin typeface="Kalpurush" pitchFamily="2" charset="0"/>
                <a:cs typeface="Kalpurush" pitchFamily="2" charset="0"/>
              </a:rPr>
              <a:t> ও </a:t>
            </a:r>
            <a:r>
              <a:rPr sz="3600" dirty="0" err="1">
                <a:latin typeface="Kalpurush" pitchFamily="2" charset="0"/>
                <a:cs typeface="Kalpurush" pitchFamily="2" charset="0"/>
              </a:rPr>
              <a:t>এনক্রিপশন</a:t>
            </a:r>
            <a:endParaRPr sz="36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521208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371600"/>
            <a:ext cx="73152" cy="2011680"/>
          </a:xfrm>
          <a:prstGeom prst="rect">
            <a:avLst/>
          </a:prstGeom>
          <a:solidFill>
            <a:srgbClr val="CA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7" y="1517904"/>
            <a:ext cx="188064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12340"/>
                </a:solidFill>
                <a:latin typeface="Noto Sans Bengali"/>
              </a:defRPr>
            </a:pPr>
            <a:r>
              <a:rPr dirty="0" err="1">
                <a:latin typeface="Kalpurush" pitchFamily="2" charset="0"/>
                <a:cs typeface="Kalpurush" pitchFamily="2" charset="0"/>
              </a:rPr>
              <a:t>ডেটা</a:t>
            </a:r>
            <a:r>
              <a:rPr dirty="0">
                <a:latin typeface="Kalpurush" pitchFamily="2" charset="0"/>
                <a:cs typeface="Kalpurush" pitchFamily="2" charset="0"/>
              </a:rPr>
              <a:t> </a:t>
            </a:r>
            <a:r>
              <a:rPr dirty="0" err="1">
                <a:latin typeface="Kalpurush" pitchFamily="2" charset="0"/>
                <a:cs typeface="Kalpurush" pitchFamily="2" charset="0"/>
              </a:rPr>
              <a:t>ইন্টারসেপশন</a:t>
            </a:r>
            <a:endParaRPr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1247" y="2027344"/>
            <a:ext cx="48280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 sz="1600">
                <a:solidFill>
                  <a:srgbClr val="232A32"/>
                </a:solidFill>
                <a:latin typeface="Noto Sans Bengali"/>
              </a:defRPr>
            </a:pPr>
            <a:r>
              <a:rPr sz="2000" dirty="0" err="1">
                <a:latin typeface="Kalpurush" pitchFamily="2" charset="0"/>
                <a:cs typeface="Kalpurush" pitchFamily="2" charset="0"/>
              </a:rPr>
              <a:t>প্রেরক</a:t>
            </a:r>
            <a:r>
              <a:rPr sz="2000" dirty="0">
                <a:latin typeface="Kalpurush" pitchFamily="2" charset="0"/>
                <a:cs typeface="Kalpurush" pitchFamily="2" charset="0"/>
              </a:rPr>
              <a:t> ও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প্রাপকের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মাঝখানে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কোনো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অননুমোদিত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ব্যক্তি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তথ্য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আদান-প্রদানের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সময</a:t>
            </a:r>
            <a:r>
              <a:rPr sz="2000" dirty="0">
                <a:latin typeface="Kalpurush" pitchFamily="2" charset="0"/>
                <a:cs typeface="Kalpurush" pitchFamily="2" charset="0"/>
              </a:rPr>
              <a:t>়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তথ্য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চুরি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সংগ্রহ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করলে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তাকে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ডেটা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ইন্টারসেপশন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বলা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হয</a:t>
            </a:r>
            <a:r>
              <a:rPr sz="2000" dirty="0">
                <a:latin typeface="Kalpurush" pitchFamily="2" charset="0"/>
                <a:cs typeface="Kalpurush" pitchFamily="2" charset="0"/>
              </a:rPr>
              <a:t>়।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611880"/>
            <a:ext cx="521208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40080" y="3611880"/>
            <a:ext cx="73152" cy="1691640"/>
          </a:xfrm>
          <a:prstGeom prst="rect">
            <a:avLst/>
          </a:prstGeom>
          <a:solidFill>
            <a:srgbClr val="1C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41247" y="3758184"/>
            <a:ext cx="119936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12340"/>
                </a:solidFill>
                <a:latin typeface="Noto Sans Bengali"/>
              </a:defRPr>
            </a:pPr>
            <a:r>
              <a:rPr dirty="0" err="1">
                <a:latin typeface="Kalpurush" pitchFamily="2" charset="0"/>
                <a:cs typeface="Kalpurush" pitchFamily="2" charset="0"/>
              </a:rPr>
              <a:t>এনক্রিপশন</a:t>
            </a:r>
            <a:endParaRPr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8364" y="4181060"/>
            <a:ext cx="48280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 sz="1600">
                <a:solidFill>
                  <a:srgbClr val="232A32"/>
                </a:solidFill>
                <a:latin typeface="Noto Sans Bengali"/>
              </a:defRPr>
            </a:pPr>
            <a:r>
              <a:rPr sz="2000" dirty="0" err="1">
                <a:latin typeface="Kalpurush" pitchFamily="2" charset="0"/>
                <a:cs typeface="Kalpurush" pitchFamily="2" charset="0"/>
              </a:rPr>
              <a:t>তথ্যকে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এমন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বিশেষ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কোডে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রূপান্তর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করা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হয</a:t>
            </a:r>
            <a:r>
              <a:rPr sz="2000" dirty="0">
                <a:latin typeface="Kalpurush" pitchFamily="2" charset="0"/>
                <a:cs typeface="Kalpurush" pitchFamily="2" charset="0"/>
              </a:rPr>
              <a:t>়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যাতে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অননুমোদিত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ব্যক্তি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সহজে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তা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পড়তে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বুঝতে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না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পারে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।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51" t="10513" r="29552" b="73423"/>
          <a:stretch/>
        </p:blipFill>
        <p:spPr>
          <a:xfrm>
            <a:off x="6599582" y="1527463"/>
            <a:ext cx="4693258" cy="259462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55080" y="4343400"/>
            <a:ext cx="49377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00">
                <a:solidFill>
                  <a:srgbClr val="232A32"/>
                </a:solidFill>
                <a:latin typeface="Noto Sans Bengali"/>
              </a:defRPr>
            </a:pPr>
            <a:r>
              <a:rPr sz="1600" dirty="0">
                <a:latin typeface="Kalpurush" pitchFamily="2" charset="0"/>
                <a:cs typeface="Kalpurush" pitchFamily="2" charset="0"/>
              </a:rPr>
              <a:t>• </a:t>
            </a:r>
            <a:r>
              <a:rPr sz="1600" dirty="0" err="1">
                <a:latin typeface="Kalpurush" pitchFamily="2" charset="0"/>
                <a:cs typeface="Kalpurush" pitchFamily="2" charset="0"/>
              </a:rPr>
              <a:t>সংবেদনশীল</a:t>
            </a:r>
            <a:r>
              <a:rPr sz="1600" dirty="0">
                <a:latin typeface="Kalpurush" pitchFamily="2" charset="0"/>
                <a:cs typeface="Kalpurush" pitchFamily="2" charset="0"/>
              </a:rPr>
              <a:t> </a:t>
            </a:r>
            <a:r>
              <a:rPr sz="1600" dirty="0" err="1">
                <a:latin typeface="Kalpurush" pitchFamily="2" charset="0"/>
                <a:cs typeface="Kalpurush" pitchFamily="2" charset="0"/>
              </a:rPr>
              <a:t>তথ্য</a:t>
            </a:r>
            <a:r>
              <a:rPr sz="1600" dirty="0">
                <a:latin typeface="Kalpurush" pitchFamily="2" charset="0"/>
                <a:cs typeface="Kalpurush" pitchFamily="2" charset="0"/>
              </a:rPr>
              <a:t> </a:t>
            </a:r>
            <a:r>
              <a:rPr sz="1600" dirty="0" err="1">
                <a:latin typeface="Kalpurush" pitchFamily="2" charset="0"/>
                <a:cs typeface="Kalpurush" pitchFamily="2" charset="0"/>
              </a:rPr>
              <a:t>পাঠানোর</a:t>
            </a:r>
            <a:r>
              <a:rPr sz="1600" dirty="0">
                <a:latin typeface="Kalpurush" pitchFamily="2" charset="0"/>
                <a:cs typeface="Kalpurush" pitchFamily="2" charset="0"/>
              </a:rPr>
              <a:t> </a:t>
            </a:r>
            <a:r>
              <a:rPr sz="1600" dirty="0" err="1">
                <a:latin typeface="Kalpurush" pitchFamily="2" charset="0"/>
                <a:cs typeface="Kalpurush" pitchFamily="2" charset="0"/>
              </a:rPr>
              <a:t>সময</a:t>
            </a:r>
            <a:r>
              <a:rPr sz="1600" dirty="0">
                <a:latin typeface="Kalpurush" pitchFamily="2" charset="0"/>
                <a:cs typeface="Kalpurush" pitchFamily="2" charset="0"/>
              </a:rPr>
              <a:t>় </a:t>
            </a:r>
            <a:r>
              <a:rPr sz="1600" dirty="0" err="1">
                <a:latin typeface="Kalpurush" pitchFamily="2" charset="0"/>
                <a:cs typeface="Kalpurush" pitchFamily="2" charset="0"/>
              </a:rPr>
              <a:t>নিরাপদ</a:t>
            </a:r>
            <a:r>
              <a:rPr sz="1600" dirty="0">
                <a:latin typeface="Kalpurush" pitchFamily="2" charset="0"/>
                <a:cs typeface="Kalpurush" pitchFamily="2" charset="0"/>
              </a:rPr>
              <a:t>/</a:t>
            </a:r>
            <a:r>
              <a:rPr sz="1600" dirty="0" err="1">
                <a:latin typeface="Kalpurush" pitchFamily="2" charset="0"/>
                <a:cs typeface="Kalpurush" pitchFamily="2" charset="0"/>
              </a:rPr>
              <a:t>এনক্রিপ্টেড</a:t>
            </a:r>
            <a:r>
              <a:rPr sz="1600" dirty="0">
                <a:latin typeface="Kalpurush" pitchFamily="2" charset="0"/>
                <a:cs typeface="Kalpurush" pitchFamily="2" charset="0"/>
              </a:rPr>
              <a:t> </a:t>
            </a:r>
            <a:r>
              <a:rPr sz="1600" dirty="0" err="1">
                <a:latin typeface="Kalpurush" pitchFamily="2" charset="0"/>
                <a:cs typeface="Kalpurush" pitchFamily="2" charset="0"/>
              </a:rPr>
              <a:t>সংযোগ</a:t>
            </a:r>
            <a:r>
              <a:rPr sz="1600" dirty="0">
                <a:latin typeface="Kalpurush" pitchFamily="2" charset="0"/>
                <a:cs typeface="Kalpurush" pitchFamily="2" charset="0"/>
              </a:rPr>
              <a:t> </a:t>
            </a:r>
            <a:r>
              <a:rPr sz="1600" dirty="0" err="1">
                <a:latin typeface="Kalpurush" pitchFamily="2" charset="0"/>
                <a:cs typeface="Kalpurush" pitchFamily="2" charset="0"/>
              </a:rPr>
              <a:t>ব্যবহার</a:t>
            </a:r>
            <a:r>
              <a:rPr sz="1600" dirty="0">
                <a:latin typeface="Kalpurush" pitchFamily="2" charset="0"/>
                <a:cs typeface="Kalpurush" pitchFamily="2" charset="0"/>
              </a:rPr>
              <a:t> </a:t>
            </a:r>
            <a:r>
              <a:rPr sz="1600" dirty="0" err="1">
                <a:latin typeface="Kalpurush" pitchFamily="2" charset="0"/>
                <a:cs typeface="Kalpurush" pitchFamily="2" charset="0"/>
              </a:rPr>
              <a:t>করুন</a:t>
            </a:r>
            <a:r>
              <a:rPr sz="1600" dirty="0">
                <a:latin typeface="Kalpurush" pitchFamily="2" charset="0"/>
                <a:cs typeface="Kalpurush" pitchFamily="2" charset="0"/>
              </a:rPr>
              <a:t>।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492240"/>
            <a:ext cx="11064240" cy="9144"/>
          </a:xfrm>
          <a:prstGeom prst="rect">
            <a:avLst/>
          </a:prstGeom>
          <a:solidFill>
            <a:srgbClr val="D2D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94360" y="6547104"/>
            <a:ext cx="8686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6707A"/>
                </a:solidFill>
                <a:latin typeface="Noto Sans Bengali"/>
              </a:defRPr>
            </a:pPr>
            <a:r>
              <a:t>তথ্য ও যোগাযোগ প্রযুক্তি | সাইবার নিরাপত্তা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789920" y="6510528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07A"/>
                </a:solidFill>
                <a:latin typeface="Noto Sans Bengali"/>
              </a:defRPr>
            </a:pPr>
            <a:r>
              <a:t>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C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8690199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12340"/>
                </a:solidFill>
                <a:latin typeface="Noto Sans Bengali"/>
              </a:defRPr>
            </a:pPr>
            <a:r>
              <a:rPr sz="3600" dirty="0" err="1">
                <a:latin typeface="Kalpurush" pitchFamily="2" charset="0"/>
                <a:cs typeface="Kalpurush" pitchFamily="2" charset="0"/>
              </a:rPr>
              <a:t>DDoS</a:t>
            </a:r>
            <a:r>
              <a:rPr sz="3600" dirty="0">
                <a:latin typeface="Kalpurush" pitchFamily="2" charset="0"/>
                <a:cs typeface="Kalpurush" pitchFamily="2" charset="0"/>
              </a:rPr>
              <a:t> </a:t>
            </a:r>
            <a:r>
              <a:rPr sz="3600" dirty="0" err="1">
                <a:latin typeface="Kalpurush" pitchFamily="2" charset="0"/>
                <a:cs typeface="Kalpurush" pitchFamily="2" charset="0"/>
              </a:rPr>
              <a:t>আক্রমণ</a:t>
            </a:r>
            <a:r>
              <a:rPr sz="3600" dirty="0">
                <a:latin typeface="Kalpurush" pitchFamily="2" charset="0"/>
                <a:cs typeface="Kalpurush" pitchFamily="2" charset="0"/>
              </a:rPr>
              <a:t> (Distributed Denial of Service)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530352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371600"/>
            <a:ext cx="73152" cy="2011680"/>
          </a:xfrm>
          <a:prstGeom prst="rect">
            <a:avLst/>
          </a:prstGeom>
          <a:solidFill>
            <a:srgbClr val="CA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7" y="1517904"/>
            <a:ext cx="96372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12340"/>
                </a:solidFill>
                <a:latin typeface="Noto Sans Bengali"/>
              </a:defRPr>
            </a:pPr>
            <a:r>
              <a:rPr dirty="0" err="1">
                <a:latin typeface="Kalpurush" pitchFamily="2" charset="0"/>
                <a:cs typeface="Kalpurush" pitchFamily="2" charset="0"/>
              </a:rPr>
              <a:t>কী</a:t>
            </a:r>
            <a:r>
              <a:rPr dirty="0">
                <a:latin typeface="Kalpurush" pitchFamily="2" charset="0"/>
                <a:cs typeface="Kalpurush" pitchFamily="2" charset="0"/>
              </a:rPr>
              <a:t> </a:t>
            </a:r>
            <a:r>
              <a:rPr dirty="0" err="1">
                <a:latin typeface="Kalpurush" pitchFamily="2" charset="0"/>
                <a:cs typeface="Kalpurush" pitchFamily="2" charset="0"/>
              </a:rPr>
              <a:t>ঘটে</a:t>
            </a:r>
            <a:r>
              <a:rPr dirty="0">
                <a:latin typeface="Kalpurush" pitchFamily="2" charset="0"/>
                <a:cs typeface="Kalpurush" pitchFamily="2" charset="0"/>
              </a:rPr>
              <a:t>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2104" y="1871870"/>
            <a:ext cx="491947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 sz="1600">
                <a:solidFill>
                  <a:srgbClr val="232A32"/>
                </a:solidFill>
                <a:latin typeface="Noto Sans Bengali"/>
              </a:defRPr>
            </a:pPr>
            <a:r>
              <a:rPr sz="2000" dirty="0" err="1">
                <a:latin typeface="Kalpurush" pitchFamily="2" charset="0"/>
                <a:cs typeface="Kalpurush" pitchFamily="2" charset="0"/>
              </a:rPr>
              <a:t>একই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সময়ে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বহু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ডিভাইস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থেকে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কোনো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সার্ভার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অনলাইন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সেবায</a:t>
            </a:r>
            <a:r>
              <a:rPr sz="2000" dirty="0">
                <a:latin typeface="Kalpurush" pitchFamily="2" charset="0"/>
                <a:cs typeface="Kalpurush" pitchFamily="2" charset="0"/>
              </a:rPr>
              <a:t>়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বিপুল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পরিমাণ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ট্রাফিক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পাঠানো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হয</a:t>
            </a:r>
            <a:r>
              <a:rPr sz="2000" dirty="0">
                <a:latin typeface="Kalpurush" pitchFamily="2" charset="0"/>
                <a:cs typeface="Kalpurush" pitchFamily="2" charset="0"/>
              </a:rPr>
              <a:t>়।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এতে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সেবা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ধীর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হয়ে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যেতে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পারে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সাময়িকভাবে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অচল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হতে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পারে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।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611880"/>
            <a:ext cx="530352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40080" y="3611880"/>
            <a:ext cx="73152" cy="1554480"/>
          </a:xfrm>
          <a:prstGeom prst="rect">
            <a:avLst/>
          </a:prstGeom>
          <a:solidFill>
            <a:srgbClr val="E687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32104" y="3676682"/>
            <a:ext cx="147348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12340"/>
                </a:solidFill>
                <a:latin typeface="Noto Sans Bengali"/>
              </a:defRPr>
            </a:pPr>
            <a:r>
              <a:rPr sz="2000" dirty="0" err="1">
                <a:latin typeface="Kalpurush" pitchFamily="2" charset="0"/>
                <a:cs typeface="Kalpurush" pitchFamily="2" charset="0"/>
              </a:rPr>
              <a:t>সহজ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উদাহরণ</a:t>
            </a:r>
            <a:endParaRPr sz="2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2104" y="4017264"/>
            <a:ext cx="491947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32A32"/>
                </a:solidFill>
                <a:latin typeface="Noto Sans Bengali"/>
              </a:defRPr>
            </a:pPr>
            <a:r>
              <a:rPr sz="2000" dirty="0" err="1">
                <a:latin typeface="Kalpurush" pitchFamily="2" charset="0"/>
                <a:cs typeface="Kalpurush" pitchFamily="2" charset="0"/>
              </a:rPr>
              <a:t>একটি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অফিসে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স্বাভাবিক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সংখ্যার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বদলে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হাজারো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অনুরোধ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একসঙ্গে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এলে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আসল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ব্যবহারকারীরা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সেবা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নিতে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সমস্যায</a:t>
            </a:r>
            <a:r>
              <a:rPr sz="2000" dirty="0">
                <a:latin typeface="Kalpurush" pitchFamily="2" charset="0"/>
                <a:cs typeface="Kalpurush" pitchFamily="2" charset="0"/>
              </a:rPr>
              <a:t>়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পড়তে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পারেন</a:t>
            </a:r>
            <a:r>
              <a:rPr sz="2000" dirty="0">
                <a:latin typeface="Kalpurush" pitchFamily="2" charset="0"/>
                <a:cs typeface="Kalpurush" pitchFamily="2" charset="0"/>
              </a:rPr>
              <a:t>।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640" y="1728787"/>
            <a:ext cx="5074920" cy="31718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48640" y="6492240"/>
            <a:ext cx="11064240" cy="9144"/>
          </a:xfrm>
          <a:prstGeom prst="rect">
            <a:avLst/>
          </a:prstGeom>
          <a:solidFill>
            <a:srgbClr val="D2D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94360" y="6547104"/>
            <a:ext cx="8686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6707A"/>
                </a:solidFill>
                <a:latin typeface="Noto Sans Bengali"/>
              </a:defRPr>
            </a:pPr>
            <a:r>
              <a:t>তথ্য ও যোগাযোগ প্রযুক্তি | সাইবার নিরাপত্তা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789920" y="6510528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07A"/>
                </a:solidFill>
                <a:latin typeface="Noto Sans Bengali"/>
              </a:defRPr>
            </a:pPr>
            <a:r>
              <a:t>6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C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3962944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12340"/>
                </a:solidFill>
                <a:latin typeface="Noto Sans Bengali"/>
              </a:defRPr>
            </a:pPr>
            <a:r>
              <a:rPr sz="3600" dirty="0" err="1">
                <a:latin typeface="Kalpurush" pitchFamily="2" charset="0"/>
                <a:cs typeface="Kalpurush" pitchFamily="2" charset="0"/>
              </a:rPr>
              <a:t>ম্যালওয়্যার</a:t>
            </a:r>
            <a:r>
              <a:rPr sz="3600" dirty="0">
                <a:latin typeface="Kalpurush" pitchFamily="2" charset="0"/>
                <a:cs typeface="Kalpurush" pitchFamily="2" charset="0"/>
              </a:rPr>
              <a:t> (Malware)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64922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371600"/>
            <a:ext cx="73152" cy="1600200"/>
          </a:xfrm>
          <a:prstGeom prst="rect">
            <a:avLst/>
          </a:prstGeom>
          <a:solidFill>
            <a:srgbClr val="1C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516" y="1498556"/>
            <a:ext cx="67839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12340"/>
                </a:solidFill>
                <a:latin typeface="Noto Sans Bengali"/>
              </a:defRPr>
            </a:pPr>
            <a:r>
              <a:rPr dirty="0" err="1">
                <a:latin typeface="Kalpurush" pitchFamily="2" charset="0"/>
                <a:cs typeface="Kalpurush" pitchFamily="2" charset="0"/>
              </a:rPr>
              <a:t>সংজ্ঞা</a:t>
            </a:r>
            <a:endParaRPr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60516" y="1898666"/>
            <a:ext cx="610819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32A32"/>
                </a:solidFill>
                <a:latin typeface="Noto Sans Bengali"/>
              </a:defRPr>
            </a:pPr>
            <a:r>
              <a:rPr sz="2000" dirty="0">
                <a:latin typeface="Kalpurush" pitchFamily="2" charset="0"/>
                <a:cs typeface="Kalpurush" pitchFamily="2" charset="0"/>
              </a:rPr>
              <a:t>Malicious Software-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এর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সংক্ষিপ্ত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রূপ</a:t>
            </a:r>
            <a:r>
              <a:rPr sz="2000" dirty="0">
                <a:latin typeface="Kalpurush" pitchFamily="2" charset="0"/>
                <a:cs typeface="Kalpurush" pitchFamily="2" charset="0"/>
              </a:rPr>
              <a:t> Malware।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ক্ষতি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করা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,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তথ্য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সংগ্রহ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করা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,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অননুমোদিত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প্রবেশ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স্বাভাবিক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কাজ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ব্যাহত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করার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উদ্দেশ্যে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তৈরি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ক্ষতিকর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সফটওয়্যারকে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ম্যালওয়্যার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বলা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হয</a:t>
            </a:r>
            <a:r>
              <a:rPr sz="2000" dirty="0">
                <a:latin typeface="Kalpurush" pitchFamily="2" charset="0"/>
                <a:cs typeface="Kalpurush" pitchFamily="2" charset="0"/>
              </a:rPr>
              <a:t>়।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246120"/>
            <a:ext cx="3429000" cy="1024128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40080" y="3246120"/>
            <a:ext cx="73152" cy="1024128"/>
          </a:xfrm>
          <a:prstGeom prst="rect">
            <a:avLst/>
          </a:prstGeom>
          <a:solidFill>
            <a:srgbClr val="CA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41247" y="3392424"/>
            <a:ext cx="156966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12340"/>
                </a:solidFill>
                <a:latin typeface="Noto Sans Bengali"/>
              </a:defRPr>
            </a:pPr>
            <a:r>
              <a:rPr sz="1600" dirty="0" err="1">
                <a:latin typeface="Kalpurush" pitchFamily="2" charset="0"/>
                <a:cs typeface="Kalpurush" pitchFamily="2" charset="0"/>
              </a:rPr>
              <a:t>কম্পিউটার</a:t>
            </a:r>
            <a:r>
              <a:rPr sz="1600" dirty="0">
                <a:latin typeface="Kalpurush" pitchFamily="2" charset="0"/>
                <a:cs typeface="Kalpurush" pitchFamily="2" charset="0"/>
              </a:rPr>
              <a:t> </a:t>
            </a:r>
            <a:r>
              <a:rPr sz="1600" dirty="0" err="1">
                <a:latin typeface="Kalpurush" pitchFamily="2" charset="0"/>
                <a:cs typeface="Kalpurush" pitchFamily="2" charset="0"/>
              </a:rPr>
              <a:t>ভাইরাস</a:t>
            </a:r>
            <a:endParaRPr sz="16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41247" y="3778031"/>
            <a:ext cx="304495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232A32"/>
                </a:solidFill>
                <a:latin typeface="Noto Sans Bengali"/>
              </a:defRPr>
            </a:pPr>
            <a:r>
              <a:rPr sz="1400">
                <a:latin typeface="Kalpurush" pitchFamily="2" charset="0"/>
                <a:cs typeface="Kalpurush" pitchFamily="2" charset="0"/>
              </a:rPr>
              <a:t>ফাইল/সিস্টেমে ছড়িয়ে ক্ষতি করতে পারে।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3400" y="3246120"/>
            <a:ext cx="3429000" cy="1024128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343400" y="3246120"/>
            <a:ext cx="73152" cy="1024128"/>
          </a:xfrm>
          <a:prstGeom prst="rect">
            <a:avLst/>
          </a:prstGeom>
          <a:solidFill>
            <a:srgbClr val="E687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44568" y="3392424"/>
            <a:ext cx="57259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12340"/>
                </a:solidFill>
                <a:latin typeface="Noto Sans Bengali"/>
              </a:defRPr>
            </a:pPr>
            <a:r>
              <a:rPr sz="1600">
                <a:latin typeface="Kalpurush" pitchFamily="2" charset="0"/>
                <a:cs typeface="Kalpurush" pitchFamily="2" charset="0"/>
              </a:rPr>
              <a:t>ওয়ার্ম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35424" y="3778031"/>
            <a:ext cx="304495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232A32"/>
                </a:solidFill>
                <a:latin typeface="Noto Sans Bengali"/>
              </a:defRPr>
            </a:pPr>
            <a:r>
              <a:rPr sz="1400" dirty="0" err="1">
                <a:latin typeface="Kalpurush" pitchFamily="2" charset="0"/>
                <a:cs typeface="Kalpurush" pitchFamily="2" charset="0"/>
              </a:rPr>
              <a:t>নিজে</a:t>
            </a:r>
            <a:r>
              <a:rPr sz="1400" dirty="0">
                <a:latin typeface="Kalpurush" pitchFamily="2" charset="0"/>
                <a:cs typeface="Kalpurush" pitchFamily="2" charset="0"/>
              </a:rPr>
              <a:t> </a:t>
            </a:r>
            <a:r>
              <a:rPr sz="1400" dirty="0" err="1">
                <a:latin typeface="Kalpurush" pitchFamily="2" charset="0"/>
                <a:cs typeface="Kalpurush" pitchFamily="2" charset="0"/>
              </a:rPr>
              <a:t>নিজে</a:t>
            </a:r>
            <a:r>
              <a:rPr sz="1400" dirty="0">
                <a:latin typeface="Kalpurush" pitchFamily="2" charset="0"/>
                <a:cs typeface="Kalpurush" pitchFamily="2" charset="0"/>
              </a:rPr>
              <a:t> </a:t>
            </a:r>
            <a:r>
              <a:rPr sz="1400" dirty="0" err="1">
                <a:latin typeface="Kalpurush" pitchFamily="2" charset="0"/>
                <a:cs typeface="Kalpurush" pitchFamily="2" charset="0"/>
              </a:rPr>
              <a:t>নেটওয়ার্কে</a:t>
            </a:r>
            <a:r>
              <a:rPr sz="1400" dirty="0">
                <a:latin typeface="Kalpurush" pitchFamily="2" charset="0"/>
                <a:cs typeface="Kalpurush" pitchFamily="2" charset="0"/>
              </a:rPr>
              <a:t> </a:t>
            </a:r>
            <a:r>
              <a:rPr sz="1400" dirty="0" err="1">
                <a:latin typeface="Kalpurush" pitchFamily="2" charset="0"/>
                <a:cs typeface="Kalpurush" pitchFamily="2" charset="0"/>
              </a:rPr>
              <a:t>ছড়াতে</a:t>
            </a:r>
            <a:r>
              <a:rPr sz="1400" dirty="0">
                <a:latin typeface="Kalpurush" pitchFamily="2" charset="0"/>
                <a:cs typeface="Kalpurush" pitchFamily="2" charset="0"/>
              </a:rPr>
              <a:t> </a:t>
            </a:r>
            <a:r>
              <a:rPr sz="1400" dirty="0" err="1">
                <a:latin typeface="Kalpurush" pitchFamily="2" charset="0"/>
                <a:cs typeface="Kalpurush" pitchFamily="2" charset="0"/>
              </a:rPr>
              <a:t>পারে</a:t>
            </a:r>
            <a:r>
              <a:rPr sz="1400" dirty="0">
                <a:latin typeface="Kalpurush" pitchFamily="2" charset="0"/>
                <a:cs typeface="Kalpurush" pitchFamily="2" charset="0"/>
              </a:rPr>
              <a:t>।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6719" y="3246120"/>
            <a:ext cx="3429000" cy="1024128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046719" y="3246120"/>
            <a:ext cx="73152" cy="1024128"/>
          </a:xfrm>
          <a:prstGeom prst="rect">
            <a:avLst/>
          </a:prstGeom>
          <a:solidFill>
            <a:srgbClr val="1C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47888" y="3392424"/>
            <a:ext cx="995785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12340"/>
                </a:solidFill>
                <a:latin typeface="Noto Sans Bengali"/>
              </a:defRPr>
            </a:pPr>
            <a:r>
              <a:rPr sz="1600">
                <a:latin typeface="Kalpurush" pitchFamily="2" charset="0"/>
                <a:cs typeface="Kalpurush" pitchFamily="2" charset="0"/>
              </a:rPr>
              <a:t>ট্রোজান হর্স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38743" y="3679586"/>
            <a:ext cx="30449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232A32"/>
                </a:solidFill>
                <a:latin typeface="Noto Sans Bengali"/>
              </a:defRPr>
            </a:pPr>
            <a:r>
              <a:rPr sz="1400" dirty="0" err="1">
                <a:latin typeface="Kalpurush" pitchFamily="2" charset="0"/>
                <a:cs typeface="Kalpurush" pitchFamily="2" charset="0"/>
              </a:rPr>
              <a:t>বৈধ</a:t>
            </a:r>
            <a:r>
              <a:rPr sz="1400" dirty="0">
                <a:latin typeface="Kalpurush" pitchFamily="2" charset="0"/>
                <a:cs typeface="Kalpurush" pitchFamily="2" charset="0"/>
              </a:rPr>
              <a:t> </a:t>
            </a:r>
            <a:r>
              <a:rPr sz="1400" dirty="0" err="1">
                <a:latin typeface="Kalpurush" pitchFamily="2" charset="0"/>
                <a:cs typeface="Kalpurush" pitchFamily="2" charset="0"/>
              </a:rPr>
              <a:t>সফটওয়্যারের</a:t>
            </a:r>
            <a:r>
              <a:rPr sz="1400" dirty="0">
                <a:latin typeface="Kalpurush" pitchFamily="2" charset="0"/>
                <a:cs typeface="Kalpurush" pitchFamily="2" charset="0"/>
              </a:rPr>
              <a:t> </a:t>
            </a:r>
            <a:r>
              <a:rPr sz="1400" dirty="0" err="1">
                <a:latin typeface="Kalpurush" pitchFamily="2" charset="0"/>
                <a:cs typeface="Kalpurush" pitchFamily="2" charset="0"/>
              </a:rPr>
              <a:t>আড়ালে</a:t>
            </a:r>
            <a:r>
              <a:rPr sz="1400" dirty="0">
                <a:latin typeface="Kalpurush" pitchFamily="2" charset="0"/>
                <a:cs typeface="Kalpurush" pitchFamily="2" charset="0"/>
              </a:rPr>
              <a:t> </a:t>
            </a:r>
            <a:r>
              <a:rPr sz="1400" dirty="0" err="1">
                <a:latin typeface="Kalpurush" pitchFamily="2" charset="0"/>
                <a:cs typeface="Kalpurush" pitchFamily="2" charset="0"/>
              </a:rPr>
              <a:t>ক্ষতিকর</a:t>
            </a:r>
            <a:r>
              <a:rPr sz="1400" dirty="0">
                <a:latin typeface="Kalpurush" pitchFamily="2" charset="0"/>
                <a:cs typeface="Kalpurush" pitchFamily="2" charset="0"/>
              </a:rPr>
              <a:t> </a:t>
            </a:r>
            <a:r>
              <a:rPr sz="1400" dirty="0" err="1">
                <a:latin typeface="Kalpurush" pitchFamily="2" charset="0"/>
                <a:cs typeface="Kalpurush" pitchFamily="2" charset="0"/>
              </a:rPr>
              <a:t>কাজ</a:t>
            </a:r>
            <a:r>
              <a:rPr sz="1400" dirty="0">
                <a:latin typeface="Kalpurush" pitchFamily="2" charset="0"/>
                <a:cs typeface="Kalpurush" pitchFamily="2" charset="0"/>
              </a:rPr>
              <a:t> </a:t>
            </a:r>
            <a:r>
              <a:rPr sz="1400" dirty="0" err="1">
                <a:latin typeface="Kalpurush" pitchFamily="2" charset="0"/>
                <a:cs typeface="Kalpurush" pitchFamily="2" charset="0"/>
              </a:rPr>
              <a:t>করতে</a:t>
            </a:r>
            <a:r>
              <a:rPr sz="1400" dirty="0">
                <a:latin typeface="Kalpurush" pitchFamily="2" charset="0"/>
                <a:cs typeface="Kalpurush" pitchFamily="2" charset="0"/>
              </a:rPr>
              <a:t> </a:t>
            </a:r>
            <a:r>
              <a:rPr sz="1400" dirty="0" err="1">
                <a:latin typeface="Kalpurush" pitchFamily="2" charset="0"/>
                <a:cs typeface="Kalpurush" pitchFamily="2" charset="0"/>
              </a:rPr>
              <a:t>পারে</a:t>
            </a:r>
            <a:r>
              <a:rPr sz="1400" dirty="0">
                <a:latin typeface="Kalpurush" pitchFamily="2" charset="0"/>
                <a:cs typeface="Kalpurush" pitchFamily="2" charset="0"/>
              </a:rPr>
              <a:t>।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4480560"/>
            <a:ext cx="3429000" cy="1024128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40080" y="4480560"/>
            <a:ext cx="73152" cy="1024128"/>
          </a:xfrm>
          <a:prstGeom prst="rect">
            <a:avLst/>
          </a:prstGeom>
          <a:solidFill>
            <a:srgbClr val="308F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41247" y="4626864"/>
            <a:ext cx="976549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12340"/>
                </a:solidFill>
                <a:latin typeface="Noto Sans Bengali"/>
              </a:defRPr>
            </a:pPr>
            <a:r>
              <a:rPr sz="1600" dirty="0" err="1">
                <a:latin typeface="Kalpurush" pitchFamily="2" charset="0"/>
                <a:cs typeface="Kalpurush" pitchFamily="2" charset="0"/>
              </a:rPr>
              <a:t>স্পাইওয়্যার</a:t>
            </a:r>
            <a:endParaRPr sz="16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41247" y="4916014"/>
            <a:ext cx="30449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232A32"/>
                </a:solidFill>
                <a:latin typeface="Noto Sans Bengali"/>
              </a:defRPr>
            </a:pPr>
            <a:r>
              <a:rPr sz="1400" dirty="0" err="1">
                <a:latin typeface="Kalpurush" pitchFamily="2" charset="0"/>
                <a:cs typeface="Kalpurush" pitchFamily="2" charset="0"/>
              </a:rPr>
              <a:t>ব্যবহারকারীর</a:t>
            </a:r>
            <a:r>
              <a:rPr sz="1400" dirty="0">
                <a:latin typeface="Kalpurush" pitchFamily="2" charset="0"/>
                <a:cs typeface="Kalpurush" pitchFamily="2" charset="0"/>
              </a:rPr>
              <a:t> </a:t>
            </a:r>
            <a:r>
              <a:rPr sz="1400" dirty="0" err="1">
                <a:latin typeface="Kalpurush" pitchFamily="2" charset="0"/>
                <a:cs typeface="Kalpurush" pitchFamily="2" charset="0"/>
              </a:rPr>
              <a:t>তথ্য</a:t>
            </a:r>
            <a:r>
              <a:rPr sz="1400" dirty="0">
                <a:latin typeface="Kalpurush" pitchFamily="2" charset="0"/>
                <a:cs typeface="Kalpurush" pitchFamily="2" charset="0"/>
              </a:rPr>
              <a:t> </a:t>
            </a:r>
            <a:r>
              <a:rPr sz="1400" dirty="0" err="1">
                <a:latin typeface="Kalpurush" pitchFamily="2" charset="0"/>
                <a:cs typeface="Kalpurush" pitchFamily="2" charset="0"/>
              </a:rPr>
              <a:t>গোপনে</a:t>
            </a:r>
            <a:r>
              <a:rPr sz="1400" dirty="0">
                <a:latin typeface="Kalpurush" pitchFamily="2" charset="0"/>
                <a:cs typeface="Kalpurush" pitchFamily="2" charset="0"/>
              </a:rPr>
              <a:t> </a:t>
            </a:r>
            <a:r>
              <a:rPr sz="1400" dirty="0" err="1">
                <a:latin typeface="Kalpurush" pitchFamily="2" charset="0"/>
                <a:cs typeface="Kalpurush" pitchFamily="2" charset="0"/>
              </a:rPr>
              <a:t>সংগ্রহ</a:t>
            </a:r>
            <a:r>
              <a:rPr sz="1400" dirty="0">
                <a:latin typeface="Kalpurush" pitchFamily="2" charset="0"/>
                <a:cs typeface="Kalpurush" pitchFamily="2" charset="0"/>
              </a:rPr>
              <a:t> </a:t>
            </a:r>
            <a:r>
              <a:rPr sz="1400" dirty="0" err="1">
                <a:latin typeface="Kalpurush" pitchFamily="2" charset="0"/>
                <a:cs typeface="Kalpurush" pitchFamily="2" charset="0"/>
              </a:rPr>
              <a:t>করতে</a:t>
            </a:r>
            <a:r>
              <a:rPr sz="1400" dirty="0">
                <a:latin typeface="Kalpurush" pitchFamily="2" charset="0"/>
                <a:cs typeface="Kalpurush" pitchFamily="2" charset="0"/>
              </a:rPr>
              <a:t> </a:t>
            </a:r>
            <a:r>
              <a:rPr sz="1400" dirty="0" err="1">
                <a:latin typeface="Kalpurush" pitchFamily="2" charset="0"/>
                <a:cs typeface="Kalpurush" pitchFamily="2" charset="0"/>
              </a:rPr>
              <a:t>পারে</a:t>
            </a:r>
            <a:r>
              <a:rPr sz="1400" dirty="0">
                <a:latin typeface="Kalpurush" pitchFamily="2" charset="0"/>
                <a:cs typeface="Kalpurush" pitchFamily="2" charset="0"/>
              </a:rPr>
              <a:t>।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343400" y="4480560"/>
            <a:ext cx="3429000" cy="1024128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4343400" y="4480560"/>
            <a:ext cx="73152" cy="1024128"/>
          </a:xfrm>
          <a:prstGeom prst="rect">
            <a:avLst/>
          </a:prstGeom>
          <a:solidFill>
            <a:srgbClr val="CA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4544568" y="4626864"/>
            <a:ext cx="1141659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12340"/>
                </a:solidFill>
                <a:latin typeface="Noto Sans Bengali"/>
              </a:defRPr>
            </a:pPr>
            <a:r>
              <a:rPr sz="1600">
                <a:latin typeface="Kalpurush" pitchFamily="2" charset="0"/>
                <a:cs typeface="Kalpurush" pitchFamily="2" charset="0"/>
              </a:rPr>
              <a:t>র‍্যানসমওয়্যার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3371" y="4929267"/>
            <a:ext cx="30449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232A32"/>
                </a:solidFill>
                <a:latin typeface="Noto Sans Bengali"/>
              </a:defRPr>
            </a:pPr>
            <a:r>
              <a:rPr sz="1400" dirty="0" err="1">
                <a:latin typeface="Kalpurush" pitchFamily="2" charset="0"/>
                <a:cs typeface="Kalpurush" pitchFamily="2" charset="0"/>
              </a:rPr>
              <a:t>তথ্য</a:t>
            </a:r>
            <a:r>
              <a:rPr sz="1400" dirty="0">
                <a:latin typeface="Kalpurush" pitchFamily="2" charset="0"/>
                <a:cs typeface="Kalpurush" pitchFamily="2" charset="0"/>
              </a:rPr>
              <a:t> </a:t>
            </a:r>
            <a:r>
              <a:rPr sz="1400" dirty="0" err="1">
                <a:latin typeface="Kalpurush" pitchFamily="2" charset="0"/>
                <a:cs typeface="Kalpurush" pitchFamily="2" charset="0"/>
              </a:rPr>
              <a:t>বা</a:t>
            </a:r>
            <a:r>
              <a:rPr sz="1400" dirty="0">
                <a:latin typeface="Kalpurush" pitchFamily="2" charset="0"/>
                <a:cs typeface="Kalpurush" pitchFamily="2" charset="0"/>
              </a:rPr>
              <a:t> </a:t>
            </a:r>
            <a:r>
              <a:rPr sz="1400" dirty="0" err="1">
                <a:latin typeface="Kalpurush" pitchFamily="2" charset="0"/>
                <a:cs typeface="Kalpurush" pitchFamily="2" charset="0"/>
              </a:rPr>
              <a:t>সিস্টেমকে</a:t>
            </a:r>
            <a:r>
              <a:rPr sz="1400" dirty="0">
                <a:latin typeface="Kalpurush" pitchFamily="2" charset="0"/>
                <a:cs typeface="Kalpurush" pitchFamily="2" charset="0"/>
              </a:rPr>
              <a:t> </a:t>
            </a:r>
            <a:r>
              <a:rPr sz="1400" dirty="0" err="1">
                <a:latin typeface="Kalpurush" pitchFamily="2" charset="0"/>
                <a:cs typeface="Kalpurush" pitchFamily="2" charset="0"/>
              </a:rPr>
              <a:t>জিম্মি</a:t>
            </a:r>
            <a:r>
              <a:rPr sz="1400" dirty="0">
                <a:latin typeface="Kalpurush" pitchFamily="2" charset="0"/>
                <a:cs typeface="Kalpurush" pitchFamily="2" charset="0"/>
              </a:rPr>
              <a:t> </a:t>
            </a:r>
            <a:r>
              <a:rPr sz="1400" dirty="0" err="1">
                <a:latin typeface="Kalpurush" pitchFamily="2" charset="0"/>
                <a:cs typeface="Kalpurush" pitchFamily="2" charset="0"/>
              </a:rPr>
              <a:t>করে</a:t>
            </a:r>
            <a:r>
              <a:rPr sz="1400" dirty="0">
                <a:latin typeface="Kalpurush" pitchFamily="2" charset="0"/>
                <a:cs typeface="Kalpurush" pitchFamily="2" charset="0"/>
              </a:rPr>
              <a:t> </a:t>
            </a:r>
            <a:r>
              <a:rPr sz="1400" dirty="0" err="1">
                <a:latin typeface="Kalpurush" pitchFamily="2" charset="0"/>
                <a:cs typeface="Kalpurush" pitchFamily="2" charset="0"/>
              </a:rPr>
              <a:t>অর্থ</a:t>
            </a:r>
            <a:r>
              <a:rPr sz="1400" dirty="0">
                <a:latin typeface="Kalpurush" pitchFamily="2" charset="0"/>
                <a:cs typeface="Kalpurush" pitchFamily="2" charset="0"/>
              </a:rPr>
              <a:t> </a:t>
            </a:r>
            <a:r>
              <a:rPr sz="1400" dirty="0" err="1">
                <a:latin typeface="Kalpurush" pitchFamily="2" charset="0"/>
                <a:cs typeface="Kalpurush" pitchFamily="2" charset="0"/>
              </a:rPr>
              <a:t>দাবি</a:t>
            </a:r>
            <a:r>
              <a:rPr sz="1400" dirty="0">
                <a:latin typeface="Kalpurush" pitchFamily="2" charset="0"/>
                <a:cs typeface="Kalpurush" pitchFamily="2" charset="0"/>
              </a:rPr>
              <a:t> </a:t>
            </a:r>
            <a:r>
              <a:rPr sz="1400" dirty="0" err="1">
                <a:latin typeface="Kalpurush" pitchFamily="2" charset="0"/>
                <a:cs typeface="Kalpurush" pitchFamily="2" charset="0"/>
              </a:rPr>
              <a:t>করতে</a:t>
            </a:r>
            <a:r>
              <a:rPr sz="1400" dirty="0">
                <a:latin typeface="Kalpurush" pitchFamily="2" charset="0"/>
                <a:cs typeface="Kalpurush" pitchFamily="2" charset="0"/>
              </a:rPr>
              <a:t> </a:t>
            </a:r>
            <a:r>
              <a:rPr sz="1400" dirty="0" err="1">
                <a:latin typeface="Kalpurush" pitchFamily="2" charset="0"/>
                <a:cs typeface="Kalpurush" pitchFamily="2" charset="0"/>
              </a:rPr>
              <a:t>পারে</a:t>
            </a:r>
            <a:r>
              <a:rPr sz="1400" dirty="0">
                <a:latin typeface="Kalpurush" pitchFamily="2" charset="0"/>
                <a:cs typeface="Kalpurush" pitchFamily="2" charset="0"/>
              </a:rPr>
              <a:t>।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046719" y="4480560"/>
            <a:ext cx="3429000" cy="1024128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8046719" y="4480560"/>
            <a:ext cx="73152" cy="1024128"/>
          </a:xfrm>
          <a:prstGeom prst="rect">
            <a:avLst/>
          </a:prstGeom>
          <a:solidFill>
            <a:srgbClr val="E687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8247888" y="4626864"/>
            <a:ext cx="95891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12340"/>
                </a:solidFill>
                <a:latin typeface="Noto Sans Bengali"/>
              </a:defRPr>
            </a:pPr>
            <a:r>
              <a:rPr sz="1600">
                <a:latin typeface="Kalpurush" pitchFamily="2" charset="0"/>
                <a:cs typeface="Kalpurush" pitchFamily="2" charset="0"/>
              </a:rPr>
              <a:t>অ্যাডওয়্যার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47888" y="5012471"/>
            <a:ext cx="304495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232A32"/>
                </a:solidFill>
                <a:latin typeface="Noto Sans Bengali"/>
              </a:defRPr>
            </a:pPr>
            <a:r>
              <a:rPr sz="1400" dirty="0" err="1">
                <a:latin typeface="Kalpurush" pitchFamily="2" charset="0"/>
                <a:cs typeface="Kalpurush" pitchFamily="2" charset="0"/>
              </a:rPr>
              <a:t>অনাকাঙ্ক্ষিত</a:t>
            </a:r>
            <a:r>
              <a:rPr sz="1400" dirty="0">
                <a:latin typeface="Kalpurush" pitchFamily="2" charset="0"/>
                <a:cs typeface="Kalpurush" pitchFamily="2" charset="0"/>
              </a:rPr>
              <a:t> </a:t>
            </a:r>
            <a:r>
              <a:rPr sz="1400" dirty="0" err="1">
                <a:latin typeface="Kalpurush" pitchFamily="2" charset="0"/>
                <a:cs typeface="Kalpurush" pitchFamily="2" charset="0"/>
              </a:rPr>
              <a:t>বিজ্ঞাপন</a:t>
            </a:r>
            <a:r>
              <a:rPr sz="1400" dirty="0">
                <a:latin typeface="Kalpurush" pitchFamily="2" charset="0"/>
                <a:cs typeface="Kalpurush" pitchFamily="2" charset="0"/>
              </a:rPr>
              <a:t> </a:t>
            </a:r>
            <a:r>
              <a:rPr sz="1400" dirty="0" err="1">
                <a:latin typeface="Kalpurush" pitchFamily="2" charset="0"/>
                <a:cs typeface="Kalpurush" pitchFamily="2" charset="0"/>
              </a:rPr>
              <a:t>দেখাতে</a:t>
            </a:r>
            <a:r>
              <a:rPr sz="1400" dirty="0">
                <a:latin typeface="Kalpurush" pitchFamily="2" charset="0"/>
                <a:cs typeface="Kalpurush" pitchFamily="2" charset="0"/>
              </a:rPr>
              <a:t> </a:t>
            </a:r>
            <a:r>
              <a:rPr sz="1400" dirty="0" err="1">
                <a:latin typeface="Kalpurush" pitchFamily="2" charset="0"/>
                <a:cs typeface="Kalpurush" pitchFamily="2" charset="0"/>
              </a:rPr>
              <a:t>পারে</a:t>
            </a:r>
            <a:r>
              <a:rPr sz="1400" dirty="0">
                <a:latin typeface="Kalpurush" pitchFamily="2" charset="0"/>
                <a:cs typeface="Kalpurush" pitchFamily="2" charset="0"/>
              </a:rPr>
              <a:t>।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6492240"/>
            <a:ext cx="11064240" cy="9144"/>
          </a:xfrm>
          <a:prstGeom prst="rect">
            <a:avLst/>
          </a:prstGeom>
          <a:solidFill>
            <a:srgbClr val="D2D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594360" y="6547104"/>
            <a:ext cx="8686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6707A"/>
                </a:solidFill>
                <a:latin typeface="Noto Sans Bengali"/>
              </a:defRPr>
            </a:pPr>
            <a:r>
              <a:t>তথ্য ও যোগাযোগ প্রযুক্তি | সাইবার নিরাপত্তা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789920" y="6510528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07A"/>
                </a:solidFill>
                <a:latin typeface="Noto Sans Bengali"/>
              </a:defRPr>
            </a:pPr>
            <a:r>
              <a:t>7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C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563327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12340"/>
                </a:solidFill>
                <a:latin typeface="Noto Sans Bengali"/>
              </a:defRPr>
            </a:pPr>
            <a:r>
              <a:rPr sz="3600" dirty="0" err="1">
                <a:latin typeface="Kalpurush" pitchFamily="2" charset="0"/>
                <a:cs typeface="Kalpurush" pitchFamily="2" charset="0"/>
              </a:rPr>
              <a:t>সাইবার</a:t>
            </a:r>
            <a:r>
              <a:rPr sz="3600" dirty="0">
                <a:latin typeface="Kalpurush" pitchFamily="2" charset="0"/>
                <a:cs typeface="Kalpurush" pitchFamily="2" charset="0"/>
              </a:rPr>
              <a:t> </a:t>
            </a:r>
            <a:r>
              <a:rPr sz="3600" dirty="0" err="1">
                <a:latin typeface="Kalpurush" pitchFamily="2" charset="0"/>
                <a:cs typeface="Kalpurush" pitchFamily="2" charset="0"/>
              </a:rPr>
              <a:t>বুলিং</a:t>
            </a:r>
            <a:r>
              <a:rPr sz="3600" dirty="0">
                <a:latin typeface="Kalpurush" pitchFamily="2" charset="0"/>
                <a:cs typeface="Kalpurush" pitchFamily="2" charset="0"/>
              </a:rPr>
              <a:t> (Cyber Bullying)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548640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371600"/>
            <a:ext cx="73152" cy="2011680"/>
          </a:xfrm>
          <a:prstGeom prst="rect">
            <a:avLst/>
          </a:prstGeom>
          <a:solidFill>
            <a:srgbClr val="CA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7" y="1517904"/>
            <a:ext cx="193995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12340"/>
                </a:solidFill>
                <a:latin typeface="Noto Sans Bengali"/>
              </a:defRPr>
            </a:pPr>
            <a:r>
              <a:rPr dirty="0" err="1">
                <a:latin typeface="Kalpurush" pitchFamily="2" charset="0"/>
                <a:cs typeface="Kalpurush" pitchFamily="2" charset="0"/>
              </a:rPr>
              <a:t>কী</a:t>
            </a:r>
            <a:r>
              <a:rPr dirty="0">
                <a:latin typeface="Kalpurush" pitchFamily="2" charset="0"/>
                <a:cs typeface="Kalpurush" pitchFamily="2" charset="0"/>
              </a:rPr>
              <a:t> </a:t>
            </a:r>
            <a:r>
              <a:rPr dirty="0" err="1">
                <a:latin typeface="Kalpurush" pitchFamily="2" charset="0"/>
                <a:cs typeface="Kalpurush" pitchFamily="2" charset="0"/>
              </a:rPr>
              <a:t>ধরনের</a:t>
            </a:r>
            <a:r>
              <a:rPr dirty="0">
                <a:latin typeface="Kalpurush" pitchFamily="2" charset="0"/>
                <a:cs typeface="Kalpurush" pitchFamily="2" charset="0"/>
              </a:rPr>
              <a:t> </a:t>
            </a:r>
            <a:r>
              <a:rPr dirty="0" err="1">
                <a:latin typeface="Kalpurush" pitchFamily="2" charset="0"/>
                <a:cs typeface="Kalpurush" pitchFamily="2" charset="0"/>
              </a:rPr>
              <a:t>আচরণ</a:t>
            </a:r>
            <a:r>
              <a:rPr dirty="0">
                <a:latin typeface="Kalpurush" pitchFamily="2" charset="0"/>
                <a:cs typeface="Kalpurush" pitchFamily="2" charset="0"/>
              </a:rPr>
              <a:t>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1918014"/>
            <a:ext cx="510235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 sz="1600">
                <a:solidFill>
                  <a:srgbClr val="232A32"/>
                </a:solidFill>
                <a:latin typeface="Noto Sans Bengali"/>
              </a:defRPr>
            </a:pPr>
            <a:r>
              <a:rPr sz="2000" dirty="0" err="1">
                <a:latin typeface="Kalpurush" pitchFamily="2" charset="0"/>
                <a:cs typeface="Kalpurush" pitchFamily="2" charset="0"/>
              </a:rPr>
              <a:t>সামাজিক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মাধ্যমে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কাউকে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অপমান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হেয</a:t>
            </a:r>
            <a:r>
              <a:rPr sz="2000" dirty="0">
                <a:latin typeface="Kalpurush" pitchFamily="2" charset="0"/>
                <a:cs typeface="Kalpurush" pitchFamily="2" charset="0"/>
              </a:rPr>
              <a:t>়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করা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,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হুমকি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দেওয়া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,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অনুমতি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ছাড়া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ব্যক্তিগত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তথ্য</a:t>
            </a:r>
            <a:r>
              <a:rPr sz="2000" dirty="0">
                <a:latin typeface="Kalpurush" pitchFamily="2" charset="0"/>
                <a:cs typeface="Kalpurush" pitchFamily="2" charset="0"/>
              </a:rPr>
              <a:t>/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ছবি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প্রকাশ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করা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,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গুজব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ছড়ানো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ক্ষতিকর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মন্তব্য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করা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সাইবার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বুলিংয়ের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অন্তর্ভুক্ত</a:t>
            </a:r>
            <a:r>
              <a:rPr sz="2000" dirty="0">
                <a:latin typeface="Kalpurush" pitchFamily="2" charset="0"/>
                <a:cs typeface="Kalpurush" pitchFamily="2" charset="0"/>
              </a:rPr>
              <a:t>।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55080" y="1371600"/>
            <a:ext cx="51206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355080" y="1371600"/>
            <a:ext cx="73152" cy="2011680"/>
          </a:xfrm>
          <a:prstGeom prst="rect">
            <a:avLst/>
          </a:prstGeom>
          <a:solidFill>
            <a:srgbClr val="E687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56248" y="1517904"/>
            <a:ext cx="69602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12340"/>
                </a:solidFill>
                <a:latin typeface="Noto Sans Bengali"/>
              </a:defRPr>
            </a:pPr>
            <a:r>
              <a:rPr dirty="0" err="1">
                <a:latin typeface="Kalpurush" pitchFamily="2" charset="0"/>
                <a:cs typeface="Kalpurush" pitchFamily="2" charset="0"/>
              </a:rPr>
              <a:t>প্রভাব</a:t>
            </a:r>
            <a:endParaRPr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56248" y="1974336"/>
            <a:ext cx="473659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 sz="1600">
                <a:solidFill>
                  <a:srgbClr val="232A32"/>
                </a:solidFill>
                <a:latin typeface="Noto Sans Bengali"/>
              </a:defRPr>
            </a:pPr>
            <a:r>
              <a:rPr sz="2000" dirty="0" err="1">
                <a:latin typeface="Kalpurush" pitchFamily="2" charset="0"/>
                <a:cs typeface="Kalpurush" pitchFamily="2" charset="0"/>
              </a:rPr>
              <a:t>সামাজিক</a:t>
            </a:r>
            <a:r>
              <a:rPr sz="2000" dirty="0">
                <a:latin typeface="Kalpurush" pitchFamily="2" charset="0"/>
                <a:cs typeface="Kalpurush" pitchFamily="2" charset="0"/>
              </a:rPr>
              <a:t> ও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পারিবারিক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জীবনে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সমস্যা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,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ভয</a:t>
            </a:r>
            <a:r>
              <a:rPr sz="2000" dirty="0">
                <a:latin typeface="Kalpurush" pitchFamily="2" charset="0"/>
                <a:cs typeface="Kalpurush" pitchFamily="2" charset="0"/>
              </a:rPr>
              <a:t>়,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উদ্বেগ</a:t>
            </a:r>
            <a:r>
              <a:rPr sz="2000" dirty="0">
                <a:latin typeface="Kalpurush" pitchFamily="2" charset="0"/>
                <a:cs typeface="Kalpurush" pitchFamily="2" charset="0"/>
              </a:rPr>
              <a:t> ও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মানসিক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চাপ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তৈরি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হতে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পারে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।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তাই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অনলাইনে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সম্মানজনক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আচরণ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জরুরি</a:t>
            </a:r>
            <a:r>
              <a:rPr sz="2000" dirty="0">
                <a:latin typeface="Kalpurush" pitchFamily="2" charset="0"/>
                <a:cs typeface="Kalpurush" pitchFamily="2" charset="0"/>
              </a:rPr>
              <a:t>।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703320"/>
            <a:ext cx="5177624" cy="2074628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 flipH="1">
            <a:off x="628152" y="3849624"/>
            <a:ext cx="55659" cy="1928324"/>
          </a:xfrm>
          <a:prstGeom prst="rect">
            <a:avLst/>
          </a:prstGeom>
          <a:solidFill>
            <a:srgbClr val="308F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41247" y="3849624"/>
            <a:ext cx="253627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12340"/>
                </a:solidFill>
                <a:latin typeface="Noto Sans Bengali"/>
              </a:defRPr>
            </a:pPr>
            <a:r>
              <a:rPr dirty="0" err="1">
                <a:latin typeface="Kalpurush" pitchFamily="2" charset="0"/>
                <a:cs typeface="Kalpurush" pitchFamily="2" charset="0"/>
              </a:rPr>
              <a:t>ভুক্তভোগী</a:t>
            </a:r>
            <a:r>
              <a:rPr dirty="0">
                <a:latin typeface="Kalpurush" pitchFamily="2" charset="0"/>
                <a:cs typeface="Kalpurush" pitchFamily="2" charset="0"/>
              </a:rPr>
              <a:t> </a:t>
            </a:r>
            <a:r>
              <a:rPr dirty="0" err="1">
                <a:latin typeface="Kalpurush" pitchFamily="2" charset="0"/>
                <a:cs typeface="Kalpurush" pitchFamily="2" charset="0"/>
              </a:rPr>
              <a:t>হলে</a:t>
            </a:r>
            <a:r>
              <a:rPr dirty="0">
                <a:latin typeface="Kalpurush" pitchFamily="2" charset="0"/>
                <a:cs typeface="Kalpurush" pitchFamily="2" charset="0"/>
              </a:rPr>
              <a:t> </a:t>
            </a:r>
            <a:r>
              <a:rPr dirty="0" err="1">
                <a:latin typeface="Kalpurush" pitchFamily="2" charset="0"/>
                <a:cs typeface="Kalpurush" pitchFamily="2" charset="0"/>
              </a:rPr>
              <a:t>কী</a:t>
            </a:r>
            <a:r>
              <a:rPr dirty="0">
                <a:latin typeface="Kalpurush" pitchFamily="2" charset="0"/>
                <a:cs typeface="Kalpurush" pitchFamily="2" charset="0"/>
              </a:rPr>
              <a:t> </a:t>
            </a:r>
            <a:r>
              <a:rPr dirty="0" err="1" smtClean="0">
                <a:latin typeface="Kalpurush" pitchFamily="2" charset="0"/>
                <a:cs typeface="Kalpurush" pitchFamily="2" charset="0"/>
              </a:rPr>
              <a:t>করবে</a:t>
            </a:r>
            <a:r>
              <a:rPr dirty="0" smtClean="0">
                <a:latin typeface="Kalpurush" pitchFamily="2" charset="0"/>
                <a:cs typeface="Kalpurush" pitchFamily="2" charset="0"/>
              </a:rPr>
              <a:t>?</a:t>
            </a:r>
            <a:endParaRPr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41247" y="4252384"/>
            <a:ext cx="497645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  <a:defRPr sz="1700">
                <a:solidFill>
                  <a:srgbClr val="232A32"/>
                </a:solidFill>
                <a:latin typeface="Noto Sans Bengali"/>
              </a:defRPr>
            </a:pPr>
            <a:r>
              <a:rPr sz="2000" dirty="0" err="1">
                <a:latin typeface="Kalpurush" pitchFamily="2" charset="0"/>
                <a:cs typeface="Kalpurush" pitchFamily="2" charset="0"/>
              </a:rPr>
              <a:t>প্রমাণ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সংরক্ষণ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 smtClean="0">
                <a:latin typeface="Kalpurush" pitchFamily="2" charset="0"/>
                <a:cs typeface="Kalpurush" pitchFamily="2" charset="0"/>
              </a:rPr>
              <a:t>ক</a:t>
            </a:r>
            <a:r>
              <a:rPr lang="en-US" sz="2000" dirty="0" err="1" smtClean="0">
                <a:latin typeface="Kalpurush" pitchFamily="2" charset="0"/>
                <a:cs typeface="Kalpurush" pitchFamily="2" charset="0"/>
              </a:rPr>
              <a:t>রবে</a:t>
            </a:r>
            <a:r>
              <a:rPr sz="2000" dirty="0" smtClean="0">
                <a:latin typeface="Kalpurush" pitchFamily="2" charset="0"/>
                <a:cs typeface="Kalpurush" pitchFamily="2" charset="0"/>
              </a:rPr>
              <a:t> </a:t>
            </a:r>
            <a:endParaRPr lang="en-US" sz="2000" dirty="0" smtClean="0">
              <a:latin typeface="Kalpurush" pitchFamily="2" charset="0"/>
              <a:cs typeface="Kalpurush" pitchFamily="2" charset="0"/>
            </a:endParaRPr>
          </a:p>
          <a:p>
            <a:pPr marL="342900" indent="-342900">
              <a:buFont typeface="Arial" pitchFamily="34" charset="0"/>
              <a:buChar char="•"/>
              <a:defRPr sz="1700">
                <a:solidFill>
                  <a:srgbClr val="232A32"/>
                </a:solidFill>
                <a:latin typeface="Noto Sans Bengali"/>
              </a:defRPr>
            </a:pPr>
            <a:r>
              <a:rPr sz="2000" dirty="0" err="1" smtClean="0">
                <a:latin typeface="Kalpurush" pitchFamily="2" charset="0"/>
                <a:cs typeface="Kalpurush" pitchFamily="2" charset="0"/>
              </a:rPr>
              <a:t>ব্লক</a:t>
            </a:r>
            <a:r>
              <a:rPr sz="2000" dirty="0" smtClean="0">
                <a:latin typeface="Kalpurush" pitchFamily="2" charset="0"/>
                <a:cs typeface="Kalpurush" pitchFamily="2" charset="0"/>
              </a:rPr>
              <a:t>/</a:t>
            </a:r>
            <a:r>
              <a:rPr sz="2000" dirty="0" err="1" smtClean="0">
                <a:latin typeface="Kalpurush" pitchFamily="2" charset="0"/>
                <a:cs typeface="Kalpurush" pitchFamily="2" charset="0"/>
              </a:rPr>
              <a:t>রিপোর্ট</a:t>
            </a:r>
            <a:r>
              <a:rPr sz="20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bn-BD" sz="2000" dirty="0">
                <a:latin typeface="Kalpurush" pitchFamily="2" charset="0"/>
                <a:cs typeface="Kalpurush" pitchFamily="2" charset="0"/>
              </a:rPr>
              <a:t>করবে</a:t>
            </a:r>
            <a:r>
              <a:rPr sz="2000" dirty="0" smtClean="0">
                <a:latin typeface="Kalpurush" pitchFamily="2" charset="0"/>
                <a:cs typeface="Kalpurush" pitchFamily="2" charset="0"/>
              </a:rPr>
              <a:t> </a:t>
            </a:r>
            <a:endParaRPr lang="en-US" sz="2000" dirty="0" smtClean="0">
              <a:latin typeface="Kalpurush" pitchFamily="2" charset="0"/>
              <a:cs typeface="Kalpurush" pitchFamily="2" charset="0"/>
            </a:endParaRPr>
          </a:p>
          <a:p>
            <a:pPr marL="342900" indent="-342900">
              <a:buFont typeface="Arial" pitchFamily="34" charset="0"/>
              <a:buChar char="•"/>
              <a:defRPr sz="1700">
                <a:solidFill>
                  <a:srgbClr val="232A32"/>
                </a:solidFill>
                <a:latin typeface="Noto Sans Bengali"/>
              </a:defRPr>
            </a:pPr>
            <a:r>
              <a:rPr sz="2000" dirty="0" err="1" smtClean="0">
                <a:latin typeface="Kalpurush" pitchFamily="2" charset="0"/>
                <a:cs typeface="Kalpurush" pitchFamily="2" charset="0"/>
              </a:rPr>
              <a:t>বিশ্বস্ত</a:t>
            </a:r>
            <a:r>
              <a:rPr sz="20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অভিভাবক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শিক্ষকের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সঙ্গে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কথা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lang="en-US" sz="2000" dirty="0" err="1" smtClean="0">
                <a:latin typeface="Kalpurush" pitchFamily="2" charset="0"/>
                <a:cs typeface="Kalpurush" pitchFamily="2" charset="0"/>
              </a:rPr>
              <a:t>বল</a:t>
            </a:r>
            <a:r>
              <a:rPr lang="bn-BD" sz="2000" dirty="0" smtClean="0">
                <a:latin typeface="Kalpurush" pitchFamily="2" charset="0"/>
                <a:cs typeface="Kalpurush" pitchFamily="2" charset="0"/>
              </a:rPr>
              <a:t>বে</a:t>
            </a:r>
            <a:endParaRPr lang="en-US" sz="2000" dirty="0">
              <a:latin typeface="Kalpurush" pitchFamily="2" charset="0"/>
              <a:cs typeface="Kalpurush" pitchFamily="2" charset="0"/>
            </a:endParaRPr>
          </a:p>
          <a:p>
            <a:pPr marL="342900" indent="-342900">
              <a:buFont typeface="Arial" pitchFamily="34" charset="0"/>
              <a:buChar char="•"/>
              <a:defRPr sz="1700">
                <a:solidFill>
                  <a:srgbClr val="232A32"/>
                </a:solidFill>
                <a:latin typeface="Noto Sans Bengali"/>
              </a:defRPr>
            </a:pPr>
            <a:r>
              <a:rPr sz="2000" dirty="0" err="1" smtClean="0">
                <a:latin typeface="Kalpurush" pitchFamily="2" charset="0"/>
                <a:cs typeface="Kalpurush" pitchFamily="2" charset="0"/>
              </a:rPr>
              <a:t>প্রয়োজনে</a:t>
            </a:r>
            <a:r>
              <a:rPr sz="20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সংশ্লিষ্ট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কর্তৃপক্ষের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সহায়তা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 smtClean="0">
                <a:latin typeface="Kalpurush" pitchFamily="2" charset="0"/>
                <a:cs typeface="Kalpurush" pitchFamily="2" charset="0"/>
              </a:rPr>
              <a:t>নি</a:t>
            </a:r>
            <a:r>
              <a:rPr lang="en-US" sz="2000" dirty="0" err="1" smtClean="0">
                <a:latin typeface="Kalpurush" pitchFamily="2" charset="0"/>
                <a:cs typeface="Kalpurush" pitchFamily="2" charset="0"/>
              </a:rPr>
              <a:t>বে</a:t>
            </a:r>
            <a:r>
              <a:rPr sz="2000" dirty="0" smtClean="0">
                <a:latin typeface="Kalpurush" pitchFamily="2" charset="0"/>
                <a:cs typeface="Kalpurush" pitchFamily="2" charset="0"/>
              </a:rPr>
              <a:t>।</a:t>
            </a:r>
            <a:r>
              <a:rPr lang="en-US" sz="2000" dirty="0" smtClean="0">
                <a:latin typeface="Kalpurush" pitchFamily="2" charset="0"/>
                <a:cs typeface="Kalpurush" pitchFamily="2" charset="0"/>
              </a:rPr>
              <a:t> </a:t>
            </a:r>
            <a:endParaRPr sz="2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48640" y="6492240"/>
            <a:ext cx="11064240" cy="9144"/>
          </a:xfrm>
          <a:prstGeom prst="rect">
            <a:avLst/>
          </a:prstGeom>
          <a:solidFill>
            <a:srgbClr val="D2D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94360" y="6547104"/>
            <a:ext cx="8686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6707A"/>
                </a:solidFill>
                <a:latin typeface="Noto Sans Bengali"/>
              </a:defRPr>
            </a:pPr>
            <a:r>
              <a:t>তথ্য ও যোগাযোগ প্রযুক্তি | সাইবার নিরাপত্তা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789920" y="6510528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07A"/>
                </a:solidFill>
                <a:latin typeface="Noto Sans Bengali"/>
              </a:defRPr>
            </a:pPr>
            <a:r>
              <a:t>8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C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458330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12340"/>
                </a:solidFill>
                <a:latin typeface="Noto Sans Bengali"/>
              </a:defRPr>
            </a:pPr>
            <a:r>
              <a:rPr sz="3600" dirty="0" err="1">
                <a:latin typeface="Kalpurush" pitchFamily="2" charset="0"/>
                <a:cs typeface="Kalpurush" pitchFamily="2" charset="0"/>
              </a:rPr>
              <a:t>ফেক</a:t>
            </a:r>
            <a:r>
              <a:rPr sz="3600" dirty="0">
                <a:latin typeface="Kalpurush" pitchFamily="2" charset="0"/>
                <a:cs typeface="Kalpurush" pitchFamily="2" charset="0"/>
              </a:rPr>
              <a:t> </a:t>
            </a:r>
            <a:r>
              <a:rPr sz="3600" dirty="0" err="1">
                <a:latin typeface="Kalpurush" pitchFamily="2" charset="0"/>
                <a:cs typeface="Kalpurush" pitchFamily="2" charset="0"/>
              </a:rPr>
              <a:t>নিউজ</a:t>
            </a:r>
            <a:r>
              <a:rPr sz="3600" dirty="0">
                <a:latin typeface="Kalpurush" pitchFamily="2" charset="0"/>
                <a:cs typeface="Kalpurush" pitchFamily="2" charset="0"/>
              </a:rPr>
              <a:t> (Fake News)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548640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371600"/>
            <a:ext cx="73152" cy="1920240"/>
          </a:xfrm>
          <a:prstGeom prst="rect">
            <a:avLst/>
          </a:prstGeom>
          <a:solidFill>
            <a:srgbClr val="E687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7" y="1517904"/>
            <a:ext cx="165462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12340"/>
                </a:solidFill>
                <a:latin typeface="Noto Sans Bengali"/>
              </a:defRPr>
            </a:pPr>
            <a:r>
              <a:rPr dirty="0" err="1">
                <a:latin typeface="Kalpurush" pitchFamily="2" charset="0"/>
                <a:cs typeface="Kalpurush" pitchFamily="2" charset="0"/>
              </a:rPr>
              <a:t>ফেক</a:t>
            </a:r>
            <a:r>
              <a:rPr dirty="0">
                <a:latin typeface="Kalpurush" pitchFamily="2" charset="0"/>
                <a:cs typeface="Kalpurush" pitchFamily="2" charset="0"/>
              </a:rPr>
              <a:t> </a:t>
            </a:r>
            <a:r>
              <a:rPr dirty="0" err="1">
                <a:latin typeface="Kalpurush" pitchFamily="2" charset="0"/>
                <a:cs typeface="Kalpurush" pitchFamily="2" charset="0"/>
              </a:rPr>
              <a:t>নিউজ</a:t>
            </a:r>
            <a:r>
              <a:rPr dirty="0">
                <a:latin typeface="Kalpurush" pitchFamily="2" charset="0"/>
                <a:cs typeface="Kalpurush" pitchFamily="2" charset="0"/>
              </a:rPr>
              <a:t> </a:t>
            </a:r>
            <a:r>
              <a:rPr dirty="0" err="1">
                <a:latin typeface="Kalpurush" pitchFamily="2" charset="0"/>
                <a:cs typeface="Kalpurush" pitchFamily="2" charset="0"/>
              </a:rPr>
              <a:t>কী</a:t>
            </a:r>
            <a:r>
              <a:rPr dirty="0">
                <a:latin typeface="Kalpurush" pitchFamily="2" charset="0"/>
                <a:cs typeface="Kalpurush" pitchFamily="2" charset="0"/>
              </a:rPr>
              <a:t>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1975103"/>
            <a:ext cx="51023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 sz="1600">
                <a:solidFill>
                  <a:srgbClr val="232A32"/>
                </a:solidFill>
                <a:latin typeface="Noto Sans Bengali"/>
              </a:defRPr>
            </a:pPr>
            <a:r>
              <a:rPr sz="2000" dirty="0" err="1">
                <a:latin typeface="Kalpurush" pitchFamily="2" charset="0"/>
                <a:cs typeface="Kalpurush" pitchFamily="2" charset="0"/>
              </a:rPr>
              <a:t>মিথ্যা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বিভ্রান্তিকর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তথ্যকে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ইচ্ছাকৃতভাবে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এমনভাবে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ছড়ানো</a:t>
            </a:r>
            <a:r>
              <a:rPr sz="2000" dirty="0">
                <a:latin typeface="Kalpurush" pitchFamily="2" charset="0"/>
                <a:cs typeface="Kalpurush" pitchFamily="2" charset="0"/>
              </a:rPr>
              <a:t>,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যাতে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মানুষ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প্রতারিত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হয</a:t>
            </a:r>
            <a:r>
              <a:rPr sz="2000" dirty="0">
                <a:latin typeface="Kalpurush" pitchFamily="2" charset="0"/>
                <a:cs typeface="Kalpurush" pitchFamily="2" charset="0"/>
              </a:rPr>
              <a:t>়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কোনো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নির্দিষ্ট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মতামত</a:t>
            </a:r>
            <a:r>
              <a:rPr sz="2000" dirty="0">
                <a:latin typeface="Kalpurush" pitchFamily="2" charset="0"/>
                <a:cs typeface="Kalpurush" pitchFamily="2" charset="0"/>
              </a:rPr>
              <a:t>/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আচরণে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প্রভাবিত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হয</a:t>
            </a:r>
            <a:r>
              <a:rPr sz="2000" dirty="0">
                <a:latin typeface="Kalpurush" pitchFamily="2" charset="0"/>
                <a:cs typeface="Kalpurush" pitchFamily="2" charset="0"/>
              </a:rPr>
              <a:t>়।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55080" y="1371600"/>
            <a:ext cx="512064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355080" y="1371600"/>
            <a:ext cx="73152" cy="1920240"/>
          </a:xfrm>
          <a:prstGeom prst="rect">
            <a:avLst/>
          </a:prstGeom>
          <a:solidFill>
            <a:srgbClr val="1C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56248" y="1517904"/>
            <a:ext cx="195117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12340"/>
                </a:solidFill>
                <a:latin typeface="Noto Sans Bengali"/>
              </a:defRPr>
            </a:pPr>
            <a:r>
              <a:rPr dirty="0" err="1">
                <a:latin typeface="Kalpurush" pitchFamily="2" charset="0"/>
                <a:cs typeface="Kalpurush" pitchFamily="2" charset="0"/>
              </a:rPr>
              <a:t>যাচাই</a:t>
            </a:r>
            <a:r>
              <a:rPr dirty="0">
                <a:latin typeface="Kalpurush" pitchFamily="2" charset="0"/>
                <a:cs typeface="Kalpurush" pitchFamily="2" charset="0"/>
              </a:rPr>
              <a:t> </a:t>
            </a:r>
            <a:r>
              <a:rPr dirty="0" err="1">
                <a:latin typeface="Kalpurush" pitchFamily="2" charset="0"/>
                <a:cs typeface="Kalpurush" pitchFamily="2" charset="0"/>
              </a:rPr>
              <a:t>করার</a:t>
            </a:r>
            <a:r>
              <a:rPr dirty="0">
                <a:latin typeface="Kalpurush" pitchFamily="2" charset="0"/>
                <a:cs typeface="Kalpurush" pitchFamily="2" charset="0"/>
              </a:rPr>
              <a:t> </a:t>
            </a:r>
            <a:r>
              <a:rPr dirty="0" err="1">
                <a:latin typeface="Kalpurush" pitchFamily="2" charset="0"/>
                <a:cs typeface="Kalpurush" pitchFamily="2" charset="0"/>
              </a:rPr>
              <a:t>অভ্যাস</a:t>
            </a:r>
            <a:endParaRPr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56248" y="2004920"/>
            <a:ext cx="473659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 sz="1600">
                <a:solidFill>
                  <a:srgbClr val="232A32"/>
                </a:solidFill>
                <a:latin typeface="Noto Sans Bengali"/>
              </a:defRPr>
            </a:pPr>
            <a:r>
              <a:rPr sz="2000" dirty="0" err="1">
                <a:latin typeface="Kalpurush" pitchFamily="2" charset="0"/>
                <a:cs typeface="Kalpurush" pitchFamily="2" charset="0"/>
              </a:rPr>
              <a:t>উৎস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 smtClean="0">
                <a:latin typeface="Kalpurush" pitchFamily="2" charset="0"/>
                <a:cs typeface="Kalpurush" pitchFamily="2" charset="0"/>
              </a:rPr>
              <a:t>দে</a:t>
            </a:r>
            <a:r>
              <a:rPr lang="en-US" sz="2000" dirty="0" err="1" smtClean="0">
                <a:latin typeface="Kalpurush" pitchFamily="2" charset="0"/>
                <a:cs typeface="Kalpurush" pitchFamily="2" charset="0"/>
              </a:rPr>
              <a:t>খো</a:t>
            </a:r>
            <a:r>
              <a:rPr sz="2000" dirty="0" smtClean="0">
                <a:latin typeface="Kalpurush" pitchFamily="2" charset="0"/>
                <a:cs typeface="Kalpurush" pitchFamily="2" charset="0"/>
              </a:rPr>
              <a:t>,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তারিখ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 smtClean="0">
                <a:latin typeface="Kalpurush" pitchFamily="2" charset="0"/>
                <a:cs typeface="Kalpurush" pitchFamily="2" charset="0"/>
              </a:rPr>
              <a:t>দে</a:t>
            </a:r>
            <a:r>
              <a:rPr lang="en-US" sz="2000" dirty="0" err="1" smtClean="0">
                <a:latin typeface="Kalpurush" pitchFamily="2" charset="0"/>
                <a:cs typeface="Kalpurush" pitchFamily="2" charset="0"/>
              </a:rPr>
              <a:t>খো</a:t>
            </a:r>
            <a:r>
              <a:rPr sz="2000" dirty="0" smtClean="0">
                <a:latin typeface="Kalpurush" pitchFamily="2" charset="0"/>
                <a:cs typeface="Kalpurush" pitchFamily="2" charset="0"/>
              </a:rPr>
              <a:t>,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একই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খবর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অন্য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নির্ভরযোগ্য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উৎসে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আছে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কি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না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যাচাই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 smtClean="0">
                <a:latin typeface="Kalpurush" pitchFamily="2" charset="0"/>
                <a:cs typeface="Kalpurush" pitchFamily="2" charset="0"/>
              </a:rPr>
              <a:t>ক</a:t>
            </a:r>
            <a:r>
              <a:rPr lang="en-US" sz="2000" dirty="0" err="1" smtClean="0">
                <a:latin typeface="Kalpurush" pitchFamily="2" charset="0"/>
                <a:cs typeface="Kalpurush" pitchFamily="2" charset="0"/>
              </a:rPr>
              <a:t>রবে</a:t>
            </a:r>
            <a:r>
              <a:rPr sz="20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এবং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সন্দেহজনক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পোস্ট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শেয়ার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করার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আগে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 smtClean="0">
                <a:latin typeface="Kalpurush" pitchFamily="2" charset="0"/>
                <a:cs typeface="Kalpurush" pitchFamily="2" charset="0"/>
              </a:rPr>
              <a:t>থাম</a:t>
            </a:r>
            <a:r>
              <a:rPr lang="en-US" sz="2000" dirty="0" err="1" smtClean="0">
                <a:latin typeface="Kalpurush" pitchFamily="2" charset="0"/>
                <a:cs typeface="Kalpurush" pitchFamily="2" charset="0"/>
              </a:rPr>
              <a:t>বে</a:t>
            </a:r>
            <a:r>
              <a:rPr sz="2000" dirty="0" smtClean="0">
                <a:latin typeface="Kalpurush" pitchFamily="2" charset="0"/>
                <a:cs typeface="Kalpurush" pitchFamily="2" charset="0"/>
              </a:rPr>
              <a:t>।</a:t>
            </a:r>
            <a:endParaRPr sz="2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4400" y="3794760"/>
            <a:ext cx="10332720" cy="1195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>
                <a:solidFill>
                  <a:srgbClr val="232A32"/>
                </a:solidFill>
                <a:latin typeface="Noto Sans Bengali"/>
              </a:defRPr>
            </a:pPr>
            <a:r>
              <a:rPr sz="2000" dirty="0">
                <a:latin typeface="Kalpurush" pitchFamily="2" charset="0"/>
                <a:cs typeface="Kalpurush" pitchFamily="2" charset="0"/>
              </a:rPr>
              <a:t>•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শুধু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বেশি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মানুষ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শেয়ার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করছে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বলে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কোনো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তথ্য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সত্য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ধরে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নেব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না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।</a:t>
            </a:r>
          </a:p>
          <a:p>
            <a:pPr>
              <a:spcAft>
                <a:spcPts val="700"/>
              </a:spcAft>
              <a:defRPr sz="1800">
                <a:solidFill>
                  <a:srgbClr val="232A32"/>
                </a:solidFill>
                <a:latin typeface="Noto Sans Bengali"/>
              </a:defRPr>
            </a:pPr>
            <a:r>
              <a:rPr sz="2000" dirty="0">
                <a:latin typeface="Kalpurush" pitchFamily="2" charset="0"/>
                <a:cs typeface="Kalpurush" pitchFamily="2" charset="0"/>
              </a:rPr>
              <a:t>•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ছবি</a:t>
            </a:r>
            <a:r>
              <a:rPr sz="2000" dirty="0">
                <a:latin typeface="Kalpurush" pitchFamily="2" charset="0"/>
                <a:cs typeface="Kalpurush" pitchFamily="2" charset="0"/>
              </a:rPr>
              <a:t>,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ভিডিও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শিরোনাম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দেখে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দ্রুত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সিদ্ধান্ত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নেব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না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।</a:t>
            </a:r>
          </a:p>
          <a:p>
            <a:pPr>
              <a:spcAft>
                <a:spcPts val="700"/>
              </a:spcAft>
              <a:defRPr sz="1800">
                <a:solidFill>
                  <a:srgbClr val="232A32"/>
                </a:solidFill>
                <a:latin typeface="Noto Sans Bengali"/>
              </a:defRPr>
            </a:pPr>
            <a:r>
              <a:rPr sz="2000" dirty="0">
                <a:latin typeface="Kalpurush" pitchFamily="2" charset="0"/>
                <a:cs typeface="Kalpurush" pitchFamily="2" charset="0"/>
              </a:rPr>
              <a:t>•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অজ্ঞাত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সন্দেহজনক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লিংকে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ক্লিক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করার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আগে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যাচাই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করব</a:t>
            </a:r>
            <a:r>
              <a:rPr sz="2000" dirty="0">
                <a:latin typeface="Kalpurush" pitchFamily="2" charset="0"/>
                <a:cs typeface="Kalpurush" pitchFamily="2" charset="0"/>
              </a:rPr>
              <a:t>।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6492240"/>
            <a:ext cx="11064240" cy="9144"/>
          </a:xfrm>
          <a:prstGeom prst="rect">
            <a:avLst/>
          </a:prstGeom>
          <a:solidFill>
            <a:srgbClr val="D2D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94360" y="6547104"/>
            <a:ext cx="8686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6707A"/>
                </a:solidFill>
                <a:latin typeface="Noto Sans Bengali"/>
              </a:defRPr>
            </a:pPr>
            <a:r>
              <a:t>তথ্য ও যোগাযোগ প্রযুক্তি | সাইবার নিরাপত্তা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789920" y="6510528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07A"/>
                </a:solidFill>
                <a:latin typeface="Noto Sans Bengali"/>
              </a:defRPr>
            </a:pPr>
            <a:r>
              <a:t>9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C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521649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12340"/>
                </a:solidFill>
                <a:latin typeface="Noto Sans Bengali"/>
              </a:defRPr>
            </a:pPr>
            <a:r>
              <a:rPr sz="3600" dirty="0" err="1">
                <a:latin typeface="Kalpurush" pitchFamily="2" charset="0"/>
                <a:cs typeface="Kalpurush" pitchFamily="2" charset="0"/>
              </a:rPr>
              <a:t>সাইবার</a:t>
            </a:r>
            <a:r>
              <a:rPr sz="3600" dirty="0">
                <a:latin typeface="Kalpurush" pitchFamily="2" charset="0"/>
                <a:cs typeface="Kalpurush" pitchFamily="2" charset="0"/>
              </a:rPr>
              <a:t> </a:t>
            </a:r>
            <a:r>
              <a:rPr sz="3600" dirty="0" err="1">
                <a:latin typeface="Kalpurush" pitchFamily="2" charset="0"/>
                <a:cs typeface="Kalpurush" pitchFamily="2" charset="0"/>
              </a:rPr>
              <a:t>আক্রমণের</a:t>
            </a:r>
            <a:r>
              <a:rPr sz="3600" dirty="0">
                <a:latin typeface="Kalpurush" pitchFamily="2" charset="0"/>
                <a:cs typeface="Kalpurush" pitchFamily="2" charset="0"/>
              </a:rPr>
              <a:t> </a:t>
            </a:r>
            <a:r>
              <a:rPr sz="3600" dirty="0" err="1">
                <a:latin typeface="Kalpurush" pitchFamily="2" charset="0"/>
                <a:cs typeface="Kalpurush" pitchFamily="2" charset="0"/>
              </a:rPr>
              <a:t>শিকার</a:t>
            </a:r>
            <a:r>
              <a:rPr sz="3600" dirty="0">
                <a:latin typeface="Kalpurush" pitchFamily="2" charset="0"/>
                <a:cs typeface="Kalpurush" pitchFamily="2" charset="0"/>
              </a:rPr>
              <a:t> </a:t>
            </a:r>
            <a:r>
              <a:rPr sz="3600" dirty="0" err="1">
                <a:latin typeface="Kalpurush" pitchFamily="2" charset="0"/>
                <a:cs typeface="Kalpurush" pitchFamily="2" charset="0"/>
              </a:rPr>
              <a:t>হলে</a:t>
            </a:r>
            <a:endParaRPr sz="36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685800" y="1417320"/>
            <a:ext cx="594360" cy="594360"/>
          </a:xfrm>
          <a:prstGeom prst="ellipse">
            <a:avLst/>
          </a:prstGeom>
          <a:solidFill>
            <a:srgbClr val="CA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  <a:latin typeface="Noto Sans Bengali"/>
              </a:defRPr>
            </a:pPr>
            <a:r>
              <a:rPr sz="2000" dirty="0">
                <a:latin typeface="Kalpurush" pitchFamily="2" charset="0"/>
                <a:cs typeface="Kalpurush" pitchFamily="2" charset="0"/>
              </a:rPr>
              <a:t>১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435607" y="1389888"/>
            <a:ext cx="466344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435607" y="1389888"/>
            <a:ext cx="73152" cy="1508760"/>
          </a:xfrm>
          <a:prstGeom prst="rect">
            <a:avLst/>
          </a:prstGeom>
          <a:solidFill>
            <a:srgbClr val="CA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636775" y="1536192"/>
            <a:ext cx="180530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12340"/>
                </a:solidFill>
                <a:latin typeface="Noto Sans Bengali"/>
              </a:defRPr>
            </a:pPr>
            <a:r>
              <a:rPr sz="2000" dirty="0" err="1">
                <a:latin typeface="Kalpurush" pitchFamily="2" charset="0"/>
                <a:cs typeface="Kalpurush" pitchFamily="2" charset="0"/>
              </a:rPr>
              <a:t>দ্রুত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সহায়তা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lang="en-US" sz="2000" dirty="0" err="1" smtClean="0">
                <a:latin typeface="Kalpurush" pitchFamily="2" charset="0"/>
                <a:cs typeface="Kalpurush" pitchFamily="2" charset="0"/>
              </a:rPr>
              <a:t>নেও</a:t>
            </a:r>
            <a:endParaRPr sz="2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36775" y="1993392"/>
            <a:ext cx="42793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A32"/>
                </a:solidFill>
                <a:latin typeface="Noto Sans Bengali"/>
              </a:defRPr>
            </a:pPr>
            <a:r>
              <a:rPr sz="2000" dirty="0" err="1">
                <a:latin typeface="Kalpurush" pitchFamily="2" charset="0"/>
                <a:cs typeface="Kalpurush" pitchFamily="2" charset="0"/>
              </a:rPr>
              <a:t>বিশ্বস্ত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অভিভাবক</a:t>
            </a:r>
            <a:r>
              <a:rPr sz="2000" dirty="0">
                <a:latin typeface="Kalpurush" pitchFamily="2" charset="0"/>
                <a:cs typeface="Kalpurush" pitchFamily="2" charset="0"/>
              </a:rPr>
              <a:t>,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শিক্ষক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সংশ্লিষ্ট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কর্তৃপক্ষকে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 smtClean="0">
                <a:latin typeface="Kalpurush" pitchFamily="2" charset="0"/>
                <a:cs typeface="Kalpurush" pitchFamily="2" charset="0"/>
              </a:rPr>
              <a:t>জানা</a:t>
            </a:r>
            <a:r>
              <a:rPr lang="en-US" sz="2000" dirty="0" err="1" smtClean="0">
                <a:latin typeface="Kalpurush" pitchFamily="2" charset="0"/>
                <a:cs typeface="Kalpurush" pitchFamily="2" charset="0"/>
              </a:rPr>
              <a:t>বে</a:t>
            </a:r>
            <a:r>
              <a:rPr sz="2000" dirty="0" smtClean="0">
                <a:latin typeface="Kalpurush" pitchFamily="2" charset="0"/>
                <a:cs typeface="Kalpurush" pitchFamily="2" charset="0"/>
              </a:rPr>
              <a:t>।</a:t>
            </a:r>
            <a:endParaRPr sz="2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6309360" y="1417320"/>
            <a:ext cx="594360" cy="594360"/>
          </a:xfrm>
          <a:prstGeom prst="ellipse">
            <a:avLst/>
          </a:prstGeom>
          <a:solidFill>
            <a:srgbClr val="1C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  <a:latin typeface="Noto Sans Bengali"/>
              </a:defRPr>
            </a:pPr>
            <a:r>
              <a:rPr sz="2000" dirty="0">
                <a:latin typeface="Kalpurush" pitchFamily="2" charset="0"/>
                <a:cs typeface="Kalpurush" pitchFamily="2" charset="0"/>
              </a:rPr>
              <a:t>২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059168" y="1389888"/>
            <a:ext cx="466344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059168" y="1389888"/>
            <a:ext cx="73152" cy="1508760"/>
          </a:xfrm>
          <a:prstGeom prst="rect">
            <a:avLst/>
          </a:prstGeom>
          <a:solidFill>
            <a:srgbClr val="1C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260336" y="1536192"/>
            <a:ext cx="208743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12340"/>
                </a:solidFill>
                <a:latin typeface="Noto Sans Bengali"/>
              </a:defRPr>
            </a:pPr>
            <a:r>
              <a:rPr sz="2000" dirty="0" err="1">
                <a:latin typeface="Kalpurush" pitchFamily="2" charset="0"/>
                <a:cs typeface="Kalpurush" pitchFamily="2" charset="0"/>
              </a:rPr>
              <a:t>প্রমাণ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সংরক্ষণ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 smtClean="0">
                <a:latin typeface="Kalpurush" pitchFamily="2" charset="0"/>
                <a:cs typeface="Kalpurush" pitchFamily="2" charset="0"/>
              </a:rPr>
              <a:t>কর</a:t>
            </a:r>
            <a:r>
              <a:rPr lang="en-US" sz="2000" dirty="0" err="1" smtClean="0">
                <a:latin typeface="Kalpurush" pitchFamily="2" charset="0"/>
                <a:cs typeface="Kalpurush" pitchFamily="2" charset="0"/>
              </a:rPr>
              <a:t>বে</a:t>
            </a:r>
            <a:endParaRPr sz="2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60336" y="1993392"/>
            <a:ext cx="42793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A32"/>
                </a:solidFill>
                <a:latin typeface="Noto Sans Bengali"/>
              </a:defRPr>
            </a:pPr>
            <a:r>
              <a:rPr sz="2000" dirty="0" err="1">
                <a:latin typeface="Kalpurush" pitchFamily="2" charset="0"/>
                <a:cs typeface="Kalpurush" pitchFamily="2" charset="0"/>
              </a:rPr>
              <a:t>স্ক্রিনশট</a:t>
            </a:r>
            <a:r>
              <a:rPr sz="2000" dirty="0">
                <a:latin typeface="Kalpurush" pitchFamily="2" charset="0"/>
                <a:cs typeface="Kalpurush" pitchFamily="2" charset="0"/>
              </a:rPr>
              <a:t>,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মেসেজ</a:t>
            </a:r>
            <a:r>
              <a:rPr sz="2000" dirty="0">
                <a:latin typeface="Kalpurush" pitchFamily="2" charset="0"/>
                <a:cs typeface="Kalpurush" pitchFamily="2" charset="0"/>
              </a:rPr>
              <a:t>, ই-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মেইল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সংশ্লিষ্ট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তথ্য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সংরক্ষণ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 smtClean="0">
                <a:latin typeface="Kalpurush" pitchFamily="2" charset="0"/>
                <a:cs typeface="Kalpurush" pitchFamily="2" charset="0"/>
              </a:rPr>
              <a:t>কর</a:t>
            </a:r>
            <a:r>
              <a:rPr lang="en-US" sz="2000" dirty="0" err="1" smtClean="0">
                <a:latin typeface="Kalpurush" pitchFamily="2" charset="0"/>
                <a:cs typeface="Kalpurush" pitchFamily="2" charset="0"/>
              </a:rPr>
              <a:t>বে</a:t>
            </a:r>
            <a:r>
              <a:rPr sz="2000" dirty="0" smtClean="0">
                <a:latin typeface="Kalpurush" pitchFamily="2" charset="0"/>
                <a:cs typeface="Kalpurush" pitchFamily="2" charset="0"/>
              </a:rPr>
              <a:t>।</a:t>
            </a:r>
            <a:endParaRPr sz="2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685800" y="3657600"/>
            <a:ext cx="594360" cy="594360"/>
          </a:xfrm>
          <a:prstGeom prst="ellipse">
            <a:avLst/>
          </a:prstGeom>
          <a:solidFill>
            <a:srgbClr val="308F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  <a:latin typeface="Noto Sans Bengali"/>
              </a:defRPr>
            </a:pPr>
            <a:r>
              <a:rPr sz="2000">
                <a:latin typeface="Kalpurush" pitchFamily="2" charset="0"/>
                <a:cs typeface="Kalpurush" pitchFamily="2" charset="0"/>
              </a:rPr>
              <a:t>৩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435607" y="3630168"/>
            <a:ext cx="466344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1435607" y="3630168"/>
            <a:ext cx="73152" cy="1508760"/>
          </a:xfrm>
          <a:prstGeom prst="rect">
            <a:avLst/>
          </a:prstGeom>
          <a:solidFill>
            <a:srgbClr val="308F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636775" y="3776472"/>
            <a:ext cx="236154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12340"/>
                </a:solidFill>
                <a:latin typeface="Noto Sans Bengali"/>
              </a:defRPr>
            </a:pPr>
            <a:r>
              <a:rPr sz="2000" dirty="0" err="1">
                <a:latin typeface="Kalpurush" pitchFamily="2" charset="0"/>
                <a:cs typeface="Kalpurush" pitchFamily="2" charset="0"/>
              </a:rPr>
              <a:t>অ্যাকাউন্ট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সুরক্ষিত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 smtClean="0">
                <a:latin typeface="Kalpurush" pitchFamily="2" charset="0"/>
                <a:cs typeface="Kalpurush" pitchFamily="2" charset="0"/>
              </a:rPr>
              <a:t>ক</a:t>
            </a:r>
            <a:r>
              <a:rPr lang="en-US" sz="2000" dirty="0" err="1" smtClean="0">
                <a:latin typeface="Kalpurush" pitchFamily="2" charset="0"/>
                <a:cs typeface="Kalpurush" pitchFamily="2" charset="0"/>
              </a:rPr>
              <a:t>রো</a:t>
            </a:r>
            <a:endParaRPr sz="2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36775" y="4225349"/>
            <a:ext cx="42793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A32"/>
                </a:solidFill>
                <a:latin typeface="Noto Sans Bengali"/>
              </a:defRPr>
            </a:pPr>
            <a:r>
              <a:rPr sz="2000" dirty="0" err="1">
                <a:latin typeface="Kalpurush" pitchFamily="2" charset="0"/>
                <a:cs typeface="Kalpurush" pitchFamily="2" charset="0"/>
              </a:rPr>
              <a:t>পাসওয়ার্ড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পরিবর্তন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 smtClean="0">
                <a:latin typeface="Kalpurush" pitchFamily="2" charset="0"/>
                <a:cs typeface="Kalpurush" pitchFamily="2" charset="0"/>
              </a:rPr>
              <a:t>ক</a:t>
            </a:r>
            <a:r>
              <a:rPr lang="en-US" sz="2000" dirty="0" err="1" smtClean="0">
                <a:latin typeface="Kalpurush" pitchFamily="2" charset="0"/>
                <a:cs typeface="Kalpurush" pitchFamily="2" charset="0"/>
              </a:rPr>
              <a:t>রো</a:t>
            </a:r>
            <a:r>
              <a:rPr sz="20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এবং</a:t>
            </a:r>
            <a:r>
              <a:rPr sz="2000" dirty="0">
                <a:latin typeface="Kalpurush" pitchFamily="2" charset="0"/>
                <a:cs typeface="Kalpurush" pitchFamily="2" charset="0"/>
              </a:rPr>
              <a:t> 2FA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চালু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 smtClean="0">
                <a:latin typeface="Kalpurush" pitchFamily="2" charset="0"/>
                <a:cs typeface="Kalpurush" pitchFamily="2" charset="0"/>
              </a:rPr>
              <a:t>ক</a:t>
            </a:r>
            <a:r>
              <a:rPr lang="en-US" sz="2000" dirty="0" err="1" smtClean="0">
                <a:latin typeface="Kalpurush" pitchFamily="2" charset="0"/>
                <a:cs typeface="Kalpurush" pitchFamily="2" charset="0"/>
              </a:rPr>
              <a:t>রো</a:t>
            </a:r>
            <a:r>
              <a:rPr sz="2000" dirty="0" smtClean="0">
                <a:latin typeface="Kalpurush" pitchFamily="2" charset="0"/>
                <a:cs typeface="Kalpurush" pitchFamily="2" charset="0"/>
              </a:rPr>
              <a:t>।</a:t>
            </a:r>
            <a:endParaRPr sz="2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6309360" y="3657600"/>
            <a:ext cx="594360" cy="594360"/>
          </a:xfrm>
          <a:prstGeom prst="ellipse">
            <a:avLst/>
          </a:prstGeom>
          <a:solidFill>
            <a:srgbClr val="E687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  <a:latin typeface="Noto Sans Bengali"/>
              </a:defRPr>
            </a:pPr>
            <a:r>
              <a:rPr sz="2000" dirty="0">
                <a:latin typeface="Kalpurush" pitchFamily="2" charset="0"/>
                <a:cs typeface="Kalpurush" pitchFamily="2" charset="0"/>
              </a:rPr>
              <a:t>৪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059168" y="3630168"/>
            <a:ext cx="466344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7059168" y="3630168"/>
            <a:ext cx="73152" cy="1508760"/>
          </a:xfrm>
          <a:prstGeom prst="rect">
            <a:avLst/>
          </a:prstGeom>
          <a:solidFill>
            <a:srgbClr val="E687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260336" y="3776472"/>
            <a:ext cx="132760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12340"/>
                </a:solidFill>
                <a:latin typeface="Noto Sans Bengali"/>
              </a:defRPr>
            </a:pPr>
            <a:r>
              <a:rPr sz="2000" dirty="0" err="1">
                <a:latin typeface="Kalpurush" pitchFamily="2" charset="0"/>
                <a:cs typeface="Kalpurush" pitchFamily="2" charset="0"/>
              </a:rPr>
              <a:t>রিপোর্ট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lang="en-US" sz="2000" dirty="0" err="1" smtClean="0">
                <a:latin typeface="Kalpurush" pitchFamily="2" charset="0"/>
                <a:cs typeface="Kalpurush" pitchFamily="2" charset="0"/>
              </a:rPr>
              <a:t>করো</a:t>
            </a:r>
            <a:endParaRPr sz="2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260336" y="4176582"/>
            <a:ext cx="42793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A32"/>
                </a:solidFill>
                <a:latin typeface="Noto Sans Bengali"/>
              </a:defRPr>
            </a:pPr>
            <a:r>
              <a:rPr sz="2000" dirty="0" err="1">
                <a:latin typeface="Kalpurush" pitchFamily="2" charset="0"/>
                <a:cs typeface="Kalpurush" pitchFamily="2" charset="0"/>
              </a:rPr>
              <a:t>সংশ্লিষ্ট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প্ল্যাটফর্মে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রিপোর্ট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 smtClean="0">
                <a:latin typeface="Kalpurush" pitchFamily="2" charset="0"/>
                <a:cs typeface="Kalpurush" pitchFamily="2" charset="0"/>
              </a:rPr>
              <a:t>ক</a:t>
            </a:r>
            <a:r>
              <a:rPr lang="en-US" sz="2000" dirty="0" err="1" smtClean="0">
                <a:latin typeface="Kalpurush" pitchFamily="2" charset="0"/>
                <a:cs typeface="Kalpurush" pitchFamily="2" charset="0"/>
              </a:rPr>
              <a:t>রবে</a:t>
            </a:r>
            <a:r>
              <a:rPr sz="20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এবং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প্রয়োজনে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আইনগত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সহায়তা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 smtClean="0">
                <a:latin typeface="Kalpurush" pitchFamily="2" charset="0"/>
                <a:cs typeface="Kalpurush" pitchFamily="2" charset="0"/>
              </a:rPr>
              <a:t>নি</a:t>
            </a:r>
            <a:r>
              <a:rPr lang="en-US" sz="2000" dirty="0" err="1" smtClean="0">
                <a:latin typeface="Kalpurush" pitchFamily="2" charset="0"/>
                <a:cs typeface="Kalpurush" pitchFamily="2" charset="0"/>
              </a:rPr>
              <a:t>বে</a:t>
            </a:r>
            <a:r>
              <a:rPr sz="2000" dirty="0" smtClean="0">
                <a:latin typeface="Kalpurush" pitchFamily="2" charset="0"/>
                <a:cs typeface="Kalpurush" pitchFamily="2" charset="0"/>
              </a:rPr>
              <a:t>।</a:t>
            </a:r>
            <a:endParaRPr sz="2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48640" y="6492240"/>
            <a:ext cx="11064240" cy="9144"/>
          </a:xfrm>
          <a:prstGeom prst="rect">
            <a:avLst/>
          </a:prstGeom>
          <a:solidFill>
            <a:srgbClr val="D2D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594360" y="6547104"/>
            <a:ext cx="8686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6707A"/>
                </a:solidFill>
                <a:latin typeface="Noto Sans Bengali"/>
              </a:defRPr>
            </a:pPr>
            <a:r>
              <a:t>তথ্য ও যোগাযোগ প্রযুক্তি | সাইবার নিরাপত্তা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789920" y="6510528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07A"/>
                </a:solidFill>
                <a:latin typeface="Noto Sans Bengali"/>
              </a:defRPr>
            </a:pPr>
            <a:r>
              <a:t>10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23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EA6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530145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Noto Sans Bengali"/>
              </a:defRPr>
            </a:pPr>
            <a:r>
              <a:rPr sz="3600">
                <a:latin typeface="Kalpurush" pitchFamily="2" charset="0"/>
                <a:cs typeface="Kalpurush" pitchFamily="2" charset="0"/>
              </a:rPr>
              <a:t>সাইবার নিরাপত্তার ১০টি অভ্যাস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17320"/>
            <a:ext cx="470353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FFFFF"/>
                </a:solidFill>
                <a:latin typeface="Noto Sans Bengali"/>
              </a:defRPr>
            </a:pPr>
            <a:r>
              <a:rPr sz="2000" dirty="0">
                <a:latin typeface="Kalpurush" pitchFamily="2" charset="0"/>
                <a:cs typeface="Kalpurush" pitchFamily="2" charset="0"/>
              </a:rPr>
              <a:t>✓ 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শক্তিশালী</a:t>
            </a:r>
            <a:r>
              <a:rPr sz="2000" dirty="0">
                <a:latin typeface="Kalpurush" pitchFamily="2" charset="0"/>
                <a:cs typeface="Kalpurush" pitchFamily="2" charset="0"/>
              </a:rPr>
              <a:t> ও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আলাদা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পাসওয়ার্ড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ব্যবহার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lang="en-US" sz="2000" dirty="0" err="1" smtClean="0">
                <a:latin typeface="Kalpurush" pitchFamily="2" charset="0"/>
                <a:cs typeface="Kalpurush" pitchFamily="2" charset="0"/>
              </a:rPr>
              <a:t>করবে</a:t>
            </a:r>
            <a:endParaRPr sz="2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55080" y="1417320"/>
            <a:ext cx="303640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FFFFF"/>
                </a:solidFill>
                <a:latin typeface="Noto Sans Bengali"/>
              </a:defRPr>
            </a:pPr>
            <a:r>
              <a:rPr sz="2000" dirty="0">
                <a:latin typeface="Kalpurush" pitchFamily="2" charset="0"/>
                <a:cs typeface="Kalpurush" pitchFamily="2" charset="0"/>
              </a:rPr>
              <a:t>✓ 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সম্ভব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হলে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2FA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চালু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 smtClean="0">
                <a:latin typeface="Kalpurush" pitchFamily="2" charset="0"/>
                <a:cs typeface="Kalpurush" pitchFamily="2" charset="0"/>
              </a:rPr>
              <a:t>কর</a:t>
            </a:r>
            <a:r>
              <a:rPr lang="en-US" sz="2000" dirty="0" err="1" smtClean="0">
                <a:latin typeface="Kalpurush" pitchFamily="2" charset="0"/>
                <a:cs typeface="Kalpurush" pitchFamily="2" charset="0"/>
              </a:rPr>
              <a:t>বে</a:t>
            </a:r>
            <a:endParaRPr sz="2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1520" y="2286000"/>
            <a:ext cx="394691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FFFFF"/>
                </a:solidFill>
                <a:latin typeface="Noto Sans Bengali"/>
              </a:defRPr>
            </a:pPr>
            <a:r>
              <a:rPr sz="2000" dirty="0">
                <a:latin typeface="Kalpurush" pitchFamily="2" charset="0"/>
                <a:cs typeface="Kalpurush" pitchFamily="2" charset="0"/>
              </a:rPr>
              <a:t>✓ 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অপরিচিত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লিংক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ফাইল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 smtClean="0">
                <a:latin typeface="Kalpurush" pitchFamily="2" charset="0"/>
                <a:cs typeface="Kalpurush" pitchFamily="2" charset="0"/>
              </a:rPr>
              <a:t>খুলবে</a:t>
            </a:r>
            <a:r>
              <a:rPr sz="20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না</a:t>
            </a:r>
            <a:endParaRPr sz="2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55080" y="2286000"/>
            <a:ext cx="504497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FFFFF"/>
                </a:solidFill>
                <a:latin typeface="Noto Sans Bengali"/>
              </a:defRPr>
            </a:pPr>
            <a:r>
              <a:rPr sz="2000" dirty="0">
                <a:latin typeface="Kalpurush" pitchFamily="2" charset="0"/>
                <a:cs typeface="Kalpurush" pitchFamily="2" charset="0"/>
              </a:rPr>
              <a:t>✓ 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সফটওয়্যার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ও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অপারেটিং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সিস্টেম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আপডেট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 smtClean="0">
                <a:latin typeface="Kalpurush" pitchFamily="2" charset="0"/>
                <a:cs typeface="Kalpurush" pitchFamily="2" charset="0"/>
              </a:rPr>
              <a:t>রাখ</a:t>
            </a:r>
            <a:r>
              <a:rPr lang="en-US" sz="2000" dirty="0" err="1" smtClean="0">
                <a:latin typeface="Kalpurush" pitchFamily="2" charset="0"/>
                <a:cs typeface="Kalpurush" pitchFamily="2" charset="0"/>
              </a:rPr>
              <a:t>বে</a:t>
            </a:r>
            <a:endParaRPr sz="2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1520" y="3154680"/>
            <a:ext cx="454483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FFFFF"/>
                </a:solidFill>
                <a:latin typeface="Noto Sans Bengali"/>
              </a:defRPr>
            </a:pPr>
            <a:r>
              <a:rPr sz="2000" dirty="0">
                <a:latin typeface="Kalpurush" pitchFamily="2" charset="0"/>
                <a:cs typeface="Kalpurush" pitchFamily="2" charset="0"/>
              </a:rPr>
              <a:t>✓ 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গোপনীয</a:t>
            </a:r>
            <a:r>
              <a:rPr sz="2000" dirty="0">
                <a:latin typeface="Kalpurush" pitchFamily="2" charset="0"/>
                <a:cs typeface="Kalpurush" pitchFamily="2" charset="0"/>
              </a:rPr>
              <a:t>়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তথ্য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সবার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সঙ্গে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শেয়ার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 smtClean="0">
                <a:latin typeface="Kalpurush" pitchFamily="2" charset="0"/>
                <a:cs typeface="Kalpurush" pitchFamily="2" charset="0"/>
              </a:rPr>
              <a:t>করবে</a:t>
            </a:r>
            <a:r>
              <a:rPr sz="20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না</a:t>
            </a:r>
            <a:endParaRPr sz="2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5080" y="3154680"/>
            <a:ext cx="407675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FFFFF"/>
                </a:solidFill>
                <a:latin typeface="Noto Sans Bengali"/>
              </a:defRPr>
            </a:pPr>
            <a:r>
              <a:rPr sz="2000" dirty="0">
                <a:latin typeface="Kalpurush" pitchFamily="2" charset="0"/>
                <a:cs typeface="Kalpurush" pitchFamily="2" charset="0"/>
              </a:rPr>
              <a:t>✓ 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পাবলিক</a:t>
            </a:r>
            <a:r>
              <a:rPr sz="2000" dirty="0">
                <a:latin typeface="Kalpurush" pitchFamily="2" charset="0"/>
                <a:cs typeface="Kalpurush" pitchFamily="2" charset="0"/>
              </a:rPr>
              <a:t> Wi‑Fi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ব্যবহারে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সতর্ক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 smtClean="0">
                <a:latin typeface="Kalpurush" pitchFamily="2" charset="0"/>
                <a:cs typeface="Kalpurush" pitchFamily="2" charset="0"/>
              </a:rPr>
              <a:t>থাক</a:t>
            </a:r>
            <a:r>
              <a:rPr lang="en-US" sz="2000" dirty="0" err="1" smtClean="0">
                <a:latin typeface="Kalpurush" pitchFamily="2" charset="0"/>
                <a:cs typeface="Kalpurush" pitchFamily="2" charset="0"/>
              </a:rPr>
              <a:t>বে</a:t>
            </a:r>
            <a:endParaRPr sz="2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1520" y="4023359"/>
            <a:ext cx="420499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FFFFF"/>
                </a:solidFill>
                <a:latin typeface="Noto Sans Bengali"/>
              </a:defRPr>
            </a:pPr>
            <a:r>
              <a:rPr sz="2000" dirty="0">
                <a:latin typeface="Kalpurush" pitchFamily="2" charset="0"/>
                <a:cs typeface="Kalpurush" pitchFamily="2" charset="0"/>
              </a:rPr>
              <a:t>✓ 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ব্যক্তিগত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ছবি</a:t>
            </a:r>
            <a:r>
              <a:rPr sz="2000" dirty="0">
                <a:latin typeface="Kalpurush" pitchFamily="2" charset="0"/>
                <a:cs typeface="Kalpurush" pitchFamily="2" charset="0"/>
              </a:rPr>
              <a:t>/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তথ্য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পোস্টের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আগে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lang="en-US" sz="2000" dirty="0" err="1" smtClean="0">
                <a:latin typeface="Kalpurush" pitchFamily="2" charset="0"/>
                <a:cs typeface="Kalpurush" pitchFamily="2" charset="0"/>
              </a:rPr>
              <a:t>ভাবো</a:t>
            </a:r>
            <a:endParaRPr sz="2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55080" y="4023359"/>
            <a:ext cx="492314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FFFFF"/>
                </a:solidFill>
                <a:latin typeface="Noto Sans Bengali"/>
              </a:defRPr>
            </a:pPr>
            <a:r>
              <a:rPr sz="2000" dirty="0">
                <a:latin typeface="Kalpurush" pitchFamily="2" charset="0"/>
                <a:cs typeface="Kalpurush" pitchFamily="2" charset="0"/>
              </a:rPr>
              <a:t>✓ 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সন্দেহজনক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মেসেজ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অ্যাকাউন্ট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রিপোর্ট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 smtClean="0">
                <a:latin typeface="Kalpurush" pitchFamily="2" charset="0"/>
                <a:cs typeface="Kalpurush" pitchFamily="2" charset="0"/>
              </a:rPr>
              <a:t>ক</a:t>
            </a:r>
            <a:r>
              <a:rPr lang="en-US" sz="2000" dirty="0" err="1" smtClean="0">
                <a:latin typeface="Kalpurush" pitchFamily="2" charset="0"/>
                <a:cs typeface="Kalpurush" pitchFamily="2" charset="0"/>
              </a:rPr>
              <a:t>রবে</a:t>
            </a:r>
            <a:endParaRPr sz="2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1520" y="4892040"/>
            <a:ext cx="469712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FFFFF"/>
                </a:solidFill>
                <a:latin typeface="Noto Sans Bengali"/>
              </a:defRPr>
            </a:pPr>
            <a:r>
              <a:rPr sz="2000" dirty="0">
                <a:latin typeface="Kalpurush" pitchFamily="2" charset="0"/>
                <a:cs typeface="Kalpurush" pitchFamily="2" charset="0"/>
              </a:rPr>
              <a:t>✓ 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ফেক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নিউজ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যাচাই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না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করে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শেয়ার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 smtClean="0">
                <a:latin typeface="Kalpurush" pitchFamily="2" charset="0"/>
                <a:cs typeface="Kalpurush" pitchFamily="2" charset="0"/>
              </a:rPr>
              <a:t>করবে</a:t>
            </a:r>
            <a:r>
              <a:rPr sz="20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না</a:t>
            </a:r>
            <a:endParaRPr sz="2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55080" y="4892040"/>
            <a:ext cx="411202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FFFFF"/>
                </a:solidFill>
                <a:latin typeface="Noto Sans Bengali"/>
              </a:defRPr>
            </a:pPr>
            <a:r>
              <a:rPr sz="2000" dirty="0">
                <a:latin typeface="Kalpurush" pitchFamily="2" charset="0"/>
                <a:cs typeface="Kalpurush" pitchFamily="2" charset="0"/>
              </a:rPr>
              <a:t>✓ 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সমস্যা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হলে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বিশ্বস্ত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বড়দের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সাহায্য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 smtClean="0">
                <a:latin typeface="Kalpurush" pitchFamily="2" charset="0"/>
                <a:cs typeface="Kalpurush" pitchFamily="2" charset="0"/>
              </a:rPr>
              <a:t>নি</a:t>
            </a:r>
            <a:r>
              <a:rPr lang="en-US" sz="2000" dirty="0" err="1" smtClean="0">
                <a:latin typeface="Kalpurush" pitchFamily="2" charset="0"/>
                <a:cs typeface="Kalpurush" pitchFamily="2" charset="0"/>
              </a:rPr>
              <a:t>বে</a:t>
            </a:r>
            <a:endParaRPr sz="2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48640" y="6492240"/>
            <a:ext cx="11064240" cy="9144"/>
          </a:xfrm>
          <a:prstGeom prst="rect">
            <a:avLst/>
          </a:prstGeom>
          <a:solidFill>
            <a:srgbClr val="D2D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94360" y="6547104"/>
            <a:ext cx="8686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6707A"/>
                </a:solidFill>
                <a:latin typeface="Noto Sans Bengali"/>
              </a:defRPr>
            </a:pPr>
            <a:r>
              <a:t>তথ্য ও যোগাযোগ প্রযুক্তি | সাইবার নিরাপত্তা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789920" y="6510528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07A"/>
                </a:solidFill>
                <a:latin typeface="Noto Sans Bengali"/>
              </a:defRPr>
            </a:pPr>
            <a:r>
              <a:t>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914400" y="1097280"/>
            <a:ext cx="10332720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95534" y="1645920"/>
            <a:ext cx="797045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>
                <a:solidFill>
                  <a:srgbClr val="112340"/>
                </a:solidFill>
                <a:latin typeface="Noto Sans Bengali"/>
              </a:defRPr>
            </a:pPr>
            <a:r>
              <a:rPr sz="3600" dirty="0" err="1">
                <a:latin typeface="Kalpurush" pitchFamily="2" charset="0"/>
                <a:cs typeface="Kalpurush" pitchFamily="2" charset="0"/>
              </a:rPr>
              <a:t>নিরাপদ</a:t>
            </a:r>
            <a:r>
              <a:rPr sz="3600" dirty="0">
                <a:latin typeface="Kalpurush" pitchFamily="2" charset="0"/>
                <a:cs typeface="Kalpurush" pitchFamily="2" charset="0"/>
              </a:rPr>
              <a:t> </a:t>
            </a:r>
            <a:r>
              <a:rPr sz="3600" dirty="0" err="1">
                <a:latin typeface="Kalpurush" pitchFamily="2" charset="0"/>
                <a:cs typeface="Kalpurush" pitchFamily="2" charset="0"/>
              </a:rPr>
              <a:t>ইন্টারনেট</a:t>
            </a:r>
            <a:r>
              <a:rPr sz="3600" dirty="0">
                <a:latin typeface="Kalpurush" pitchFamily="2" charset="0"/>
                <a:cs typeface="Kalpurush" pitchFamily="2" charset="0"/>
              </a:rPr>
              <a:t> </a:t>
            </a:r>
            <a:r>
              <a:rPr sz="3600" dirty="0" err="1">
                <a:latin typeface="Kalpurush" pitchFamily="2" charset="0"/>
                <a:cs typeface="Kalpurush" pitchFamily="2" charset="0"/>
              </a:rPr>
              <a:t>ব্যবহার</a:t>
            </a:r>
            <a:r>
              <a:rPr sz="3600" dirty="0">
                <a:latin typeface="Kalpurush" pitchFamily="2" charset="0"/>
                <a:cs typeface="Kalpurush" pitchFamily="2" charset="0"/>
              </a:rPr>
              <a:t> </a:t>
            </a:r>
            <a:r>
              <a:rPr sz="3600" dirty="0" err="1">
                <a:latin typeface="Kalpurush" pitchFamily="2" charset="0"/>
                <a:cs typeface="Kalpurush" pitchFamily="2" charset="0"/>
              </a:rPr>
              <a:t>মানে</a:t>
            </a:r>
            <a:r>
              <a:rPr sz="3600" dirty="0">
                <a:latin typeface="Kalpurush" pitchFamily="2" charset="0"/>
                <a:cs typeface="Kalpurush" pitchFamily="2" charset="0"/>
              </a:rPr>
              <a:t> </a:t>
            </a:r>
            <a:r>
              <a:rPr sz="3600" dirty="0" err="1">
                <a:latin typeface="Kalpurush" pitchFamily="2" charset="0"/>
                <a:cs typeface="Kalpurush" pitchFamily="2" charset="0"/>
              </a:rPr>
              <a:t>সচেতন</a:t>
            </a:r>
            <a:r>
              <a:rPr sz="3600" dirty="0">
                <a:latin typeface="Kalpurush" pitchFamily="2" charset="0"/>
                <a:cs typeface="Kalpurush" pitchFamily="2" charset="0"/>
              </a:rPr>
              <a:t> </a:t>
            </a:r>
            <a:r>
              <a:rPr sz="3600" dirty="0" err="1">
                <a:latin typeface="Kalpurush" pitchFamily="2" charset="0"/>
                <a:cs typeface="Kalpurush" pitchFamily="2" charset="0"/>
              </a:rPr>
              <a:t>ব্যবহার</a:t>
            </a:r>
            <a:endParaRPr sz="36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8840" y="2743200"/>
            <a:ext cx="7955279" cy="1592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000">
                <a:solidFill>
                  <a:srgbClr val="232A32"/>
                </a:solidFill>
                <a:latin typeface="Noto Sans Bengali"/>
              </a:defRPr>
            </a:pPr>
            <a:r>
              <a:rPr dirty="0">
                <a:latin typeface="Kalpurush" pitchFamily="2" charset="0"/>
                <a:cs typeface="Kalpurush" pitchFamily="2" charset="0"/>
              </a:rPr>
              <a:t>• </a:t>
            </a:r>
            <a:r>
              <a:rPr dirty="0" err="1">
                <a:latin typeface="Kalpurush" pitchFamily="2" charset="0"/>
                <a:cs typeface="Kalpurush" pitchFamily="2" charset="0"/>
              </a:rPr>
              <a:t>যা</a:t>
            </a:r>
            <a:r>
              <a:rPr dirty="0">
                <a:latin typeface="Kalpurush" pitchFamily="2" charset="0"/>
                <a:cs typeface="Kalpurush" pitchFamily="2" charset="0"/>
              </a:rPr>
              <a:t> </a:t>
            </a:r>
            <a:r>
              <a:rPr dirty="0" err="1">
                <a:latin typeface="Kalpurush" pitchFamily="2" charset="0"/>
                <a:cs typeface="Kalpurush" pitchFamily="2" charset="0"/>
              </a:rPr>
              <a:t>শেয়ার</a:t>
            </a:r>
            <a:r>
              <a:rPr dirty="0">
                <a:latin typeface="Kalpurush" pitchFamily="2" charset="0"/>
                <a:cs typeface="Kalpurush" pitchFamily="2" charset="0"/>
              </a:rPr>
              <a:t> </a:t>
            </a:r>
            <a:r>
              <a:rPr dirty="0" err="1" smtClean="0">
                <a:latin typeface="Kalpurush" pitchFamily="2" charset="0"/>
                <a:cs typeface="Kalpurush" pitchFamily="2" charset="0"/>
              </a:rPr>
              <a:t>করবে</a:t>
            </a:r>
            <a:r>
              <a:rPr dirty="0" smtClean="0">
                <a:latin typeface="Kalpurush" pitchFamily="2" charset="0"/>
                <a:cs typeface="Kalpurush" pitchFamily="2" charset="0"/>
              </a:rPr>
              <a:t>, </a:t>
            </a:r>
            <a:r>
              <a:rPr dirty="0" err="1">
                <a:latin typeface="Kalpurush" pitchFamily="2" charset="0"/>
                <a:cs typeface="Kalpurush" pitchFamily="2" charset="0"/>
              </a:rPr>
              <a:t>আগে</a:t>
            </a:r>
            <a:r>
              <a:rPr dirty="0">
                <a:latin typeface="Kalpurush" pitchFamily="2" charset="0"/>
                <a:cs typeface="Kalpurush" pitchFamily="2" charset="0"/>
              </a:rPr>
              <a:t> </a:t>
            </a:r>
            <a:r>
              <a:rPr dirty="0" err="1">
                <a:latin typeface="Kalpurush" pitchFamily="2" charset="0"/>
                <a:cs typeface="Kalpurush" pitchFamily="2" charset="0"/>
              </a:rPr>
              <a:t>যাচাই</a:t>
            </a:r>
            <a:r>
              <a:rPr dirty="0">
                <a:latin typeface="Kalpurush" pitchFamily="2" charset="0"/>
                <a:cs typeface="Kalpurush" pitchFamily="2" charset="0"/>
              </a:rPr>
              <a:t> </a:t>
            </a:r>
            <a:r>
              <a:rPr lang="en-US" dirty="0" err="1" smtClean="0">
                <a:latin typeface="Kalpurush" pitchFamily="2" charset="0"/>
                <a:cs typeface="Kalpurush" pitchFamily="2" charset="0"/>
              </a:rPr>
              <a:t>করো</a:t>
            </a:r>
            <a:endParaRPr dirty="0">
              <a:latin typeface="Kalpurush" pitchFamily="2" charset="0"/>
              <a:cs typeface="Kalpurush" pitchFamily="2" charset="0"/>
            </a:endParaRPr>
          </a:p>
          <a:p>
            <a:pPr>
              <a:spcAft>
                <a:spcPts val="700"/>
              </a:spcAft>
              <a:defRPr sz="2000">
                <a:solidFill>
                  <a:srgbClr val="232A32"/>
                </a:solidFill>
                <a:latin typeface="Noto Sans Bengali"/>
              </a:defRPr>
            </a:pPr>
            <a:r>
              <a:rPr dirty="0">
                <a:latin typeface="Kalpurush" pitchFamily="2" charset="0"/>
                <a:cs typeface="Kalpurush" pitchFamily="2" charset="0"/>
              </a:rPr>
              <a:t>• </a:t>
            </a:r>
            <a:r>
              <a:rPr dirty="0" err="1">
                <a:latin typeface="Kalpurush" pitchFamily="2" charset="0"/>
                <a:cs typeface="Kalpurush" pitchFamily="2" charset="0"/>
              </a:rPr>
              <a:t>যা</a:t>
            </a:r>
            <a:r>
              <a:rPr dirty="0">
                <a:latin typeface="Kalpurush" pitchFamily="2" charset="0"/>
                <a:cs typeface="Kalpurush" pitchFamily="2" charset="0"/>
              </a:rPr>
              <a:t> </a:t>
            </a:r>
            <a:r>
              <a:rPr dirty="0" err="1">
                <a:latin typeface="Kalpurush" pitchFamily="2" charset="0"/>
                <a:cs typeface="Kalpurush" pitchFamily="2" charset="0"/>
              </a:rPr>
              <a:t>গোপন</a:t>
            </a:r>
            <a:r>
              <a:rPr dirty="0">
                <a:latin typeface="Kalpurush" pitchFamily="2" charset="0"/>
                <a:cs typeface="Kalpurush" pitchFamily="2" charset="0"/>
              </a:rPr>
              <a:t> </a:t>
            </a:r>
            <a:r>
              <a:rPr dirty="0" err="1">
                <a:latin typeface="Kalpurush" pitchFamily="2" charset="0"/>
                <a:cs typeface="Kalpurush" pitchFamily="2" charset="0"/>
              </a:rPr>
              <a:t>রাখা</a:t>
            </a:r>
            <a:r>
              <a:rPr dirty="0">
                <a:latin typeface="Kalpurush" pitchFamily="2" charset="0"/>
                <a:cs typeface="Kalpurush" pitchFamily="2" charset="0"/>
              </a:rPr>
              <a:t> </a:t>
            </a:r>
            <a:r>
              <a:rPr dirty="0" err="1">
                <a:latin typeface="Kalpurush" pitchFamily="2" charset="0"/>
                <a:cs typeface="Kalpurush" pitchFamily="2" charset="0"/>
              </a:rPr>
              <a:t>দরকার</a:t>
            </a:r>
            <a:r>
              <a:rPr dirty="0">
                <a:latin typeface="Kalpurush" pitchFamily="2" charset="0"/>
                <a:cs typeface="Kalpurush" pitchFamily="2" charset="0"/>
              </a:rPr>
              <a:t>, </a:t>
            </a:r>
            <a:r>
              <a:rPr dirty="0" err="1">
                <a:latin typeface="Kalpurush" pitchFamily="2" charset="0"/>
                <a:cs typeface="Kalpurush" pitchFamily="2" charset="0"/>
              </a:rPr>
              <a:t>তা</a:t>
            </a:r>
            <a:r>
              <a:rPr dirty="0">
                <a:latin typeface="Kalpurush" pitchFamily="2" charset="0"/>
                <a:cs typeface="Kalpurush" pitchFamily="2" charset="0"/>
              </a:rPr>
              <a:t> </a:t>
            </a:r>
            <a:r>
              <a:rPr dirty="0" err="1">
                <a:latin typeface="Kalpurush" pitchFamily="2" charset="0"/>
                <a:cs typeface="Kalpurush" pitchFamily="2" charset="0"/>
              </a:rPr>
              <a:t>সুরক্ষিত</a:t>
            </a:r>
            <a:r>
              <a:rPr dirty="0">
                <a:latin typeface="Kalpurush" pitchFamily="2" charset="0"/>
                <a:cs typeface="Kalpurush" pitchFamily="2" charset="0"/>
              </a:rPr>
              <a:t> </a:t>
            </a:r>
            <a:r>
              <a:rPr dirty="0" err="1" smtClean="0">
                <a:latin typeface="Kalpurush" pitchFamily="2" charset="0"/>
                <a:cs typeface="Kalpurush" pitchFamily="2" charset="0"/>
              </a:rPr>
              <a:t>রাখ</a:t>
            </a:r>
            <a:r>
              <a:rPr lang="en-US" dirty="0" err="1" smtClean="0">
                <a:latin typeface="Kalpurush" pitchFamily="2" charset="0"/>
                <a:cs typeface="Kalpurush" pitchFamily="2" charset="0"/>
              </a:rPr>
              <a:t>বে</a:t>
            </a:r>
            <a:endParaRPr dirty="0">
              <a:latin typeface="Kalpurush" pitchFamily="2" charset="0"/>
              <a:cs typeface="Kalpurush" pitchFamily="2" charset="0"/>
            </a:endParaRPr>
          </a:p>
          <a:p>
            <a:pPr>
              <a:spcAft>
                <a:spcPts val="700"/>
              </a:spcAft>
              <a:defRPr sz="2000">
                <a:solidFill>
                  <a:srgbClr val="232A32"/>
                </a:solidFill>
                <a:latin typeface="Noto Sans Bengali"/>
              </a:defRPr>
            </a:pPr>
            <a:r>
              <a:rPr dirty="0">
                <a:latin typeface="Kalpurush" pitchFamily="2" charset="0"/>
                <a:cs typeface="Kalpurush" pitchFamily="2" charset="0"/>
              </a:rPr>
              <a:t>• </a:t>
            </a:r>
            <a:r>
              <a:rPr dirty="0" err="1">
                <a:latin typeface="Kalpurush" pitchFamily="2" charset="0"/>
                <a:cs typeface="Kalpurush" pitchFamily="2" charset="0"/>
              </a:rPr>
              <a:t>যা</a:t>
            </a:r>
            <a:r>
              <a:rPr dirty="0">
                <a:latin typeface="Kalpurush" pitchFamily="2" charset="0"/>
                <a:cs typeface="Kalpurush" pitchFamily="2" charset="0"/>
              </a:rPr>
              <a:t> </a:t>
            </a:r>
            <a:r>
              <a:rPr dirty="0" err="1">
                <a:latin typeface="Kalpurush" pitchFamily="2" charset="0"/>
                <a:cs typeface="Kalpurush" pitchFamily="2" charset="0"/>
              </a:rPr>
              <a:t>সন্দেহজনক</a:t>
            </a:r>
            <a:r>
              <a:rPr dirty="0">
                <a:latin typeface="Kalpurush" pitchFamily="2" charset="0"/>
                <a:cs typeface="Kalpurush" pitchFamily="2" charset="0"/>
              </a:rPr>
              <a:t>, </a:t>
            </a:r>
            <a:r>
              <a:rPr dirty="0" err="1">
                <a:latin typeface="Kalpurush" pitchFamily="2" charset="0"/>
                <a:cs typeface="Kalpurush" pitchFamily="2" charset="0"/>
              </a:rPr>
              <a:t>তা</a:t>
            </a:r>
            <a:r>
              <a:rPr dirty="0">
                <a:latin typeface="Kalpurush" pitchFamily="2" charset="0"/>
                <a:cs typeface="Kalpurush" pitchFamily="2" charset="0"/>
              </a:rPr>
              <a:t> </a:t>
            </a:r>
            <a:r>
              <a:rPr dirty="0" err="1">
                <a:latin typeface="Kalpurush" pitchFamily="2" charset="0"/>
                <a:cs typeface="Kalpurush" pitchFamily="2" charset="0"/>
              </a:rPr>
              <a:t>এড়িয়ে</a:t>
            </a:r>
            <a:r>
              <a:rPr dirty="0">
                <a:latin typeface="Kalpurush" pitchFamily="2" charset="0"/>
                <a:cs typeface="Kalpurush" pitchFamily="2" charset="0"/>
              </a:rPr>
              <a:t> </a:t>
            </a:r>
            <a:r>
              <a:rPr dirty="0" err="1" smtClean="0">
                <a:latin typeface="Kalpurush" pitchFamily="2" charset="0"/>
                <a:cs typeface="Kalpurush" pitchFamily="2" charset="0"/>
              </a:rPr>
              <a:t>চল</a:t>
            </a:r>
            <a:r>
              <a:rPr lang="en-US" dirty="0" err="1" smtClean="0">
                <a:latin typeface="Kalpurush" pitchFamily="2" charset="0"/>
                <a:cs typeface="Kalpurush" pitchFamily="2" charset="0"/>
              </a:rPr>
              <a:t>বে</a:t>
            </a:r>
            <a:endParaRPr dirty="0">
              <a:latin typeface="Kalpurush" pitchFamily="2" charset="0"/>
              <a:cs typeface="Kalpurush" pitchFamily="2" charset="0"/>
            </a:endParaRPr>
          </a:p>
          <a:p>
            <a:pPr>
              <a:spcAft>
                <a:spcPts val="700"/>
              </a:spcAft>
              <a:defRPr sz="2000">
                <a:solidFill>
                  <a:srgbClr val="232A32"/>
                </a:solidFill>
                <a:latin typeface="Noto Sans Bengali"/>
              </a:defRPr>
            </a:pPr>
            <a:r>
              <a:rPr dirty="0">
                <a:latin typeface="Kalpurush" pitchFamily="2" charset="0"/>
                <a:cs typeface="Kalpurush" pitchFamily="2" charset="0"/>
              </a:rPr>
              <a:t>• </a:t>
            </a:r>
            <a:r>
              <a:rPr dirty="0" err="1">
                <a:latin typeface="Kalpurush" pitchFamily="2" charset="0"/>
                <a:cs typeface="Kalpurush" pitchFamily="2" charset="0"/>
              </a:rPr>
              <a:t>সমস্যা</a:t>
            </a:r>
            <a:r>
              <a:rPr dirty="0">
                <a:latin typeface="Kalpurush" pitchFamily="2" charset="0"/>
                <a:cs typeface="Kalpurush" pitchFamily="2" charset="0"/>
              </a:rPr>
              <a:t> </a:t>
            </a:r>
            <a:r>
              <a:rPr dirty="0" err="1">
                <a:latin typeface="Kalpurush" pitchFamily="2" charset="0"/>
                <a:cs typeface="Kalpurush" pitchFamily="2" charset="0"/>
              </a:rPr>
              <a:t>হলে</a:t>
            </a:r>
            <a:r>
              <a:rPr dirty="0">
                <a:latin typeface="Kalpurush" pitchFamily="2" charset="0"/>
                <a:cs typeface="Kalpurush" pitchFamily="2" charset="0"/>
              </a:rPr>
              <a:t> </a:t>
            </a:r>
            <a:r>
              <a:rPr dirty="0" err="1">
                <a:latin typeface="Kalpurush" pitchFamily="2" charset="0"/>
                <a:cs typeface="Kalpurush" pitchFamily="2" charset="0"/>
              </a:rPr>
              <a:t>একা</a:t>
            </a:r>
            <a:r>
              <a:rPr dirty="0">
                <a:latin typeface="Kalpurush" pitchFamily="2" charset="0"/>
                <a:cs typeface="Kalpurush" pitchFamily="2" charset="0"/>
              </a:rPr>
              <a:t> </a:t>
            </a:r>
            <a:r>
              <a:rPr dirty="0" err="1" smtClean="0">
                <a:latin typeface="Kalpurush" pitchFamily="2" charset="0"/>
                <a:cs typeface="Kalpurush" pitchFamily="2" charset="0"/>
              </a:rPr>
              <a:t>থাকবে</a:t>
            </a:r>
            <a:r>
              <a:rPr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dirty="0" err="1">
                <a:latin typeface="Kalpurush" pitchFamily="2" charset="0"/>
                <a:cs typeface="Kalpurush" pitchFamily="2" charset="0"/>
              </a:rPr>
              <a:t>না</a:t>
            </a:r>
            <a:r>
              <a:rPr dirty="0">
                <a:latin typeface="Kalpurush" pitchFamily="2" charset="0"/>
                <a:cs typeface="Kalpurush" pitchFamily="2" charset="0"/>
              </a:rPr>
              <a:t>, </a:t>
            </a:r>
            <a:r>
              <a:rPr dirty="0" err="1">
                <a:latin typeface="Kalpurush" pitchFamily="2" charset="0"/>
                <a:cs typeface="Kalpurush" pitchFamily="2" charset="0"/>
              </a:rPr>
              <a:t>সাহায্য</a:t>
            </a:r>
            <a:r>
              <a:rPr dirty="0">
                <a:latin typeface="Kalpurush" pitchFamily="2" charset="0"/>
                <a:cs typeface="Kalpurush" pitchFamily="2" charset="0"/>
              </a:rPr>
              <a:t> </a:t>
            </a:r>
            <a:r>
              <a:rPr dirty="0" err="1" smtClean="0">
                <a:latin typeface="Kalpurush" pitchFamily="2" charset="0"/>
                <a:cs typeface="Kalpurush" pitchFamily="2" charset="0"/>
              </a:rPr>
              <a:t>নি</a:t>
            </a:r>
            <a:r>
              <a:rPr lang="en-US" dirty="0" err="1" smtClean="0">
                <a:latin typeface="Kalpurush" pitchFamily="2" charset="0"/>
                <a:cs typeface="Kalpurush" pitchFamily="2" charset="0"/>
              </a:rPr>
              <a:t>বে</a:t>
            </a:r>
            <a:endParaRPr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8640" y="6492240"/>
            <a:ext cx="11064240" cy="9144"/>
          </a:xfrm>
          <a:prstGeom prst="rect">
            <a:avLst/>
          </a:prstGeom>
          <a:solidFill>
            <a:srgbClr val="D2D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94360" y="6547104"/>
            <a:ext cx="8686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6707A"/>
                </a:solidFill>
                <a:latin typeface="Noto Sans Bengali"/>
              </a:defRPr>
            </a:pPr>
            <a:r>
              <a:t>তথ্য ও যোগাযোগ প্রযুক্তি | সাইবার নিরাপত্তা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89920" y="6510528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07A"/>
                </a:solidFill>
                <a:latin typeface="Noto Sans Bengali"/>
              </a:defRPr>
            </a:pPr>
            <a:r>
              <a:t>12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4171123" y="2772067"/>
            <a:ext cx="2502609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>
                <a:solidFill>
                  <a:srgbClr val="112340"/>
                </a:solidFill>
                <a:latin typeface="Noto Sans Bengali"/>
              </a:defRPr>
            </a:pPr>
            <a:r>
              <a:rPr lang="en-US" sz="7200" dirty="0" err="1" smtClean="0">
                <a:latin typeface="Kalpurush" pitchFamily="2" charset="0"/>
                <a:cs typeface="Kalpurush" pitchFamily="2" charset="0"/>
              </a:rPr>
              <a:t>ধন্যবাদ</a:t>
            </a:r>
            <a:endParaRPr sz="72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8640" y="6492240"/>
            <a:ext cx="11064240" cy="9144"/>
          </a:xfrm>
          <a:prstGeom prst="rect">
            <a:avLst/>
          </a:prstGeom>
          <a:solidFill>
            <a:srgbClr val="D2D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94360" y="6547104"/>
            <a:ext cx="8686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6707A"/>
                </a:solidFill>
                <a:latin typeface="Noto Sans Bengali"/>
              </a:defRPr>
            </a:pPr>
            <a:r>
              <a:t>তথ্য ও যোগাযোগ প্রযুক্তি | সাইবার নিরাপত্তা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89920" y="6510528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07A"/>
                </a:solidFill>
                <a:latin typeface="Noto Sans Bengali"/>
              </a:defRPr>
            </a:pPr>
            <a: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714601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905</Words>
  <Application>Microsoft Office PowerPoint</Application>
  <PresentationFormat>Custom</PresentationFormat>
  <Paragraphs>139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dc:description>generated using python-pptx</dc:description>
  <cp:lastModifiedBy>DELL</cp:lastModifiedBy>
  <cp:revision>6</cp:revision>
  <dcterms:created xsi:type="dcterms:W3CDTF">2013-01-27T09:14:16Z</dcterms:created>
  <dcterms:modified xsi:type="dcterms:W3CDTF">2026-09-27T15:50:54Z</dcterms:modified>
</cp:coreProperties>
</file>