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charts/chart1.xml" ContentType="application/vnd.openxmlformats-officedocument.drawingml.chart+xml"/>
  <Override PartName="/ppt/slideMasters/slideMaster28.xml" ContentType="application/vnd.openxmlformats-officedocument.presentationml.slideMaster+xml"/>
  <Override PartName="/ppt/slides/slide28.xml" ContentType="application/vnd.openxmlformats-officedocument.presentationml.slide+xml"/>
  <Override PartName="/ppt/charts/chart2.xml" ContentType="application/vnd.openxmlformats-officedocument.drawingml.chart+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notesMasterIdLst>
    <p:notesMasterId r:id="rId36"/>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bar"/>
        <c:grouping val="stacked"/>
        <c:varyColors val="0"/>
        <c:ser>
          <c:idx val="0"/>
          <c:order val="0"/>
          <c:tx>
            <c:strRef>
              <c:f>Sheet1!$B$1</c:f>
              <c:strCache>
                <c:ptCount val="1"/>
                <c:pt idx="0">
                  <c:v>প্রথম পত্র</c:v>
                </c:pt>
              </c:strCache>
            </c:strRef>
          </c:tx>
          <c:spPr>
            <a:solidFill>
              <a:srgbClr val="F4B942"/>
            </a:solidFill>
            <a:effectLst/>
          </c:spPr>
          <c:invertIfNegative val="0"/>
          <c:dLbls>
            <c:numFmt formatCode="#,##0" sourceLinked="0"/>
            <c:txPr>
              <a:bodyPr/>
              <a:lstStyle/>
              <a:p>
                <a:pPr>
                  <a:defRPr b="0" i="0" strike="noStrike" sz="1200" u="none">
                    <a:solidFill>
                      <a:srgbClr val="000000"/>
                    </a:solidFill>
                    <a:latin typeface="Arial"/>
                  </a:defRPr>
                </a:pPr>
              </a:p>
            </c:txPr>
            <c:showLegendKey val="0"/>
            <c:showVal val="0"/>
            <c:showCatName val="0"/>
            <c:showSerName val="0"/>
            <c:showPercent val="0"/>
            <c:showBubbleSize val="0"/>
            <c:showLeaderLines val="0"/>
          </c:dLbls>
          <c:cat>
            <c:multiLvlStrRef>
              <c:f>Sheet1!$A$2:$A$7</c:f>
              <c:multiLvlStrCache>
                <c:ptCount val="6"/>
                <c:lvl>
                  <c:pt idx="0">
                    <c:v>বীজগণিত</c:v>
                  </c:pt>
                  <c:pt idx="1">
                    <c:v>জ্যামিতি</c:v>
                  </c:pt>
                  <c:pt idx="2">
                    <c:v>ত্রিকোণমিতি</c:v>
                  </c:pt>
                  <c:pt idx="3">
                    <c:v>ক্যালকুলাস</c:v>
                  </c:pt>
                  <c:pt idx="4">
                    <c:v>বলবিদ্যা</c:v>
                  </c:pt>
                  <c:pt idx="5">
                    <c:v>পরিসংখ্যান</c:v>
                  </c:pt>
                </c:lvl>
              </c:multiLvlStrCache>
            </c:multiLvlStrRef>
          </c:cat>
          <c:val>
            <c:numRef>
              <c:f>Sheet1!$B$2:$B$7</c:f>
              <c:numCache>
                <c:formatCode>General</c:formatCode>
                <c:ptCount val="6"/>
                <c:pt idx="0">
                  <c:v>2</c:v>
                </c:pt>
                <c:pt idx="1">
                  <c:v>3</c:v>
                </c:pt>
                <c:pt idx="2">
                  <c:v>2</c:v>
                </c:pt>
                <c:pt idx="3">
                  <c:v>3</c:v>
                </c:pt>
                <c:pt idx="4">
                  <c:v>0</c:v>
                </c:pt>
                <c:pt idx="5">
                  <c:v>0</c:v>
                </c:pt>
              </c:numCache>
            </c:numRef>
          </c:val>
        </c:ser>
        <c:ser>
          <c:idx val="1"/>
          <c:order val="1"/>
          <c:tx>
            <c:strRef>
              <c:f>Sheet1!$C$1</c:f>
              <c:strCache>
                <c:ptCount val="1"/>
                <c:pt idx="0">
                  <c:v>দ্বিতীয় পত্র</c:v>
                </c:pt>
              </c:strCache>
            </c:strRef>
          </c:tx>
          <c:spPr>
            <a:solidFill>
              <a:srgbClr val="8D7BFF"/>
            </a:solidFill>
            <a:effectLst/>
          </c:spPr>
          <c:invertIfNegative val="0"/>
          <c:dLbls>
            <c:numFmt formatCode="#,##0" sourceLinked="0"/>
            <c:txPr>
              <a:bodyPr/>
              <a:lstStyle/>
              <a:p>
                <a:pPr>
                  <a:defRPr b="0" i="0" strike="noStrike" sz="1200" u="none">
                    <a:solidFill>
                      <a:srgbClr val="000000"/>
                    </a:solidFill>
                    <a:latin typeface="Arial"/>
                  </a:defRPr>
                </a:pPr>
              </a:p>
            </c:txPr>
            <c:showLegendKey val="0"/>
            <c:showVal val="0"/>
            <c:showCatName val="0"/>
            <c:showSerName val="0"/>
            <c:showPercent val="0"/>
            <c:showBubbleSize val="0"/>
            <c:showLeaderLines val="0"/>
          </c:dLbls>
          <c:cat>
            <c:multiLvlStrRef>
              <c:f>Sheet1!$A$2:$A$7</c:f>
              <c:multiLvlStrCache>
                <c:ptCount val="6"/>
                <c:lvl>
                  <c:pt idx="0">
                    <c:v>বীজগণিত</c:v>
                  </c:pt>
                  <c:pt idx="1">
                    <c:v>জ্যামিতি</c:v>
                  </c:pt>
                  <c:pt idx="2">
                    <c:v>ত্রিকোণমিতি</c:v>
                  </c:pt>
                  <c:pt idx="3">
                    <c:v>ক্যালকুলাস</c:v>
                  </c:pt>
                  <c:pt idx="4">
                    <c:v>বলবিদ্যা</c:v>
                  </c:pt>
                  <c:pt idx="5">
                    <c:v>পরিসংখ্যান</c:v>
                  </c:pt>
                </c:lvl>
              </c:multiLvlStrCache>
            </c:multiLvlStrRef>
          </c:cat>
          <c:val>
            <c:numRef>
              <c:f>Sheet1!$C$2:$C$7</c:f>
              <c:numCache>
                <c:formatCode>General</c:formatCode>
                <c:ptCount val="6"/>
                <c:pt idx="0">
                  <c:v>5</c:v>
                </c:pt>
                <c:pt idx="1">
                  <c:v>1</c:v>
                </c:pt>
                <c:pt idx="2">
                  <c:v>1</c:v>
                </c:pt>
                <c:pt idx="3">
                  <c:v>0</c:v>
                </c:pt>
                <c:pt idx="4">
                  <c:v>2</c:v>
                </c:pt>
                <c:pt idx="5">
                  <c:v>1</c:v>
                </c:pt>
              </c:numCache>
            </c:numRef>
          </c:val>
        </c:ser>
        <c:dLbls>
          <c:numFmt formatCode="#,##0" sourceLinked="0"/>
          <c:txPr>
            <a:bodyPr/>
            <a:lstStyle/>
            <a:p>
              <a:pPr>
                <a:defRPr b="0" i="0" strike="noStrike" sz="1200" u="none">
                  <a:solidFill>
                    <a:srgbClr val="000000"/>
                  </a:solidFill>
                  <a:latin typeface="Arial"/>
                </a:defRPr>
              </a:pPr>
            </a:p>
          </c:txPr>
          <c:showLegendKey val="0"/>
          <c:showVal val="0"/>
          <c:showCatName val="0"/>
          <c:showSerName val="0"/>
          <c:showPercent val="0"/>
          <c:showBubbleSize val="0"/>
          <c:showLeaderLines val="0"/>
        </c:dLbls>
        <c:gapWidth val="50"/>
        <c:overlap val="100"/>
        <c:axId val="2094734554"/>
        <c:axId val="2094734552"/>
        <c:axId val="2094734556"/>
      </c:barChart>
      <c:catAx>
        <c:axId val="2094734554"/>
        <c:scaling>
          <c:orientation val="maxMin"/>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300" b="0" i="0" u="none" strike="noStrike">
                <a:solidFill>
                  <a:srgbClr val="F4F3FA"/>
                </a:solidFill>
                <a:latin typeface="Nirmala UI"/>
              </a:defRPr>
            </a:pPr>
            <a:endParaRPr lang="en-US"/>
          </a:p>
        </c:txPr>
        <c:crossAx val="2094734552"/>
        <c:crosses val="autoZero"/>
        <c:auto val="1"/>
        <c:lblAlgn val="ctr"/>
        <c:noMultiLvlLbl val="1"/>
      </c:catAx>
      <c:valAx>
        <c:axId val="2094734552"/>
        <c:scaling>
          <c:orientation val="minMax"/>
          <c:max val="8"/>
        </c:scaling>
        <c:delete val="0"/>
        <c:axPos val="b"/>
        <c:majorGridlines>
          <c:spPr>
            <a:ln w="12700" cap="flat">
              <a:solidFill>
                <a:srgbClr val="3C3590"/>
              </a:solidFill>
              <a:prstDash val="solid"/>
              <a:round/>
            </a:ln>
          </c:spPr>
        </c:majorGridlines>
        <c:numFmt formatCode="General" sourceLinked="0"/>
        <c:majorTickMark val="out"/>
        <c:minorTickMark val="none"/>
        <c:tickLblPos val="low"/>
        <c:spPr>
          <a:ln w="12700" cap="flat">
            <a:solidFill>
              <a:srgbClr val="888888"/>
            </a:solidFill>
            <a:prstDash val="solid"/>
            <a:round/>
          </a:ln>
        </c:spPr>
        <c:txPr>
          <a:bodyPr/>
          <a:lstStyle/>
          <a:p>
            <a:pPr>
              <a:defRPr sz="1100" b="0" i="0" u="none" strike="noStrike">
                <a:solidFill>
                  <a:srgbClr val="B9B4E0"/>
                </a:solidFill>
                <a:latin typeface="Arial"/>
              </a:defRPr>
            </a:pPr>
            <a:endParaRPr lang="en-US"/>
          </a:p>
        </c:txPr>
        <c:crossAx val="2094734554"/>
        <c:crosses val="autoZero"/>
        <c:crossBetween val="between"/>
        <c:majorUnit val="1"/>
      </c:valAx>
      <c:spPr>
        <a:solidFill>
          <a:srgbClr val="16133F">
            <a:alpha val="0"/>
          </a:srgbClr>
        </a:solidFill>
        <a:ln>
          <a:noFill/>
        </a:ln>
        <a:effectLst/>
      </c:spPr>
    </c:plotArea>
    <c:legend>
      <c:legendPos val="b"/>
      <c:overlay val="0"/>
      <c:txPr>
        <a:bodyPr/>
        <a:lstStyle/>
        <a:p>
          <a:pPr>
            <a:defRPr sz="1200">
              <a:solidFill>
                <a:srgbClr val="B9B4E0"/>
              </a:solidFill>
              <a:latin typeface="Nirmala UI"/>
              <a:cs typeface="Nirmala UI"/>
            </a:defRPr>
          </a:pPr>
          <a:endParaRPr lang="en-US"/>
        </a:p>
      </c:txPr>
    </c:legend>
    <c:plotVisOnly val="1"/>
    <c:dispBlanksAs val="span"/>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doughnutChart>
        <c:varyColors val="1"/>
        <c:ser>
          <c:idx val="0"/>
          <c:order val="0"/>
          <c:tx>
            <c:strRef>
              <c:f>Sheet1!$B$1</c:f>
              <c:strCache>
                <c:ptCount val="1"/>
                <c:pt idx="0">
                  <c:v>নম্বর</c:v>
                </c:pt>
              </c:strCache>
            </c:strRef>
          </c:tx>
          <c:spPr>
            <a:solidFill>
              <a:schemeClr val="accent1"/>
            </a:solidFill>
            <a:ln w="9525" cap="flat">
              <a:solidFill>
                <a:srgbClr val="F9F9F9"/>
              </a:solidFill>
              <a:prstDash val="solid"/>
              <a:round/>
            </a:ln>
            <a:effectLst/>
          </c:spPr>
          <c:dPt>
            <c:idx val="0"/>
            <c:bubble3D val="0"/>
            <c:spPr>
              <a:solidFill>
                <a:srgbClr val="5A48D6"/>
              </a:solidFill>
              <a:ln w="25400" cap="flat">
                <a:solidFill>
                  <a:srgbClr val="F4F3FA"/>
                </a:solidFill>
                <a:prstDash val="solid"/>
                <a:round/>
              </a:ln>
              <a:effectLst/>
            </c:spPr>
          </c:dPt>
          <c:dPt>
            <c:idx val="1"/>
            <c:bubble3D val="0"/>
            <c:spPr>
              <a:solidFill>
                <a:srgbClr val="F4B942"/>
              </a:solidFill>
              <a:ln w="25400" cap="flat">
                <a:solidFill>
                  <a:srgbClr val="F4F3FA"/>
                </a:solidFill>
                <a:prstDash val="solid"/>
                <a:round/>
              </a:ln>
              <a:effectLst/>
            </c:spPr>
          </c:dPt>
          <c:dPt>
            <c:idx val="2"/>
            <c:bubble3D val="0"/>
            <c:spPr>
              <a:solidFill>
                <a:srgbClr val="2FB38A"/>
              </a:solidFill>
              <a:ln w="25400" cap="flat">
                <a:solidFill>
                  <a:srgbClr val="F4F3FA"/>
                </a:solidFill>
                <a:prstDash val="solid"/>
                <a:round/>
              </a:ln>
              <a:effectLst/>
            </c:spPr>
          </c:dPt>
          <c:dLbls>
            <c:dLbl>
              <c:idx val="0"/>
              <c:numFmt formatCode="General" sourceLinked="0"/>
              <c:spPr/>
              <c:txPr>
                <a:bodyPr/>
                <a:lstStyle/>
                <a:p>
                  <a:pPr>
                    <a:defRPr sz="1200" b="0" i="0" u="none" strike="noStrike">
                      <a:solidFill>
                        <a:srgbClr val="000000"/>
                      </a:solidFill>
                      <a:latin typeface="Arial"/>
                    </a:defRPr>
                  </a:pPr>
                </a:p>
              </c:txPr>
              <c:showLegendKey val="0"/>
              <c:showVal val="0"/>
              <c:showCatName val="0"/>
              <c:showSerName val="0"/>
              <c:showPercent val="0"/>
              <c:showBubbleSize val="0"/>
            </c:dLbl>
            <c:dLbl>
              <c:idx val="1"/>
              <c:numFmt formatCode="General" sourceLinked="0"/>
              <c:spPr/>
              <c:txPr>
                <a:bodyPr/>
                <a:lstStyle/>
                <a:p>
                  <a:pPr>
                    <a:defRPr sz="1200" b="0" i="0" u="none" strike="noStrike">
                      <a:solidFill>
                        <a:srgbClr val="000000"/>
                      </a:solidFill>
                      <a:latin typeface="Arial"/>
                    </a:defRPr>
                  </a:pPr>
                </a:p>
              </c:txPr>
              <c:showLegendKey val="0"/>
              <c:showVal val="0"/>
              <c:showCatName val="0"/>
              <c:showSerName val="0"/>
              <c:showPercent val="0"/>
              <c:showBubbleSize val="0"/>
            </c:dLbl>
            <c:dLbl>
              <c:idx val="2"/>
              <c:numFmt formatCode="General" sourceLinked="0"/>
              <c:spPr/>
              <c:txPr>
                <a:bodyPr/>
                <a:lstStyle/>
                <a:p>
                  <a:pPr>
                    <a:defRPr sz="1200" b="0" i="0" u="none" strike="noStrike">
                      <a:solidFill>
                        <a:srgbClr val="000000"/>
                      </a:solidFill>
                      <a:latin typeface="Arial"/>
                    </a:defRPr>
                  </a:pPr>
                </a:p>
              </c:txPr>
              <c:showLegendKey val="0"/>
              <c:showVal val="0"/>
              <c:showCatName val="0"/>
              <c:showSerName val="0"/>
              <c:showPercent val="0"/>
              <c:showBubbleSize val="0"/>
            </c:dLbl>
            <c:numFmt formatCode="General" sourceLinked="0"/>
            <c:txPr>
              <a:bodyPr/>
              <a:lstStyle/>
              <a:p>
                <a:pPr>
                  <a:defRPr sz="1800" b="0" i="0" u="none" strike="noStrike">
                    <a:solidFill>
                      <a:srgbClr val="000000"/>
                    </a:solidFill>
                    <a:latin typeface="Arial"/>
                  </a:defRPr>
                </a:pPr>
              </a:p>
            </c:txPr>
            <c:showLegendKey val="0"/>
            <c:showVal val="0"/>
            <c:showCatName val="1"/>
            <c:showSerName val="0"/>
            <c:showPercent val="1"/>
            <c:showBubbleSize val="0"/>
            <c:showLeaderLines val="0"/>
          </c:dLbls>
          <c:cat>
            <c:strRef>
              <c:f>Sheet1!$A$2:$A$4</c:f>
              <c:strCache>
                <c:ptCount val="3"/>
                <c:pt idx="0">
                  <c:v>সৃজনশীল (CQ)</c:v>
                </c:pt>
                <c:pt idx="1">
                  <c:v>বহুনির্বাচনি (MCQ)</c:v>
                </c:pt>
                <c:pt idx="2">
                  <c:v>ব্যবহারিক</c:v>
                </c:pt>
              </c:strCache>
            </c:strRef>
          </c:cat>
          <c:val>
            <c:numRef>
              <c:f>Sheet1!$B$2:$B$4</c:f>
              <c:numCache>
                <c:ptCount val="3"/>
                <c:pt idx="0">
                  <c:v>50</c:v>
                </c:pt>
                <c:pt idx="1">
                  <c:v>25</c:v>
                </c:pt>
                <c:pt idx="2">
                  <c:v>25</c:v>
                </c:pt>
              </c:numCache>
            </c:numRef>
          </c:val>
        </c:ser>
        <c:firstSliceAng val="0"/>
        <c:holeSize val="58"/>
      </c:doughnutChart>
      <c:spPr>
        <a:noFill/>
        <a:ln>
          <a:noFill/>
        </a:ln>
        <a:effectLst/>
      </c:spPr>
    </c:plotArea>
    <c:plotVisOnly val="1"/>
    <c:dispBlanksAs val="span"/>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প্রিয় শিক্ষার্থীরা, উচ্চতর গণিতের প্রথম ক্লাসে তোমাদের সবাইকে স্বাগতম। আমি মনির হোসেন, তোমাদের উচ্চতর গণিতের শিক্ষক। আজ আমরা কোনো অঙ্ক করব না; আজ জানব উচ্চতর গণিত কেন শিখব, কী শিখব আর কীভাবে শিখব। ডানের অ্যানিমেশনে এক বছরে যা যা দেখবে তার একটি ছোট ঝলক — ফাংশন, ত্রিকোণমিতি, কনিক, সম্ভাবনা থেকে কৃত্রিম বুদ্ধিমত্তা পর্যন্ত।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আজকের ক্লাসে আমরা পাঁচটি প্রশ্নের উত্তর খুঁজব: গণিত কেন গুরুত্বপূর্ণ, বাস্তব জীবনে উচ্চতর গণিত কোথায় কাজে লাগে, উচ্চশিক্ষা ও পেশায় এর ভূমিকা, অন্য বিষয়ের সাথে সম্পর্ক, আর সবশেষে কী শিখব ও কীভাবে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জার্মান গণিতবিদ কার্ল ফ্রিডরিখ গাউস বলেছিলেন, গণিত হলো বিজ্ঞানের রানি। কারণ পদার্থবিজ্ঞান, রসায়ন, প্রকৌশল, অর্থনীতি, কম্পিউটার আর আজকের কৃত্রিম বুদ্ধিমত্তা — সব বিষয়ের ভাষাই শেষ পর্যন্ত গণিত।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গণিত শুধু অঙ্ক কষা নয়। গণিত যুক্তি দিয়ে ভাবতে শেখায়, বড় সমস্যাকে ছোট অংশে ভাগ করে সমাধান করতে শেখায়, তথ্য দেখে সিদ্ধান্ত নিতে শেখায়, নির্ভুল হতে শেখায়, ধৈর্য ধরে লেগে থাকতে শেখায়, আর একই সমস্যার নানা পথ খুঁজতে শেখায়। এই দক্ষতাগুলো যেকোনো পেশায় কাজে লাগে।</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একটু ভেবে দেখো, সকালে ঘুম থেকে ওঠা থেকে রাতে ঘুমাতে যাওয়া পর্যন্ত আমরা কতবার গণিত ব্যবহার করি। সকালে অ্যালার্ম আর সময়ের পরিকল্পনা। কলেজে আসতে কত সময়, ভাড়া কত। দুপুরে দোকানে ছাড়ের হিসাব। বিকেলে ক্রিকেটের রান রেট। সন্ধ্যায় কোন ডেটা প্যাক সাশ্রয়ী। রাতে পরিবারের বাজেট। শিক্ষার্থীদের জিজ্ঞেস করো — আজ সকাল থেকে তুমি কী কী হিসাব করেছ?</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গণিত আমাদের জীবনকে অনেক সহজ করে দেয়। টাকার হিসাব জানলে মাস শেষে টানাটানি হয় না। সময়ের হিসাব করে কাজ ভাগ করলে সব সময়মতো শেষ হয়। কেনাকাটায় বোঝা যায় কোন অফার আসলে লাভজনক। অনুপাত জানলে রান্নার মাপ ঠিক থাকে। দূরত্ব আর ভাড়া আগেই জানা যায়। ওষুধের মাত্রা ঠিক রাখা যায়। ঘর রঙ করতে কত লিটার রঙ লাগবে, তাও হিসাব করা যায়। আর সবচেয়ে বড় কথা — আবেগ নয়, হিসাব দেখে সিদ্ধান্ত।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চলো একটু ভাবি। আগে শিক্ষার্থীদের উত্তর দিতে দাও, তারপর ক্লিকে ক্লিকে সমাধান। ১২০০-এর ২৫% হলো ৩০০ টাকা, তাই অফার ক-তে ৯০০ টাকা; অফার খ-তে ১০০০ টাকা। অফার ক-তে ১০০ টাকা বেশি বাঁচে। বাড়তি প্রশ্ন: কোন দামে দুটি অফার সমান? ০.২৫x = ২০০ থেকে x = ৮০০ টাকা — ৮০০-এর কম দামে অফার খ ভালো, বেশি দামে অফার ক। এটাই সমীকরণের শক্তি।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দ্বিতীয় অংশ — উচ্চতর গণিতের অধ্যায়গুলো বাস্তবে কোথায় কাজে লাগে, অ্যানিমেশনসহ।</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ব্যাংকে টাকা রাখলে চক্রবৃদ্ধি মুনাফা — মুনাফার ওপরও মুনাফা। অ্যানিমেশনে ১০,০০০ টাকা ৫% হারে ১০ বছরে প্রায় ১৬,২৮৯ টাকা। ঋণের কিস্তিও একই গণিত। এটি দ্বিপদী বিস্তৃতি আর সূচকীয় ফাংশন অধ্যায়ে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মোবাইলের ম্যাপ অ্যাপ যখন বলে "৩.২ কিমি, ১২ মিনিট", তার পেছনে উচ্চতর গণিত। রাস্তার প্রতিটি অংশের দূরত্ব যোগ, সরাসরি দূরত্বের জন্য পিথাগোরাস — সরলরেখা অধ্যায়ের দূরত্ব সূত্র, দিকের জন্য ভেক্টর আর ত্রিকোণমিতি। আর GPS উপগ্রহ থেকে সংকেত আসার সময় মেপে অবস্থান নির্ণয় করে।</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মোবাইল গেমে চরিত্র বা বস্তু ঘোরে, বড়-ছোট হয় — প্রতিটি কোণার স্থানাঙ্ককে একটি ম্যাট্রিক্স দিয়ে গুণ করে। অ্যানিমেশনে ডানে সেই ম্যাট্রিক্সের মান বদলাচ্ছে। ফোনে ছবি ঘোরানো আর জুম করাও একই গণিত। এটি আমাদের প্রথম অধ্যায় — ম্যাট্রিক্স ও নির্ণায়ক।</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খেলাতেও গণিত। ব্যাটসম্যানের মারা বলের পথ একটি পরাবৃত্ত। সমীকরণে সীমানার দূরত্ব বসালে উচ্চতা ৮ মিটার, ফিল্ডার ৩ মিটার পর্যন্ত নাগাল পায় — তাই ছক্কা। ক্রিকেটের বল-ট্র্যাকিং প্রযুক্তি এমন মডেল দিয়ে বলের পথ অনুমান করে। দ্বিঘাত সমীকরণ আর কনিক অধ্যায়ে বিস্তারিত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কোনো ভবনের ছাদে না উঠেই তার উচ্চতা মাপা যায়। ৩০ মিটার দূর থেকে ছাদ দেখতে ৬০° ওপরে তাকাতে হলে উচ্চতা প্রায় ৫২ মিটার। জরিপকারী আর প্রকৌশলীরা প্রতিদিন এই গণিত ব্যবহার করেন। ত্রিকোণমিতি অধ্যায়ে এটা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বাসার বিদ্যুৎ একটি সাইন তরঙ্গ — প্রতি সেকেন্ডে ৫০ বার দিক বদলায়। বাংলাদেশে ২২০ ভোল্ট, যার শিখর মান প্রায় ৩১১ ভোল্ট। বৈদ্যুতিক প্রকৌশলে এই গণিত ছাড়া কিছুই হয় না। ত্রিকোণমিতি আর ফাংশনের লেখচিত্র অধ্যায়ে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চালকবিহীন গাড়ির একটি সরল অংশ: ক্যামেরার ছবি থেকে লেনের দাগকে দুটি সরলরেখা হিসেবে খোঁজা, তারপর তাদের ঢাল আর ছেদবিন্দু দেখে গাড়ি কোন দিকে যাবে ঠিক করা। এর পেছনে সরলরেখা, ম্যাট্রিক্স, ভেক্টর, অন্তরীকরণ আর সম্ভাবনা। তবে মনে রাখো, AI মানুষের মতো বোঝে না — গাণিতিক মডেল দিয়ে সিদ্ধান্ত নেয়, আর ভুলও করতে পারে।</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 কীভাবে শেখে তার সবচেয়ে সরল উদাহরণ। কিছু ডেটা বিন্দু আছে, আর AI এমন একটি রেখা খোঁজে যা এদের সবচেয়ে কাছ দিয়ে যায়। প্রতি ধাপে ভুল মেপে ঢাল আর ছেদক একটু একটু বদলায় — এর পেছনে অন্তরীকরণ। ChatGPT-এর মতো বড় মডেলও মূলত একই নীতিতে, শুধু লক্ষ লক্ষ সংখ্যা নিয়ে শেখে।</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প্রথম পত্রের প্রতিটি অধ্যায়ের একটি করে বাস্তব প্রয়োগ, ক্লিকে ক্লিকে। শিক্ষার্থীদের জিজ্ঞেস করো — কোনটি সবচেয়ে অবাক করা লাগল? বছরজুড়ে প্রতিটি অধ্যায় পড়ানোর সময় এই প্রয়োগগুলো বিস্তারিত দেখানো হবে।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দ্বিতীয় পত্রের প্রতিটি অধ্যায়ের বাস্তব প্রয়োগ। যোগাশ্রয়ী প্রোগ্রাম দিয়ে কারখানা কম খরচে বেশি উৎপাদনের পরিকল্পনা করে। কনিক থেকে ডিশ এন্টেনা আর কক্ষপথ। বলবিদ্যা সেতু আর রকেটের গণিত। সম্ভাবনা আবহাওয়ার পূর্বাভাস থেকে AI পর্যন্ত।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তৃতীয় অংশ — উচ্চশিক্ষা ও পেশায় উচ্চতর গণিত।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উচ্চশিক্ষায় উচ্চতর গণিত অনেক দরজা খুলে দেয়। প্রকৌশল বিশ্ববিদ্যালয়ের ভর্তি পরীক্ষায় গণিত মূল বিষয়। বিশ্ববিদ্যালয়ের বিজ্ঞান ইউনিটে পদার্থ, গণিত, পরিসংখ্যান, কম্পিউটার বিজ্ঞানে গণিতের দখল জরুরি। বিদেশে পড়তে SAT, GRE-তেও গণিত। ভর্তির নিয়ম প্রতি বছর বদলাতে পারে, তাই বিশ্ববিদ্যালয়ের সর্বশেষ বিজ্ঞপ্তি দেখে নিতে বলো।</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কোন পেশায় কোন অধ্যায় কাজে লাগে — প্রকৌশলী, সফটওয়্যার ডেভেলপার, ডেটা সায়েন্টিস্ট ও AI বিশেষজ্ঞ, স্থপতি, অর্থনীতিবিদ ও ব্যাংকার, পরিসংখ্যানবিদ, বিজ্ঞানী, আর শিক্ষক। শিক্ষার্থীদের জিজ্ঞেস করো তারা কী হতে চায়, আর সেখানে কোন অধ্যায় লাগবে।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উচ্চতর গণিত অন্য সব বিষয়ের সাথে যুক্ত। পদার্থবিজ্ঞানের গতি ও বল বুঝতে ভেক্টর আর অন্তরীকরণ লাগে। রসায়নে pH মানে লগারিদম। জীববিজ্ঞানে জনসংখ্যা বৃদ্ধি সূচকীয় ফাংশন। আইসিটিতে সংখ্যা পদ্ধতি আর ম্যাট্রিক্স। অর্থনীতিতে সর্বোচ্চ লাভ। তাই উচ্চতর গণিত ভালো জানলে অন্য বিষয়গুলোও সহজ হয়ে যায়।</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চতুর্থ অংশ — সিলেবাস ও পরীক্ষা পদ্ধতি।</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এক বছরে তোমরা যা দেখবে তার ঝলক — প্রতিটি অধ্যায়ে এমন অ্যানিমেশন আর বাস্তব উদাহরণ থাকবে। ফাংশনের যন্ত্র, একক বৃত্তের তরঙ্গ, কোনক কেটে কনিক, গ্রহের কক্ষপথ, সম্ভাবনার গ্যালটন বোর্ড, ক্রিকেটের ছক্কা, আর AI কীভাবে শেখে।</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প্রথম পত্রে ১০টি অধ্যায়। শুরু হবে ম্যাট্রিক্স ও নির্ণায়ক দিয়ে। তারপর ভেক্টর, সরলরেখা ও বৃত্ত — জ্যামিতির অংশ। বিন্যাস ও সমাবেশে গণনার কৌশল। এরপর ত্রিকোণমিতি। শেষ তিনটি অধ্যায় — ফাংশন, অন্তরীকরণ ও যোগজীকরণ — ক্যালকুলাস, যা উচ্চশিক্ষায় সবচেয়ে বেশি কাজে লাগে।</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দ্বিতীয় পত্রেও ১০টি অধ্যায়। প্রথম পাঁচটি বীজগণিত। তারপর কনিক আর বিপরীত ত্রিকোণমিতিক ফাংশন। স্থিতিবিদ্যা আর বস্তুকণার গতি বলবিদ্যা, যা পদার্থবিজ্ঞানের সাথে সরাসরি যুক্ত। শেষ অধ্যায়ে বিস্তার পরিমাপ ও সম্ভাবনা।</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দুই পত্র মিলিয়ে বীজগণিতের অধ্যায় সবচেয়ে বেশি — সাতটি। জ্যামিতি চারটি, ক্যালকুলাস তিনটি, ত্রিকোণমিতি তিনটি, বলবিদ্যা দুটি আর পরিসংখ্যান একটি। ক্যালকুলাস আর বলবিদ্যা উচ্চশিক্ষায় সবচেয়ে বেশি কাজে লাগে।</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প্রতি পত্রে ১০০ নম্বর: সৃজনশীল ৫০ (৮টি থেকে ৫টি), বহুনির্বাচনি ২৫, ব্যবহারিক ২৫। চতুর্থ বিষয় হিসেবে নিলে GP ২-এর বেশি অংশ মূল GPA-তে যোগ হয়। পরীক্ষার কাঠামো বোর্ড পরিবর্তন করলে তা ক্লাসে জানিয়ে দেওয়া হবে।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পঞ্চম অংশ — উচ্চতর গণিত কীভাবে ভালোভাবে শিখবে।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শেখার বিজ্ঞান থেকে একটি গুরুত্বপূর্ণ শিক্ষা। জার্মান মনোবিজ্ঞানী এবিংহাউস দেখিয়েছিলেন, নতুন কিছু শিখে অনুশীলন না করলে আমরা দ্রুত ভুলে যাই। কিন্তু কিছুদিন পরপর আবার অনুশীলন করলে অনেক বেশি মনে থাকে — অ্যানিমেশনের সবুজ রেখা। তাই পরীক্ষার আগের রাতে সব পড়ার চেয়ে প্রতিদিন অল্প অল্প অনুশীলন অনেক বেশি কার্যকর। বক্ররেখার সংখ্যাগুলো ধারণা বোঝানোর জন্য, মানুষভেদে ভিন্ন হয়।</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উচ্চতর গণিতে ভালো করার ছয়টি কৌশল। প্রতিদিন অন্তত এক ঘণ্টা অনুশীলন — গণিত পড়ার বিষয় নয়, করার বিষয়। সূত্রের আলাদা খাতা। আগে পাঠ্যবইয়ের উদাহরণ ও অনুশীলনী। নিয়মিত ক্লাস। না বুঝলে প্রশ্ন করা। ব্যবহারিক খাতা শুরু থেকেই।</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একটি নমুনা সাপ্তাহিক রুটিন — প্রতিদিন মাত্র এক ঘণ্টা। শনিবার নতুন অধ্যায়ের উদাহরণ, রবি-সোম অনুশীলনী, মঙ্গলবার সূত্রের খাতা ঝালাই, বুধবার MCQ, বৃহস্পতিবার সময় ধরে একটি সৃজনশীল প্রশ্ন, আর শুক্রবার সপ্তাহের ভুলগুলো আবার করা। শিক্ষার্থীরা নিজের সুবিধামতো বদলাতে পারে।</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তিনটি মজার প্রশ্ন দিয়ে ক্লাস শেষ করি — আগে শিক্ষার্থীদের অনুমান করতে দাও, তারপর ক্লিকে উত্তর। ১) ৪০ জনে ৭৮০ বার হাত মেলানো। ২) কাগজ ৩০ বার ভাঁজ করলে প্রায় ১০৭ কিলোমিটার পুরু — সূচকীয় বৃদ্ধির শক্তি, যদিও বাস্তবে এতবার ভাঁজ করা সম্ভব নয়। ৩) মাত্র ২৩ জনের ক্লাসেই দুজনের একই জন্মদিন হওয়ার সম্ভাবনা ৫০%-এর বেশি — অনেকেই অবাক হয়। এগুলো সবই আমাদের সিলেবাসের অধ্যায়।</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আজ এ পর্যন্তই। কোনো প্রশ্ন থাকলে এখন জিজ্ঞেস করতে পারো। পরের ক্লাসে প্রথম পত্রের প্রথম অধ্যায় — ম্যাট্রিক্স ও নির্ণায়ক — দিয়ে শুরু। পাঠ্যবই, একটি আলাদা খাতা, গ্রাফ পেপার আর বোর্ড অনুমোদিত সায়েন্টিফিক ক্যালকুলেটর সাথে আনবে।</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image" Target="../media/image-1-2.jpg"/><Relationship Id="rId3" Type="http://schemas.openxmlformats.org/officeDocument/2006/relationships/image" Target="../media/image-1-3.gif"/><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Slide-4-image-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Slide-5-image-1.png"/><Relationship Id="rId2" Type="http://schemas.openxmlformats.org/officeDocument/2006/relationships/image" Target="../media/image-5-2.gif"/><Relationship Id="rId3" Type="http://schemas.openxmlformats.org/officeDocument/2006/relationships/slideLayout" Target="../slideLayouts/slideLayout1.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image" Target="../media/image-6-7.png"/><Relationship Id="rId8" Type="http://schemas.openxmlformats.org/officeDocument/2006/relationships/image" Target="../media/image-6-8.png"/><Relationship Id="rId9" Type="http://schemas.openxmlformats.org/officeDocument/2006/relationships/slideLayout" Target="../slideLayouts/slideLayout1.xml"/><Relationship Id="rId10"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Slide-7-image-1.png"/><Relationship Id="rId2" Type="http://schemas.openxmlformats.org/officeDocument/2006/relationships/image" Target="../media/image-7-2.gif"/><Relationship Id="rId3" Type="http://schemas.openxmlformats.org/officeDocument/2006/relationships/slideLayout" Target="../slideLayouts/slideLayout1.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Slide-8-image-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Slide-9-image-1.png"/><Relationship Id="rId2" Type="http://schemas.openxmlformats.org/officeDocument/2006/relationships/image" Target="../media/image-9-2.gif"/><Relationship Id="rId3" Type="http://schemas.openxmlformats.org/officeDocument/2006/relationships/slideLayout" Target="../slideLayouts/slideLayout1.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Slide-10-image-1.png"/><Relationship Id="rId2" Type="http://schemas.openxmlformats.org/officeDocument/2006/relationships/image" Target="../media/image-10-2.gif"/><Relationship Id="rId3" Type="http://schemas.openxmlformats.org/officeDocument/2006/relationships/slideLayout" Target="../slideLayouts/slideLayout1.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Slide-11-image-1.png"/><Relationship Id="rId2" Type="http://schemas.openxmlformats.org/officeDocument/2006/relationships/image" Target="../media/image-11-2.gif"/><Relationship Id="rId3" Type="http://schemas.openxmlformats.org/officeDocument/2006/relationships/slideLayout" Target="../slideLayouts/slideLayout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Slide-12-image-1.png"/><Relationship Id="rId2" Type="http://schemas.openxmlformats.org/officeDocument/2006/relationships/image" Target="../media/image-12-2.gif"/><Relationship Id="rId3" Type="http://schemas.openxmlformats.org/officeDocument/2006/relationships/slideLayout" Target="../slideLayouts/slideLayout1.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Slide-13-image-1.png"/><Relationship Id="rId2" Type="http://schemas.openxmlformats.org/officeDocument/2006/relationships/image" Target="../media/image-13-2.gif"/><Relationship Id="rId3" Type="http://schemas.openxmlformats.org/officeDocument/2006/relationships/slideLayout" Target="../slideLayouts/slideLayout1.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Slide-14-image-1.png"/><Relationship Id="rId2" Type="http://schemas.openxmlformats.org/officeDocument/2006/relationships/image" Target="../media/image-14-2.gif"/><Relationship Id="rId3" Type="http://schemas.openxmlformats.org/officeDocument/2006/relationships/slideLayout" Target="../slideLayouts/slideLayout1.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Slide-15-image-1.png"/><Relationship Id="rId2" Type="http://schemas.openxmlformats.org/officeDocument/2006/relationships/image" Target="../media/image-15-2.gif"/><Relationship Id="rId3" Type="http://schemas.openxmlformats.org/officeDocument/2006/relationships/slideLayout" Target="../slideLayouts/slideLayout1.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Slide-16-image-1.png"/><Relationship Id="rId2" Type="http://schemas.openxmlformats.org/officeDocument/2006/relationships/image" Target="../media/image-16-2.gif"/><Relationship Id="rId3" Type="http://schemas.openxmlformats.org/officeDocument/2006/relationships/slideLayout" Target="../slideLayouts/slideLayout1.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Slide-19-image-1.png"/><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Slide-20-image-1.png"/><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png"/><Relationship Id="rId3" Type="http://schemas.openxmlformats.org/officeDocument/2006/relationships/image" Target="../media/image-21-3.png"/><Relationship Id="rId4" Type="http://schemas.openxmlformats.org/officeDocument/2006/relationships/image" Target="../media/image-21-4.png"/><Relationship Id="rId5" Type="http://schemas.openxmlformats.org/officeDocument/2006/relationships/image" Target="../media/image-21-5.png"/><Relationship Id="rId6" Type="http://schemas.openxmlformats.org/officeDocument/2006/relationships/image" Target="../media/image-21-6.png"/><Relationship Id="rId7" Type="http://schemas.openxmlformats.org/officeDocument/2006/relationships/image" Target="../media/image-21-7.png"/><Relationship Id="rId8" Type="http://schemas.openxmlformats.org/officeDocument/2006/relationships/image" Target="../media/image-21-8.png"/><Relationship Id="rId9" Type="http://schemas.openxmlformats.org/officeDocument/2006/relationships/slideLayout" Target="../slideLayouts/slideLayout1.xml"/><Relationship Id="rId10"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Slide-22-image-1.png"/><Relationship Id="rId2" Type="http://schemas.openxmlformats.org/officeDocument/2006/relationships/image" Target="../media/image-22-2.gif"/><Relationship Id="rId3" Type="http://schemas.openxmlformats.org/officeDocument/2006/relationships/slideLayout" Target="../slideLayouts/slideLayout1.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Slide-23-image-1.png"/><Relationship Id="rId2" Type="http://schemas.openxmlformats.org/officeDocument/2006/relationships/slideLayout" Target="../slideLayouts/slideLayout1.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Slide-24-image-1.png"/><Relationship Id="rId2" Type="http://schemas.openxmlformats.org/officeDocument/2006/relationships/image" Target="../media/image-24-2.gif"/><Relationship Id="rId3" Type="http://schemas.openxmlformats.org/officeDocument/2006/relationships/slideLayout" Target="../slideLayouts/slideLayout1.xml"/><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chart" Target="/ppt/charts/chart1.xml"/><Relationship Id="rId1" Type="http://schemas.openxmlformats.org/officeDocument/2006/relationships/image" Target="../media/Slide-27-image-1.png"/><Relationship Id="rId3" Type="http://schemas.openxmlformats.org/officeDocument/2006/relationships/slideLayout" Target="../slideLayouts/slideLayout1.xml"/><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chart" Target="/ppt/charts/chart2.xml"/><Relationship Id="rId2" Type="http://schemas.openxmlformats.org/officeDocument/2006/relationships/slideLayout" Target="../slideLayouts/slideLayout1.xml"/><Relationship Id="rId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Slide-29-image-1.png"/><Relationship Id="rId2" Type="http://schemas.openxmlformats.org/officeDocument/2006/relationships/slideLayout" Target="../slideLayouts/slideLayout1.xml"/><Relationship Id="rId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Slide-30-image-1.png"/><Relationship Id="rId2" Type="http://schemas.openxmlformats.org/officeDocument/2006/relationships/image" Target="../media/image-30-2.gif"/><Relationship Id="rId3" Type="http://schemas.openxmlformats.org/officeDocument/2006/relationships/slideLayout" Target="../slideLayouts/slideLayout1.xml"/><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image" Target="../media/Slide-31-image-1.png"/><Relationship Id="rId2" Type="http://schemas.openxmlformats.org/officeDocument/2006/relationships/slideLayout" Target="../slideLayouts/slideLayout1.xml"/><Relationship Id="rId3"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image" Target="../media/Slide-34-image-1.png"/><Relationship Id="rId2" Type="http://schemas.openxmlformats.org/officeDocument/2006/relationships/image" Target="../media/image-34-2.png"/><Relationship Id="rId3" Type="http://schemas.openxmlformats.org/officeDocument/2006/relationships/slideLayout" Target="../slideLayouts/slideLayout1.xml"/><Relationship Id="rId4"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822960"/>
            <a:ext cx="44805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822960"/>
            <a:ext cx="44805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একাদশ শ্রেণি  ·  প্রথম ক্লাস</a:t>
            </a:r>
            <a:endParaRPr lang="en-US" sz="1300" dirty="0"/>
          </a:p>
        </p:txBody>
      </p:sp>
      <p:sp>
        <p:nvSpPr>
          <p:cNvPr id="4" name="Text 2"/>
          <p:cNvSpPr txBox="1"/>
          <p:nvPr/>
        </p:nvSpPr>
        <p:spPr>
          <a:xfrm>
            <a:off x="640080" y="1371600"/>
            <a:ext cx="6583680" cy="1097280"/>
          </a:xfrm>
          <a:prstGeom prst="rect">
            <a:avLst/>
          </a:prstGeom>
          <a:noFill/>
          <a:ln/>
        </p:spPr>
        <p:txBody>
          <a:bodyPr wrap="square" lIns="0" tIns="0" rIns="0" bIns="0" rtlCol="0" anchor="ctr"/>
          <a:lstStyle/>
          <a:p>
            <a:pPr indent="0" marL="0">
              <a:buNone/>
            </a:pPr>
            <a:r>
              <a:rPr lang="en-US" sz="5400" b="1" dirty="0">
                <a:solidFill>
                  <a:srgbClr val="F4B942"/>
                </a:solidFill>
                <a:latin typeface="Nirmala UI" pitchFamily="34" charset="0"/>
                <a:ea typeface="Nirmala UI" pitchFamily="34" charset="-122"/>
                <a:cs typeface="Nirmala UI" pitchFamily="34" charset="-120"/>
              </a:rPr>
              <a:t>উচ্চতর গণিত</a:t>
            </a:r>
            <a:endParaRPr lang="en-US" sz="5400" dirty="0"/>
          </a:p>
        </p:txBody>
      </p:sp>
      <p:sp>
        <p:nvSpPr>
          <p:cNvPr id="5" name="Text 3"/>
          <p:cNvSpPr txBox="1"/>
          <p:nvPr/>
        </p:nvSpPr>
        <p:spPr>
          <a:xfrm>
            <a:off x="640080" y="2514600"/>
            <a:ext cx="6400800" cy="640080"/>
          </a:xfrm>
          <a:prstGeom prst="rect">
            <a:avLst/>
          </a:prstGeom>
          <a:noFill/>
          <a:ln/>
        </p:spPr>
        <p:txBody>
          <a:bodyPr wrap="square" lIns="0" tIns="0" rIns="0" bIns="0" rtlCol="0" anchor="t"/>
          <a:lstStyle/>
          <a:p>
            <a:pPr indent="0" marL="0">
              <a:buNone/>
            </a:pPr>
            <a:r>
              <a:rPr lang="en-US" sz="2400" b="1" dirty="0">
                <a:solidFill>
                  <a:srgbClr val="F4F3FA"/>
                </a:solidFill>
                <a:latin typeface="Nirmala UI" pitchFamily="34" charset="0"/>
                <a:ea typeface="Nirmala UI" pitchFamily="34" charset="-122"/>
                <a:cs typeface="Nirmala UI" pitchFamily="34" charset="-120"/>
              </a:rPr>
              <a:t>কেন শিখব, কী শিখব, কীভাবে শিখব</a:t>
            </a:r>
            <a:endParaRPr lang="en-US" sz="2400" dirty="0"/>
          </a:p>
        </p:txBody>
      </p:sp>
      <p:sp>
        <p:nvSpPr>
          <p:cNvPr id="6" name="Text 4"/>
          <p:cNvSpPr txBox="1"/>
          <p:nvPr/>
        </p:nvSpPr>
        <p:spPr>
          <a:xfrm>
            <a:off x="640080" y="3200400"/>
            <a:ext cx="6400800" cy="457200"/>
          </a:xfrm>
          <a:prstGeom prst="rect">
            <a:avLst/>
          </a:prstGeom>
          <a:noFill/>
          <a:ln/>
        </p:spPr>
        <p:txBody>
          <a:bodyPr wrap="square" lIns="0" tIns="0" rIns="0" bIns="0" rtlCol="0" anchor="t"/>
          <a:lstStyle/>
          <a:p>
            <a:pPr indent="0" marL="0">
              <a:buNone/>
            </a:pPr>
            <a:r>
              <a:rPr lang="en-US" sz="1600" dirty="0">
                <a:solidFill>
                  <a:srgbClr val="B9B4E0"/>
                </a:solidFill>
                <a:latin typeface="Nirmala UI" pitchFamily="34" charset="0"/>
                <a:ea typeface="Nirmala UI" pitchFamily="34" charset="-122"/>
                <a:cs typeface="Nirmala UI" pitchFamily="34" charset="-120"/>
              </a:rPr>
              <a:t>প্রথম পত্র (২৬৫)  ·  দ্বিতীয় পত্র (২৬৬)</a:t>
            </a:r>
            <a:endParaRPr lang="en-US" sz="1600" dirty="0"/>
          </a:p>
        </p:txBody>
      </p:sp>
      <p:sp>
        <p:nvSpPr>
          <p:cNvPr id="7" name="Shape 5"/>
          <p:cNvSpPr/>
          <p:nvPr/>
        </p:nvSpPr>
        <p:spPr>
          <a:xfrm>
            <a:off x="640080" y="4251960"/>
            <a:ext cx="5120640" cy="1234440"/>
          </a:xfrm>
          <a:prstGeom prst="roundRect">
            <a:avLst>
              <a:gd name="adj" fmla="val 14815"/>
            </a:avLst>
          </a:prstGeom>
          <a:solidFill>
            <a:srgbClr val="241F63"/>
          </a:solidFill>
          <a:ln w="12700">
            <a:solidFill>
              <a:srgbClr val="3C3590"/>
            </a:solidFill>
            <a:prstDash val="solid"/>
          </a:ln>
        </p:spPr>
      </p:sp>
      <p:sp>
        <p:nvSpPr>
          <p:cNvPr id="8" name="Shape 6"/>
          <p:cNvSpPr/>
          <p:nvPr/>
        </p:nvSpPr>
        <p:spPr>
          <a:xfrm>
            <a:off x="777240" y="4343400"/>
            <a:ext cx="1051560" cy="1051560"/>
          </a:xfrm>
          <a:prstGeom prst="ellipse">
            <a:avLst/>
          </a:prstGeom>
          <a:solidFill>
            <a:srgbClr val="F4B942"/>
          </a:solidFill>
          <a:ln w="12700">
            <a:solidFill>
              <a:srgbClr val="F4B942"/>
            </a:solidFill>
            <a:prstDash val="solid"/>
          </a:ln>
        </p:spPr>
      </p:sp>
      <p:pic>
        <p:nvPicPr>
          <p:cNvPr id="9" name="Image 0" descr="monir.jpg">    </p:cNvPr>
          <p:cNvPicPr>
            <a:picLocks noChangeAspect="1"/>
          </p:cNvPicPr>
          <p:nvPr/>
        </p:nvPicPr>
        <p:blipFill>
          <a:blip r:embed="rId2"/>
          <a:stretch>
            <a:fillRect/>
          </a:stretch>
        </p:blipFill>
        <p:spPr>
          <a:xfrm>
            <a:off x="822960" y="4389120"/>
            <a:ext cx="960120" cy="960120"/>
          </a:xfrm>
          <a:prstGeom prst="ellipse">
            <a:avLst/>
          </a:prstGeom>
        </p:spPr>
      </p:pic>
      <p:sp>
        <p:nvSpPr>
          <p:cNvPr id="10" name="Text 7"/>
          <p:cNvSpPr txBox="1"/>
          <p:nvPr/>
        </p:nvSpPr>
        <p:spPr>
          <a:xfrm>
            <a:off x="2057400" y="4462272"/>
            <a:ext cx="3566160" cy="457200"/>
          </a:xfrm>
          <a:prstGeom prst="rect">
            <a:avLst/>
          </a:prstGeom>
          <a:noFill/>
          <a:ln/>
        </p:spPr>
        <p:txBody>
          <a:bodyPr wrap="square" lIns="0" tIns="0" rIns="0" bIns="0" rtlCol="0" anchor="t"/>
          <a:lstStyle/>
          <a:p>
            <a:pPr indent="0" marL="0">
              <a:buNone/>
            </a:pPr>
            <a:r>
              <a:rPr lang="en-US" sz="2200" b="1" dirty="0">
                <a:solidFill>
                  <a:srgbClr val="F4F3FA"/>
                </a:solidFill>
                <a:latin typeface="Nirmala UI" pitchFamily="34" charset="0"/>
                <a:ea typeface="Nirmala UI" pitchFamily="34" charset="-122"/>
                <a:cs typeface="Nirmala UI" pitchFamily="34" charset="-120"/>
              </a:rPr>
              <a:t>মনির হোসেন</a:t>
            </a:r>
            <a:endParaRPr lang="en-US" sz="2200" dirty="0"/>
          </a:p>
        </p:txBody>
      </p:sp>
      <p:sp>
        <p:nvSpPr>
          <p:cNvPr id="11" name="Text 8"/>
          <p:cNvSpPr txBox="1"/>
          <p:nvPr/>
        </p:nvSpPr>
        <p:spPr>
          <a:xfrm>
            <a:off x="2057400" y="4937760"/>
            <a:ext cx="3566160" cy="365760"/>
          </a:xfrm>
          <a:prstGeom prst="rect">
            <a:avLst/>
          </a:prstGeom>
          <a:noFill/>
          <a:ln/>
        </p:spPr>
        <p:txBody>
          <a:bodyPr wrap="square" lIns="0" tIns="0" rIns="0" bIns="0" rtlCol="0" anchor="t"/>
          <a:lstStyle/>
          <a:p>
            <a:pPr indent="0" marL="0">
              <a:buNone/>
            </a:pPr>
            <a:r>
              <a:rPr lang="en-US" sz="1400" dirty="0">
                <a:solidFill>
                  <a:srgbClr val="B9B4E0"/>
                </a:solidFill>
                <a:latin typeface="Nirmala UI" pitchFamily="34" charset="0"/>
                <a:ea typeface="Nirmala UI" pitchFamily="34" charset="-122"/>
                <a:cs typeface="Nirmala UI" pitchFamily="34" charset="-120"/>
              </a:rPr>
              <a:t>সহকারী অধ্যাপক, উচ্চতর গণিত</a:t>
            </a:r>
            <a:endParaRPr lang="en-US" sz="1400" dirty="0"/>
          </a:p>
        </p:txBody>
      </p:sp>
      <p:sp>
        <p:nvSpPr>
          <p:cNvPr id="12" name="Shape 9"/>
          <p:cNvSpPr/>
          <p:nvPr/>
        </p:nvSpPr>
        <p:spPr>
          <a:xfrm>
            <a:off x="7223760" y="1005840"/>
            <a:ext cx="4526280" cy="4114800"/>
          </a:xfrm>
          <a:prstGeom prst="roundRect">
            <a:avLst>
              <a:gd name="adj" fmla="val 5556"/>
            </a:avLst>
          </a:prstGeom>
          <a:solidFill>
            <a:srgbClr val="241F63"/>
          </a:solidFill>
          <a:ln w="19050">
            <a:solidFill>
              <a:srgbClr val="3C3590"/>
            </a:solidFill>
            <a:prstDash val="solid"/>
          </a:ln>
          <a:effectLst>
            <a:outerShdw sx="100000" sy="100000" kx="0" ky="0" algn="bl" rotWithShape="0" blurRad="228600" dist="76200" dir="5400000">
              <a:srgbClr val="000000">
                <a:alpha val="18000"/>
              </a:srgbClr>
            </a:outerShdw>
          </a:effectLst>
        </p:spPr>
      </p:sp>
      <p:pic>
        <p:nvPicPr>
          <p:cNvPr id="13" name="Image 1" descr="trailer.gif">    </p:cNvPr>
          <p:cNvPicPr>
            <a:picLocks noChangeAspect="1"/>
          </p:cNvPicPr>
          <p:nvPr/>
        </p:nvPicPr>
        <p:blipFill>
          <a:blip r:embed="rId3"/>
          <a:stretch>
            <a:fillRect/>
          </a:stretch>
        </p:blipFill>
        <p:spPr>
          <a:xfrm>
            <a:off x="7360920" y="1143000"/>
            <a:ext cx="4251960" cy="2657475"/>
          </a:xfrm>
          <a:prstGeom prst="rect">
            <a:avLst/>
          </a:prstGeom>
        </p:spPr>
      </p:pic>
      <p:sp>
        <p:nvSpPr>
          <p:cNvPr id="14" name="Text 10"/>
          <p:cNvSpPr txBox="1"/>
          <p:nvPr/>
        </p:nvSpPr>
        <p:spPr>
          <a:xfrm>
            <a:off x="7360920" y="3931920"/>
            <a:ext cx="4251960" cy="457200"/>
          </a:xfrm>
          <a:prstGeom prst="rect">
            <a:avLst/>
          </a:prstGeom>
          <a:noFill/>
          <a:ln/>
        </p:spPr>
        <p:txBody>
          <a:bodyPr wrap="square" lIns="0" tIns="0" rIns="0" bIns="0" rtlCol="0" anchor="t"/>
          <a:lstStyle/>
          <a:p>
            <a:pPr algn="ctr" indent="0" marL="0">
              <a:buNone/>
            </a:pPr>
            <a:r>
              <a:rPr lang="en-US" sz="2000" b="1" dirty="0">
                <a:solidFill>
                  <a:srgbClr val="F4B942"/>
                </a:solidFill>
                <a:latin typeface="Nirmala UI" pitchFamily="34" charset="0"/>
                <a:ea typeface="Nirmala UI" pitchFamily="34" charset="-122"/>
                <a:cs typeface="Nirmala UI" pitchFamily="34" charset="-120"/>
              </a:rPr>
              <a:t>এক বছরের গণিত যাত্রা</a:t>
            </a:r>
            <a:endParaRPr lang="en-US" sz="2000" dirty="0"/>
          </a:p>
        </p:txBody>
      </p:sp>
      <p:sp>
        <p:nvSpPr>
          <p:cNvPr id="15" name="Text 11"/>
          <p:cNvSpPr txBox="1"/>
          <p:nvPr/>
        </p:nvSpPr>
        <p:spPr>
          <a:xfrm>
            <a:off x="7360920" y="4389120"/>
            <a:ext cx="4251960" cy="548640"/>
          </a:xfrm>
          <a:prstGeom prst="rect">
            <a:avLst/>
          </a:prstGeom>
          <a:noFill/>
          <a:ln/>
        </p:spPr>
        <p:txBody>
          <a:bodyPr wrap="square" lIns="0" tIns="0" rIns="0" bIns="0" rtlCol="0" anchor="t"/>
          <a:lstStyle/>
          <a:p>
            <a:pPr algn="ctr" indent="0" marL="0">
              <a:buNone/>
            </a:pPr>
            <a:r>
              <a:rPr lang="en-US" sz="1400" dirty="0">
                <a:solidFill>
                  <a:srgbClr val="B9B4E0"/>
                </a:solidFill>
                <a:latin typeface="Nirmala UI" pitchFamily="34" charset="0"/>
                <a:ea typeface="Nirmala UI" pitchFamily="34" charset="-122"/>
                <a:cs typeface="Nirmala UI" pitchFamily="34" charset="-120"/>
              </a:rPr>
              <a:t>স্লাইড শোতে দেখো: কী কী শিখবে</a:t>
            </a:r>
            <a:endParaRPr lang="en-US" sz="1400" dirty="0"/>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28600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28600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আজকের ক্লাসে</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আজ আমরা পাঁচটি প্রশ্নের উত্তর খুঁজব</a:t>
            </a:r>
            <a:endParaRPr lang="en-US" sz="3000" dirty="0"/>
          </a:p>
        </p:txBody>
      </p:sp>
      <p:sp>
        <p:nvSpPr>
          <p:cNvPr id="5" name="anim_1_1"/>
          <p:cNvSpPr/>
          <p:nvPr/>
        </p:nvSpPr>
        <p:spPr>
          <a:xfrm>
            <a:off x="640080" y="2011680"/>
            <a:ext cx="10911535"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6" name="anim_1_2"/>
          <p:cNvSpPr/>
          <p:nvPr/>
        </p:nvSpPr>
        <p:spPr>
          <a:xfrm>
            <a:off x="822960" y="2139696"/>
            <a:ext cx="457200" cy="457200"/>
          </a:xfrm>
          <a:prstGeom prst="ellipse">
            <a:avLst/>
          </a:prstGeom>
          <a:solidFill>
            <a:srgbClr val="5A48D6"/>
          </a:solidFill>
          <a:ln w="12700">
            <a:solidFill>
              <a:srgbClr val="5A48D6"/>
            </a:solidFill>
            <a:prstDash val="solid"/>
          </a:ln>
        </p:spPr>
      </p:sp>
      <p:sp>
        <p:nvSpPr>
          <p:cNvPr id="7" name="anim_1_3"/>
          <p:cNvSpPr txBox="1"/>
          <p:nvPr/>
        </p:nvSpPr>
        <p:spPr>
          <a:xfrm>
            <a:off x="822960" y="2139696"/>
            <a:ext cx="457200" cy="457200"/>
          </a:xfrm>
          <a:prstGeom prst="rect">
            <a:avLst/>
          </a:prstGeom>
          <a:noFill/>
          <a:ln/>
        </p:spPr>
        <p:txBody>
          <a:bodyPr wrap="square" lIns="0" tIns="0" rIns="0" bIns="0" rtlCol="0" anchor="ctr"/>
          <a:lstStyle/>
          <a:p>
            <a:pPr algn="ctr" indent="0" marL="0">
              <a:buNone/>
            </a:pPr>
            <a:r>
              <a:rPr lang="en-US" sz="1600" b="1" dirty="0">
                <a:solidFill>
                  <a:srgbClr val="FFFFFF"/>
                </a:solidFill>
                <a:latin typeface="Nirmala UI" pitchFamily="34" charset="0"/>
                <a:ea typeface="Nirmala UI" pitchFamily="34" charset="-122"/>
                <a:cs typeface="Nirmala UI" pitchFamily="34" charset="-120"/>
              </a:rPr>
              <a:t>১</a:t>
            </a:r>
            <a:endParaRPr lang="en-US" sz="1600" dirty="0"/>
          </a:p>
        </p:txBody>
      </p:sp>
      <p:sp>
        <p:nvSpPr>
          <p:cNvPr id="8" name="anim_1_4"/>
          <p:cNvSpPr txBox="1"/>
          <p:nvPr/>
        </p:nvSpPr>
        <p:spPr>
          <a:xfrm>
            <a:off x="1508760" y="2011680"/>
            <a:ext cx="5120640" cy="713232"/>
          </a:xfrm>
          <a:prstGeom prst="rect">
            <a:avLst/>
          </a:prstGeom>
          <a:noFill/>
          <a:ln/>
        </p:spPr>
        <p:txBody>
          <a:bodyPr wrap="square" lIns="0" tIns="0" rIns="0" bIns="0" rtlCol="0" anchor="ctr"/>
          <a:lstStyle/>
          <a:p>
            <a:pPr indent="0" marL="0">
              <a:buNone/>
            </a:pPr>
            <a:r>
              <a:rPr lang="en-US" sz="1800" b="1" dirty="0">
                <a:solidFill>
                  <a:srgbClr val="1C1A3A"/>
                </a:solidFill>
                <a:latin typeface="Nirmala UI" pitchFamily="34" charset="0"/>
                <a:ea typeface="Nirmala UI" pitchFamily="34" charset="-122"/>
                <a:cs typeface="Nirmala UI" pitchFamily="34" charset="-120"/>
              </a:rPr>
              <a:t>গণিত কেন গুরুত্বপূর্ণ?</a:t>
            </a:r>
            <a:endParaRPr lang="en-US" sz="1800" dirty="0"/>
          </a:p>
        </p:txBody>
      </p:sp>
      <p:sp>
        <p:nvSpPr>
          <p:cNvPr id="9" name="anim_1_5"/>
          <p:cNvSpPr txBox="1"/>
          <p:nvPr/>
        </p:nvSpPr>
        <p:spPr>
          <a:xfrm>
            <a:off x="6675120" y="2011680"/>
            <a:ext cx="4754880" cy="713232"/>
          </a:xfrm>
          <a:prstGeom prst="rect">
            <a:avLst/>
          </a:prstGeom>
          <a:noFill/>
          <a:ln/>
        </p:spPr>
        <p:txBody>
          <a:bodyPr wrap="square" lIns="0" tIns="0" rIns="0" bIns="0" rtlCol="0" anchor="ctr"/>
          <a:lstStyle/>
          <a:p>
            <a:pPr indent="0" marL="0">
              <a:buNone/>
            </a:pPr>
            <a:r>
              <a:rPr lang="en-US" sz="1400" dirty="0">
                <a:solidFill>
                  <a:srgbClr val="5B5880"/>
                </a:solidFill>
                <a:latin typeface="Nirmala UI" pitchFamily="34" charset="0"/>
                <a:ea typeface="Nirmala UI" pitchFamily="34" charset="-122"/>
                <a:cs typeface="Nirmala UI" pitchFamily="34" charset="-120"/>
              </a:rPr>
              <a:t>চিন্তার দক্ষতা ও প্রতিদিনের জীবন</a:t>
            </a:r>
            <a:endParaRPr lang="en-US" sz="1400" dirty="0"/>
          </a:p>
        </p:txBody>
      </p:sp>
      <p:sp>
        <p:nvSpPr>
          <p:cNvPr id="10" name="anim_2_6"/>
          <p:cNvSpPr/>
          <p:nvPr/>
        </p:nvSpPr>
        <p:spPr>
          <a:xfrm>
            <a:off x="640080" y="2834640"/>
            <a:ext cx="10911535"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1" name="anim_2_7"/>
          <p:cNvSpPr/>
          <p:nvPr/>
        </p:nvSpPr>
        <p:spPr>
          <a:xfrm>
            <a:off x="822960" y="2962656"/>
            <a:ext cx="457200" cy="457200"/>
          </a:xfrm>
          <a:prstGeom prst="ellipse">
            <a:avLst/>
          </a:prstGeom>
          <a:solidFill>
            <a:srgbClr val="1F9D6B"/>
          </a:solidFill>
          <a:ln w="12700">
            <a:solidFill>
              <a:srgbClr val="1F9D6B"/>
            </a:solidFill>
            <a:prstDash val="solid"/>
          </a:ln>
        </p:spPr>
      </p:sp>
      <p:sp>
        <p:nvSpPr>
          <p:cNvPr id="12" name="anim_2_8"/>
          <p:cNvSpPr txBox="1"/>
          <p:nvPr/>
        </p:nvSpPr>
        <p:spPr>
          <a:xfrm>
            <a:off x="822960" y="2962656"/>
            <a:ext cx="457200" cy="457200"/>
          </a:xfrm>
          <a:prstGeom prst="rect">
            <a:avLst/>
          </a:prstGeom>
          <a:noFill/>
          <a:ln/>
        </p:spPr>
        <p:txBody>
          <a:bodyPr wrap="square" lIns="0" tIns="0" rIns="0" bIns="0" rtlCol="0" anchor="ctr"/>
          <a:lstStyle/>
          <a:p>
            <a:pPr algn="ctr" indent="0" marL="0">
              <a:buNone/>
            </a:pPr>
            <a:r>
              <a:rPr lang="en-US" sz="1600" b="1" dirty="0">
                <a:solidFill>
                  <a:srgbClr val="FFFFFF"/>
                </a:solidFill>
                <a:latin typeface="Nirmala UI" pitchFamily="34" charset="0"/>
                <a:ea typeface="Nirmala UI" pitchFamily="34" charset="-122"/>
                <a:cs typeface="Nirmala UI" pitchFamily="34" charset="-120"/>
              </a:rPr>
              <a:t>২</a:t>
            </a:r>
            <a:endParaRPr lang="en-US" sz="1600" dirty="0"/>
          </a:p>
        </p:txBody>
      </p:sp>
      <p:sp>
        <p:nvSpPr>
          <p:cNvPr id="13" name="anim_2_9"/>
          <p:cNvSpPr txBox="1"/>
          <p:nvPr/>
        </p:nvSpPr>
        <p:spPr>
          <a:xfrm>
            <a:off x="1508760" y="2834640"/>
            <a:ext cx="5120640" cy="713232"/>
          </a:xfrm>
          <a:prstGeom prst="rect">
            <a:avLst/>
          </a:prstGeom>
          <a:noFill/>
          <a:ln/>
        </p:spPr>
        <p:txBody>
          <a:bodyPr wrap="square" lIns="0" tIns="0" rIns="0" bIns="0" rtlCol="0" anchor="ctr"/>
          <a:lstStyle/>
          <a:p>
            <a:pPr indent="0" marL="0">
              <a:buNone/>
            </a:pPr>
            <a:r>
              <a:rPr lang="en-US" sz="1800" b="1" dirty="0">
                <a:solidFill>
                  <a:srgbClr val="1C1A3A"/>
                </a:solidFill>
                <a:latin typeface="Nirmala UI" pitchFamily="34" charset="0"/>
                <a:ea typeface="Nirmala UI" pitchFamily="34" charset="-122"/>
                <a:cs typeface="Nirmala UI" pitchFamily="34" charset="-120"/>
              </a:rPr>
              <a:t>বাস্তব জীবনে উচ্চতর গণিত কোথায়?</a:t>
            </a:r>
            <a:endParaRPr lang="en-US" sz="1800" dirty="0"/>
          </a:p>
        </p:txBody>
      </p:sp>
      <p:sp>
        <p:nvSpPr>
          <p:cNvPr id="14" name="anim_2_10"/>
          <p:cNvSpPr txBox="1"/>
          <p:nvPr/>
        </p:nvSpPr>
        <p:spPr>
          <a:xfrm>
            <a:off x="6675120" y="2834640"/>
            <a:ext cx="4754880" cy="713232"/>
          </a:xfrm>
          <a:prstGeom prst="rect">
            <a:avLst/>
          </a:prstGeom>
          <a:noFill/>
          <a:ln/>
        </p:spPr>
        <p:txBody>
          <a:bodyPr wrap="square" lIns="0" tIns="0" rIns="0" bIns="0" rtlCol="0" anchor="ctr"/>
          <a:lstStyle/>
          <a:p>
            <a:pPr indent="0" marL="0">
              <a:buNone/>
            </a:pPr>
            <a:r>
              <a:rPr lang="en-US" sz="1400" dirty="0">
                <a:solidFill>
                  <a:srgbClr val="5B5880"/>
                </a:solidFill>
                <a:latin typeface="Nirmala UI" pitchFamily="34" charset="0"/>
                <a:ea typeface="Nirmala UI" pitchFamily="34" charset="-122"/>
                <a:cs typeface="Nirmala UI" pitchFamily="34" charset="-120"/>
              </a:rPr>
              <a:t>ব্যাংক, </a:t>
            </a:r>
            <a:pPr indent="0" marL="0">
              <a:buNone/>
            </a:pPr>
            <a:r>
              <a:rPr lang="en-US" sz="1400" dirty="0">
                <a:solidFill>
                  <a:srgbClr val="5B5880"/>
                </a:solidFill>
                <a:latin typeface="Cambria Math" pitchFamily="34" charset="0"/>
                <a:ea typeface="Cambria Math" pitchFamily="34" charset="-122"/>
                <a:cs typeface="Cambria Math" pitchFamily="34" charset="-120"/>
              </a:rPr>
              <a:t>GPS, </a:t>
            </a:r>
            <a:pPr indent="0" marL="0">
              <a:buNone/>
            </a:pPr>
            <a:r>
              <a:rPr lang="en-US" sz="1400" dirty="0">
                <a:solidFill>
                  <a:srgbClr val="5B5880"/>
                </a:solidFill>
                <a:latin typeface="Nirmala UI" pitchFamily="34" charset="0"/>
                <a:ea typeface="Nirmala UI" pitchFamily="34" charset="-122"/>
                <a:cs typeface="Nirmala UI" pitchFamily="34" charset="-120"/>
              </a:rPr>
              <a:t>খেলা, নির্মাণ, বিদ্যুৎ, </a:t>
            </a:r>
            <a:pPr indent="0" marL="0">
              <a:buNone/>
            </a:pPr>
            <a:r>
              <a:rPr lang="en-US" sz="1400" dirty="0">
                <a:solidFill>
                  <a:srgbClr val="5B5880"/>
                </a:solidFill>
                <a:latin typeface="Cambria Math" pitchFamily="34" charset="0"/>
                <a:ea typeface="Cambria Math" pitchFamily="34" charset="-122"/>
                <a:cs typeface="Cambria Math" pitchFamily="34" charset="-120"/>
              </a:rPr>
              <a:t>AI</a:t>
            </a:r>
            <a:endParaRPr lang="en-US" sz="1400" dirty="0"/>
          </a:p>
        </p:txBody>
      </p:sp>
      <p:sp>
        <p:nvSpPr>
          <p:cNvPr id="15" name="anim_3_11"/>
          <p:cNvSpPr/>
          <p:nvPr/>
        </p:nvSpPr>
        <p:spPr>
          <a:xfrm>
            <a:off x="640080" y="3657600"/>
            <a:ext cx="10911535" cy="713232"/>
          </a:xfrm>
          <a:prstGeom prst="roundRect">
            <a:avLst>
              <a:gd name="adj" fmla="val 23077"/>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16" name="anim_3_12"/>
          <p:cNvSpPr/>
          <p:nvPr/>
        </p:nvSpPr>
        <p:spPr>
          <a:xfrm>
            <a:off x="822960" y="3785616"/>
            <a:ext cx="457200" cy="457200"/>
          </a:xfrm>
          <a:prstGeom prst="ellipse">
            <a:avLst/>
          </a:prstGeom>
          <a:solidFill>
            <a:srgbClr val="D64564"/>
          </a:solidFill>
          <a:ln w="12700">
            <a:solidFill>
              <a:srgbClr val="D64564"/>
            </a:solidFill>
            <a:prstDash val="solid"/>
          </a:ln>
        </p:spPr>
      </p:sp>
      <p:sp>
        <p:nvSpPr>
          <p:cNvPr id="17" name="anim_3_13"/>
          <p:cNvSpPr txBox="1"/>
          <p:nvPr/>
        </p:nvSpPr>
        <p:spPr>
          <a:xfrm>
            <a:off x="822960" y="3785616"/>
            <a:ext cx="457200" cy="457200"/>
          </a:xfrm>
          <a:prstGeom prst="rect">
            <a:avLst/>
          </a:prstGeom>
          <a:noFill/>
          <a:ln/>
        </p:spPr>
        <p:txBody>
          <a:bodyPr wrap="square" lIns="0" tIns="0" rIns="0" bIns="0" rtlCol="0" anchor="ctr"/>
          <a:lstStyle/>
          <a:p>
            <a:pPr algn="ctr" indent="0" marL="0">
              <a:buNone/>
            </a:pPr>
            <a:r>
              <a:rPr lang="en-US" sz="1600" b="1" dirty="0">
                <a:solidFill>
                  <a:srgbClr val="FFFFFF"/>
                </a:solidFill>
                <a:latin typeface="Nirmala UI" pitchFamily="34" charset="0"/>
                <a:ea typeface="Nirmala UI" pitchFamily="34" charset="-122"/>
                <a:cs typeface="Nirmala UI" pitchFamily="34" charset="-120"/>
              </a:rPr>
              <a:t>৩</a:t>
            </a:r>
            <a:endParaRPr lang="en-US" sz="1600" dirty="0"/>
          </a:p>
        </p:txBody>
      </p:sp>
      <p:sp>
        <p:nvSpPr>
          <p:cNvPr id="18" name="anim_3_14"/>
          <p:cNvSpPr txBox="1"/>
          <p:nvPr/>
        </p:nvSpPr>
        <p:spPr>
          <a:xfrm>
            <a:off x="1508760" y="3657600"/>
            <a:ext cx="5120640" cy="713232"/>
          </a:xfrm>
          <a:prstGeom prst="rect">
            <a:avLst/>
          </a:prstGeom>
          <a:noFill/>
          <a:ln/>
        </p:spPr>
        <p:txBody>
          <a:bodyPr wrap="square" lIns="0" tIns="0" rIns="0" bIns="0" rtlCol="0" anchor="ctr"/>
          <a:lstStyle/>
          <a:p>
            <a:pPr indent="0" marL="0">
              <a:buNone/>
            </a:pPr>
            <a:r>
              <a:rPr lang="en-US" sz="1800" b="1" dirty="0">
                <a:solidFill>
                  <a:srgbClr val="1C1A3A"/>
                </a:solidFill>
                <a:latin typeface="Nirmala UI" pitchFamily="34" charset="0"/>
                <a:ea typeface="Nirmala UI" pitchFamily="34" charset="-122"/>
                <a:cs typeface="Nirmala UI" pitchFamily="34" charset="-120"/>
              </a:rPr>
              <a:t>উচ্চশিক্ষা ও পেশায় কী কাজে লাগে?</a:t>
            </a:r>
            <a:endParaRPr lang="en-US" sz="1800" dirty="0"/>
          </a:p>
        </p:txBody>
      </p:sp>
      <p:sp>
        <p:nvSpPr>
          <p:cNvPr id="19" name="anim_3_15"/>
          <p:cNvSpPr txBox="1"/>
          <p:nvPr/>
        </p:nvSpPr>
        <p:spPr>
          <a:xfrm>
            <a:off x="6675120" y="3657600"/>
            <a:ext cx="4754880" cy="713232"/>
          </a:xfrm>
          <a:prstGeom prst="rect">
            <a:avLst/>
          </a:prstGeom>
          <a:noFill/>
          <a:ln/>
        </p:spPr>
        <p:txBody>
          <a:bodyPr wrap="square" lIns="0" tIns="0" rIns="0" bIns="0" rtlCol="0" anchor="ctr"/>
          <a:lstStyle/>
          <a:p>
            <a:pPr indent="0" marL="0">
              <a:buNone/>
            </a:pPr>
            <a:r>
              <a:rPr lang="en-US" sz="1400" dirty="0">
                <a:solidFill>
                  <a:srgbClr val="5B5880"/>
                </a:solidFill>
                <a:latin typeface="Nirmala UI" pitchFamily="34" charset="0"/>
                <a:ea typeface="Nirmala UI" pitchFamily="34" charset="-122"/>
                <a:cs typeface="Nirmala UI" pitchFamily="34" charset="-120"/>
              </a:rPr>
              <a:t>ভর্তি পরীক্ষা, ক্যারিয়ার</a:t>
            </a:r>
            <a:endParaRPr lang="en-US" sz="1400" dirty="0"/>
          </a:p>
        </p:txBody>
      </p:sp>
      <p:sp>
        <p:nvSpPr>
          <p:cNvPr id="20" name="anim_4_16"/>
          <p:cNvSpPr/>
          <p:nvPr/>
        </p:nvSpPr>
        <p:spPr>
          <a:xfrm>
            <a:off x="640080" y="4480560"/>
            <a:ext cx="10911535"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21" name="anim_4_17"/>
          <p:cNvSpPr/>
          <p:nvPr/>
        </p:nvSpPr>
        <p:spPr>
          <a:xfrm>
            <a:off x="822960" y="4608576"/>
            <a:ext cx="457200" cy="457200"/>
          </a:xfrm>
          <a:prstGeom prst="ellipse">
            <a:avLst/>
          </a:prstGeom>
          <a:solidFill>
            <a:srgbClr val="5A48D6"/>
          </a:solidFill>
          <a:ln w="12700">
            <a:solidFill>
              <a:srgbClr val="5A48D6"/>
            </a:solidFill>
            <a:prstDash val="solid"/>
          </a:ln>
        </p:spPr>
      </p:sp>
      <p:sp>
        <p:nvSpPr>
          <p:cNvPr id="22" name="anim_4_18"/>
          <p:cNvSpPr txBox="1"/>
          <p:nvPr/>
        </p:nvSpPr>
        <p:spPr>
          <a:xfrm>
            <a:off x="822960" y="4608576"/>
            <a:ext cx="457200" cy="457200"/>
          </a:xfrm>
          <a:prstGeom prst="rect">
            <a:avLst/>
          </a:prstGeom>
          <a:noFill/>
          <a:ln/>
        </p:spPr>
        <p:txBody>
          <a:bodyPr wrap="square" lIns="0" tIns="0" rIns="0" bIns="0" rtlCol="0" anchor="ctr"/>
          <a:lstStyle/>
          <a:p>
            <a:pPr algn="ctr" indent="0" marL="0">
              <a:buNone/>
            </a:pPr>
            <a:r>
              <a:rPr lang="en-US" sz="1600" b="1" dirty="0">
                <a:solidFill>
                  <a:srgbClr val="FFFFFF"/>
                </a:solidFill>
                <a:latin typeface="Nirmala UI" pitchFamily="34" charset="0"/>
                <a:ea typeface="Nirmala UI" pitchFamily="34" charset="-122"/>
                <a:cs typeface="Nirmala UI" pitchFamily="34" charset="-120"/>
              </a:rPr>
              <a:t>৪</a:t>
            </a:r>
            <a:endParaRPr lang="en-US" sz="1600" dirty="0"/>
          </a:p>
        </p:txBody>
      </p:sp>
      <p:sp>
        <p:nvSpPr>
          <p:cNvPr id="23" name="anim_4_19"/>
          <p:cNvSpPr txBox="1"/>
          <p:nvPr/>
        </p:nvSpPr>
        <p:spPr>
          <a:xfrm>
            <a:off x="1508760" y="4480560"/>
            <a:ext cx="5120640" cy="713232"/>
          </a:xfrm>
          <a:prstGeom prst="rect">
            <a:avLst/>
          </a:prstGeom>
          <a:noFill/>
          <a:ln/>
        </p:spPr>
        <p:txBody>
          <a:bodyPr wrap="square" lIns="0" tIns="0" rIns="0" bIns="0" rtlCol="0" anchor="ctr"/>
          <a:lstStyle/>
          <a:p>
            <a:pPr indent="0" marL="0">
              <a:buNone/>
            </a:pPr>
            <a:r>
              <a:rPr lang="en-US" sz="1800" b="1" dirty="0">
                <a:solidFill>
                  <a:srgbClr val="1C1A3A"/>
                </a:solidFill>
                <a:latin typeface="Nirmala UI" pitchFamily="34" charset="0"/>
                <a:ea typeface="Nirmala UI" pitchFamily="34" charset="-122"/>
                <a:cs typeface="Nirmala UI" pitchFamily="34" charset="-120"/>
              </a:rPr>
              <a:t>অন্য বিষয়ের সাথে সম্পর্ক কী?</a:t>
            </a:r>
            <a:endParaRPr lang="en-US" sz="1800" dirty="0"/>
          </a:p>
        </p:txBody>
      </p:sp>
      <p:sp>
        <p:nvSpPr>
          <p:cNvPr id="24" name="anim_4_20"/>
          <p:cNvSpPr txBox="1"/>
          <p:nvPr/>
        </p:nvSpPr>
        <p:spPr>
          <a:xfrm>
            <a:off x="6675120" y="4480560"/>
            <a:ext cx="4754880" cy="713232"/>
          </a:xfrm>
          <a:prstGeom prst="rect">
            <a:avLst/>
          </a:prstGeom>
          <a:noFill/>
          <a:ln/>
        </p:spPr>
        <p:txBody>
          <a:bodyPr wrap="square" lIns="0" tIns="0" rIns="0" bIns="0" rtlCol="0" anchor="ctr"/>
          <a:lstStyle/>
          <a:p>
            <a:pPr indent="0" marL="0">
              <a:buNone/>
            </a:pPr>
            <a:r>
              <a:rPr lang="en-US" sz="1400" dirty="0">
                <a:solidFill>
                  <a:srgbClr val="5B5880"/>
                </a:solidFill>
                <a:latin typeface="Nirmala UI" pitchFamily="34" charset="0"/>
                <a:ea typeface="Nirmala UI" pitchFamily="34" charset="-122"/>
                <a:cs typeface="Nirmala UI" pitchFamily="34" charset="-120"/>
              </a:rPr>
              <a:t>পদার্থ, রসায়ন, আইসিটি, অর্থনীতি</a:t>
            </a:r>
            <a:endParaRPr lang="en-US" sz="1400" dirty="0"/>
          </a:p>
        </p:txBody>
      </p:sp>
      <p:sp>
        <p:nvSpPr>
          <p:cNvPr id="25" name="anim_5_21"/>
          <p:cNvSpPr/>
          <p:nvPr/>
        </p:nvSpPr>
        <p:spPr>
          <a:xfrm>
            <a:off x="640080" y="5303520"/>
            <a:ext cx="10911535"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26" name="anim_5_22"/>
          <p:cNvSpPr/>
          <p:nvPr/>
        </p:nvSpPr>
        <p:spPr>
          <a:xfrm>
            <a:off x="822960" y="5431536"/>
            <a:ext cx="457200" cy="457200"/>
          </a:xfrm>
          <a:prstGeom prst="ellipse">
            <a:avLst/>
          </a:prstGeom>
          <a:solidFill>
            <a:srgbClr val="1F9D6B"/>
          </a:solidFill>
          <a:ln w="12700">
            <a:solidFill>
              <a:srgbClr val="1F9D6B"/>
            </a:solidFill>
            <a:prstDash val="solid"/>
          </a:ln>
        </p:spPr>
      </p:sp>
      <p:sp>
        <p:nvSpPr>
          <p:cNvPr id="27" name="anim_5_23"/>
          <p:cNvSpPr txBox="1"/>
          <p:nvPr/>
        </p:nvSpPr>
        <p:spPr>
          <a:xfrm>
            <a:off x="822960" y="5431536"/>
            <a:ext cx="457200" cy="457200"/>
          </a:xfrm>
          <a:prstGeom prst="rect">
            <a:avLst/>
          </a:prstGeom>
          <a:noFill/>
          <a:ln/>
        </p:spPr>
        <p:txBody>
          <a:bodyPr wrap="square" lIns="0" tIns="0" rIns="0" bIns="0" rtlCol="0" anchor="ctr"/>
          <a:lstStyle/>
          <a:p>
            <a:pPr algn="ctr" indent="0" marL="0">
              <a:buNone/>
            </a:pPr>
            <a:r>
              <a:rPr lang="en-US" sz="1600" b="1" dirty="0">
                <a:solidFill>
                  <a:srgbClr val="FFFFFF"/>
                </a:solidFill>
                <a:latin typeface="Nirmala UI" pitchFamily="34" charset="0"/>
                <a:ea typeface="Nirmala UI" pitchFamily="34" charset="-122"/>
                <a:cs typeface="Nirmala UI" pitchFamily="34" charset="-120"/>
              </a:rPr>
              <a:t>৫</a:t>
            </a:r>
            <a:endParaRPr lang="en-US" sz="1600" dirty="0"/>
          </a:p>
        </p:txBody>
      </p:sp>
      <p:sp>
        <p:nvSpPr>
          <p:cNvPr id="28" name="anim_5_24"/>
          <p:cNvSpPr txBox="1"/>
          <p:nvPr/>
        </p:nvSpPr>
        <p:spPr>
          <a:xfrm>
            <a:off x="1508760" y="5303520"/>
            <a:ext cx="5120640" cy="713232"/>
          </a:xfrm>
          <a:prstGeom prst="rect">
            <a:avLst/>
          </a:prstGeom>
          <a:noFill/>
          <a:ln/>
        </p:spPr>
        <p:txBody>
          <a:bodyPr wrap="square" lIns="0" tIns="0" rIns="0" bIns="0" rtlCol="0" anchor="ctr"/>
          <a:lstStyle/>
          <a:p>
            <a:pPr indent="0" marL="0">
              <a:buNone/>
            </a:pPr>
            <a:r>
              <a:rPr lang="en-US" sz="1800" b="1" dirty="0">
                <a:solidFill>
                  <a:srgbClr val="1C1A3A"/>
                </a:solidFill>
                <a:latin typeface="Nirmala UI" pitchFamily="34" charset="0"/>
                <a:ea typeface="Nirmala UI" pitchFamily="34" charset="-122"/>
                <a:cs typeface="Nirmala UI" pitchFamily="34" charset="-120"/>
              </a:rPr>
              <a:t>কী শিখব, কীভাবে শিখব?</a:t>
            </a:r>
            <a:endParaRPr lang="en-US" sz="1800" dirty="0"/>
          </a:p>
        </p:txBody>
      </p:sp>
      <p:sp>
        <p:nvSpPr>
          <p:cNvPr id="29" name="anim_5_25"/>
          <p:cNvSpPr txBox="1"/>
          <p:nvPr/>
        </p:nvSpPr>
        <p:spPr>
          <a:xfrm>
            <a:off x="6675120" y="5303520"/>
            <a:ext cx="4754880" cy="713232"/>
          </a:xfrm>
          <a:prstGeom prst="rect">
            <a:avLst/>
          </a:prstGeom>
          <a:noFill/>
          <a:ln/>
        </p:spPr>
        <p:txBody>
          <a:bodyPr wrap="square" lIns="0" tIns="0" rIns="0" bIns="0" rtlCol="0" anchor="ctr"/>
          <a:lstStyle/>
          <a:p>
            <a:pPr indent="0" marL="0">
              <a:buNone/>
            </a:pPr>
            <a:r>
              <a:rPr lang="en-US" sz="1400" dirty="0">
                <a:solidFill>
                  <a:srgbClr val="5B5880"/>
                </a:solidFill>
                <a:latin typeface="Nirmala UI" pitchFamily="34" charset="0"/>
                <a:ea typeface="Nirmala UI" pitchFamily="34" charset="-122"/>
                <a:cs typeface="Nirmala UI" pitchFamily="34" charset="-120"/>
              </a:rPr>
              <a:t>সিলেবাস, পরীক্ষা পদ্ধতি ও শেখার কৌশল</a:t>
            </a:r>
            <a:endParaRPr lang="en-US" sz="1400" dirty="0"/>
          </a:p>
        </p:txBody>
      </p:sp>
      <p:sp>
        <p:nvSpPr>
          <p:cNvPr id="30" name="Text 28"/>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1" name="Text 29"/>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০২ / ৩৪</a:t>
            </a:r>
            <a:endParaRPr lang="en-US" sz="11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par>
                                <p:cTn id="59" presetID="10" presetClass="entr" presetSubtype="0"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par>
                                <p:cTn id="62" presetID="10" presetClass="entr" presetSubtype="0" fill="hold"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par>
                                <p:cTn id="79" presetID="10" presetClass="entr" presetSubtype="0"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par>
                                <p:cTn id="82" presetID="10" presetClass="entr" presetSubtype="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par>
                                <p:cTn id="85" presetID="10" presetClass="entr" presetSubtype="0"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B942"/>
        </a:solidFill>
      </p:bgPr>
    </p:bg>
    <p:spTree>
      <p:nvGrpSpPr>
        <p:cNvPr id="1" name=""/>
        <p:cNvGrpSpPr/>
        <p:nvPr/>
      </p:nvGrpSpPr>
      <p:grpSpPr>
        <a:xfrm>
          <a:off x="0" y="0"/>
          <a:ext cx="0" cy="0"/>
          <a:chOff x="0" y="0"/>
          <a:chExt cx="0" cy="0"/>
        </a:xfrm>
      </p:grpSpPr>
      <p:sp>
        <p:nvSpPr>
          <p:cNvPr id="2" name="Shape 0"/>
          <p:cNvSpPr/>
          <p:nvPr/>
        </p:nvSpPr>
        <p:spPr>
          <a:xfrm>
            <a:off x="8503920" y="-1097280"/>
            <a:ext cx="5029200" cy="5029200"/>
          </a:xfrm>
          <a:prstGeom prst="ellipse">
            <a:avLst/>
          </a:prstGeom>
          <a:solidFill>
            <a:srgbClr val="FFFFFF">
              <a:alpha val="15000"/>
            </a:srgbClr>
          </a:solidFill>
          <a:ln w="12700">
            <a:solidFill>
              <a:srgbClr val="FFFFFF">
                <a:alpha val="0"/>
              </a:srgbClr>
            </a:solidFill>
            <a:prstDash val="solid"/>
          </a:ln>
        </p:spPr>
      </p:sp>
      <p:sp>
        <p:nvSpPr>
          <p:cNvPr id="3" name="Shape 1"/>
          <p:cNvSpPr/>
          <p:nvPr/>
        </p:nvSpPr>
        <p:spPr>
          <a:xfrm>
            <a:off x="9692640" y="4206240"/>
            <a:ext cx="3291840" cy="3291840"/>
          </a:xfrm>
          <a:prstGeom prst="ellipse">
            <a:avLst/>
          </a:prstGeom>
          <a:solidFill>
            <a:srgbClr val="FFFFFF">
              <a:alpha val="12000"/>
            </a:srgbClr>
          </a:solidFill>
          <a:ln w="12700">
            <a:solidFill>
              <a:srgbClr val="FFFFFF">
                <a:alpha val="0"/>
              </a:srgbClr>
            </a:solidFill>
            <a:prstDash val="solid"/>
          </a:ln>
        </p:spPr>
      </p:sp>
      <p:sp>
        <p:nvSpPr>
          <p:cNvPr id="4" name="Text 2"/>
          <p:cNvSpPr txBox="1"/>
          <p:nvPr/>
        </p:nvSpPr>
        <p:spPr>
          <a:xfrm>
            <a:off x="822960" y="1280160"/>
            <a:ext cx="10058400" cy="1280160"/>
          </a:xfrm>
          <a:prstGeom prst="rect">
            <a:avLst/>
          </a:prstGeom>
          <a:noFill/>
          <a:ln/>
        </p:spPr>
        <p:txBody>
          <a:bodyPr wrap="square" lIns="0" tIns="0" rIns="0" bIns="0" rtlCol="0" anchor="ctr"/>
          <a:lstStyle/>
          <a:p>
            <a:pPr indent="0" marL="0">
              <a:buNone/>
            </a:pPr>
            <a:r>
              <a:rPr lang="en-US" sz="5400" b="1" dirty="0">
                <a:solidFill>
                  <a:srgbClr val="1C1A3A"/>
                </a:solidFill>
                <a:latin typeface="Nirmala UI" pitchFamily="34" charset="0"/>
                <a:ea typeface="Nirmala UI" pitchFamily="34" charset="-122"/>
                <a:cs typeface="Nirmala UI" pitchFamily="34" charset="-120"/>
              </a:rPr>
              <a:t>গণিত হলো বিজ্ঞানের রানি।</a:t>
            </a:r>
            <a:endParaRPr lang="en-US" sz="5400" dirty="0"/>
          </a:p>
        </p:txBody>
      </p:sp>
      <p:sp>
        <p:nvSpPr>
          <p:cNvPr id="5" name="Text 3"/>
          <p:cNvSpPr txBox="1"/>
          <p:nvPr/>
        </p:nvSpPr>
        <p:spPr>
          <a:xfrm>
            <a:off x="822960" y="2651760"/>
            <a:ext cx="10058400" cy="548640"/>
          </a:xfrm>
          <a:prstGeom prst="rect">
            <a:avLst/>
          </a:prstGeom>
          <a:noFill/>
          <a:ln/>
        </p:spPr>
        <p:txBody>
          <a:bodyPr wrap="square" lIns="0" tIns="0" rIns="0" bIns="0" rtlCol="0" anchor="t"/>
          <a:lstStyle/>
          <a:p>
            <a:pPr indent="0" marL="0">
              <a:buNone/>
            </a:pPr>
            <a:r>
              <a:rPr lang="en-US" sz="2200" b="1" dirty="0">
                <a:solidFill>
                  <a:srgbClr val="5A3D00"/>
                </a:solidFill>
                <a:latin typeface="Nirmala UI" pitchFamily="34" charset="0"/>
                <a:ea typeface="Nirmala UI" pitchFamily="34" charset="-122"/>
                <a:cs typeface="Nirmala UI" pitchFamily="34" charset="-120"/>
              </a:rPr>
              <a:t>— কার্ল ফ্রিডরিখ গাউস, গণিতবিদ</a:t>
            </a:r>
            <a:endParaRPr lang="en-US" sz="2200" dirty="0"/>
          </a:p>
        </p:txBody>
      </p:sp>
      <p:sp>
        <p:nvSpPr>
          <p:cNvPr id="6" name="Text 4"/>
          <p:cNvSpPr txBox="1"/>
          <p:nvPr/>
        </p:nvSpPr>
        <p:spPr>
          <a:xfrm>
            <a:off x="822960" y="3566160"/>
            <a:ext cx="9601200" cy="1280160"/>
          </a:xfrm>
          <a:prstGeom prst="rect">
            <a:avLst/>
          </a:prstGeom>
          <a:noFill/>
          <a:ln/>
        </p:spPr>
        <p:txBody>
          <a:bodyPr wrap="square" lIns="0" tIns="0" rIns="0" bIns="0" rtlCol="0" anchor="t"/>
          <a:lstStyle/>
          <a:p>
            <a:pPr indent="0" marL="0">
              <a:buNone/>
            </a:pPr>
            <a:r>
              <a:rPr lang="en-US" sz="2200" dirty="0">
                <a:solidFill>
                  <a:srgbClr val="3A2A08"/>
                </a:solidFill>
                <a:latin typeface="Nirmala UI" pitchFamily="34" charset="0"/>
                <a:ea typeface="Nirmala UI" pitchFamily="34" charset="-122"/>
                <a:cs typeface="Nirmala UI" pitchFamily="34" charset="-120"/>
              </a:rPr>
              <a:t>পদার্থবিজ্ঞান, রসায়ন, প্রকৌশল, অর্থনীতি, কম্পিউটার, কৃত্রিম বুদ্ধিমত্তা — সবার ভাষাই শেষ পর্যন্ত গণিত।</a:t>
            </a:r>
            <a:endParaRPr lang="en-US" sz="2200" dirty="0"/>
          </a:p>
        </p:txBody>
      </p:sp>
    </p:spTree>
  </p:cSld>
  <p:clrMapOvr>
    <a:masterClrMapping/>
  </p:clrMapOvr>
  <p:transition spd="med">
    <p:push dir="l"/>
  </p:transition>
</p:sld>
</file>

<file path=ppt/slides/slide4.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56032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56032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গণিতের গুরুত্ব</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গণিত আমাদের কী শেখায়?</a:t>
            </a:r>
            <a:endParaRPr lang="en-US" sz="3000" dirty="0"/>
          </a:p>
        </p:txBody>
      </p:sp>
      <p:sp>
        <p:nvSpPr>
          <p:cNvPr id="5" name="anim_1_26"/>
          <p:cNvSpPr/>
          <p:nvPr/>
        </p:nvSpPr>
        <p:spPr>
          <a:xfrm>
            <a:off x="640080" y="2011680"/>
            <a:ext cx="3454298" cy="1874520"/>
          </a:xfrm>
          <a:prstGeom prst="roundRect">
            <a:avLst>
              <a:gd name="adj" fmla="val 8780"/>
            </a:avLst>
          </a:prstGeom>
          <a:solidFill>
            <a:srgbClr val="221D5E"/>
          </a:solidFill>
          <a:ln w="19050">
            <a:solidFill>
              <a:srgbClr val="F4B942"/>
            </a:solidFill>
            <a:prstDash val="solid"/>
          </a:ln>
        </p:spPr>
      </p:sp>
      <p:sp>
        <p:nvSpPr>
          <p:cNvPr id="6" name="anim_1_27"/>
          <p:cNvSpPr txBox="1"/>
          <p:nvPr/>
        </p:nvSpPr>
        <p:spPr>
          <a:xfrm>
            <a:off x="914400" y="2148840"/>
            <a:ext cx="1097280" cy="502920"/>
          </a:xfrm>
          <a:prstGeom prst="rect">
            <a:avLst/>
          </a:prstGeom>
          <a:noFill/>
          <a:ln/>
        </p:spPr>
        <p:txBody>
          <a:bodyPr wrap="square" lIns="0" tIns="0" rIns="0" bIns="0" rtlCol="0" anchor="t"/>
          <a:lstStyle/>
          <a:p>
            <a:pPr indent="0" marL="0">
              <a:buNone/>
            </a:pPr>
            <a:r>
              <a:rPr lang="en-US" sz="2600" b="1" dirty="0">
                <a:solidFill>
                  <a:srgbClr val="F4B942"/>
                </a:solidFill>
                <a:latin typeface="Nirmala UI" pitchFamily="34" charset="0"/>
                <a:ea typeface="Nirmala UI" pitchFamily="34" charset="-122"/>
                <a:cs typeface="Nirmala UI" pitchFamily="34" charset="-120"/>
              </a:rPr>
              <a:t>০১</a:t>
            </a:r>
            <a:endParaRPr lang="en-US" sz="2600" dirty="0"/>
          </a:p>
        </p:txBody>
      </p:sp>
      <p:sp>
        <p:nvSpPr>
          <p:cNvPr id="7" name="anim_1_28"/>
          <p:cNvSpPr txBox="1"/>
          <p:nvPr/>
        </p:nvSpPr>
        <p:spPr>
          <a:xfrm>
            <a:off x="914400"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যুক্তিবোধ</a:t>
            </a:r>
            <a:endParaRPr lang="en-US" sz="1900" dirty="0"/>
          </a:p>
        </p:txBody>
      </p:sp>
      <p:sp>
        <p:nvSpPr>
          <p:cNvPr id="8" name="anim_1_29"/>
          <p:cNvSpPr txBox="1"/>
          <p:nvPr/>
        </p:nvSpPr>
        <p:spPr>
          <a:xfrm>
            <a:off x="914400"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ধাপে ধাপে চিন্তা করা আর প্রমাণ ছাড়া কিছু না মানা</a:t>
            </a:r>
            <a:endParaRPr lang="en-US" sz="1350" dirty="0"/>
          </a:p>
        </p:txBody>
      </p:sp>
      <p:sp>
        <p:nvSpPr>
          <p:cNvPr id="9" name="anim_2_30"/>
          <p:cNvSpPr/>
          <p:nvPr/>
        </p:nvSpPr>
        <p:spPr>
          <a:xfrm>
            <a:off x="4368698" y="2011680"/>
            <a:ext cx="3454298" cy="1874520"/>
          </a:xfrm>
          <a:prstGeom prst="roundRect">
            <a:avLst>
              <a:gd name="adj" fmla="val 8780"/>
            </a:avLst>
          </a:prstGeom>
          <a:solidFill>
            <a:srgbClr val="221D5E"/>
          </a:solidFill>
          <a:ln w="19050">
            <a:solidFill>
              <a:srgbClr val="7FD8BE"/>
            </a:solidFill>
            <a:prstDash val="solid"/>
          </a:ln>
        </p:spPr>
      </p:sp>
      <p:sp>
        <p:nvSpPr>
          <p:cNvPr id="10" name="anim_2_31"/>
          <p:cNvSpPr txBox="1"/>
          <p:nvPr/>
        </p:nvSpPr>
        <p:spPr>
          <a:xfrm>
            <a:off x="4643018" y="2148840"/>
            <a:ext cx="1097280" cy="502920"/>
          </a:xfrm>
          <a:prstGeom prst="rect">
            <a:avLst/>
          </a:prstGeom>
          <a:noFill/>
          <a:ln/>
        </p:spPr>
        <p:txBody>
          <a:bodyPr wrap="square" lIns="0" tIns="0" rIns="0" bIns="0" rtlCol="0" anchor="t"/>
          <a:lstStyle/>
          <a:p>
            <a:pPr indent="0" marL="0">
              <a:buNone/>
            </a:pPr>
            <a:r>
              <a:rPr lang="en-US" sz="2600" b="1" dirty="0">
                <a:solidFill>
                  <a:srgbClr val="7FD8BE"/>
                </a:solidFill>
                <a:latin typeface="Nirmala UI" pitchFamily="34" charset="0"/>
                <a:ea typeface="Nirmala UI" pitchFamily="34" charset="-122"/>
                <a:cs typeface="Nirmala UI" pitchFamily="34" charset="-120"/>
              </a:rPr>
              <a:t>০২</a:t>
            </a:r>
            <a:endParaRPr lang="en-US" sz="2600" dirty="0"/>
          </a:p>
        </p:txBody>
      </p:sp>
      <p:sp>
        <p:nvSpPr>
          <p:cNvPr id="11" name="anim_2_32"/>
          <p:cNvSpPr txBox="1"/>
          <p:nvPr/>
        </p:nvSpPr>
        <p:spPr>
          <a:xfrm>
            <a:off x="4643018"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সমস্যা সমাধান</a:t>
            </a:r>
            <a:endParaRPr lang="en-US" sz="1900" dirty="0"/>
          </a:p>
        </p:txBody>
      </p:sp>
      <p:sp>
        <p:nvSpPr>
          <p:cNvPr id="12" name="anim_2_33"/>
          <p:cNvSpPr txBox="1"/>
          <p:nvPr/>
        </p:nvSpPr>
        <p:spPr>
          <a:xfrm>
            <a:off x="4643018"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বড় সমস্যাকে ছোট ছোট অংশে ভাগ করে সমাধান</a:t>
            </a:r>
            <a:endParaRPr lang="en-US" sz="1350" dirty="0"/>
          </a:p>
        </p:txBody>
      </p:sp>
      <p:sp>
        <p:nvSpPr>
          <p:cNvPr id="13" name="anim_3_34"/>
          <p:cNvSpPr/>
          <p:nvPr/>
        </p:nvSpPr>
        <p:spPr>
          <a:xfrm>
            <a:off x="8097317" y="2011680"/>
            <a:ext cx="3454298" cy="1874520"/>
          </a:xfrm>
          <a:prstGeom prst="roundRect">
            <a:avLst>
              <a:gd name="adj" fmla="val 8780"/>
            </a:avLst>
          </a:prstGeom>
          <a:solidFill>
            <a:srgbClr val="221D5E"/>
          </a:solidFill>
          <a:ln w="19050">
            <a:solidFill>
              <a:srgbClr val="8D7BFF"/>
            </a:solidFill>
            <a:prstDash val="solid"/>
          </a:ln>
        </p:spPr>
      </p:sp>
      <p:sp>
        <p:nvSpPr>
          <p:cNvPr id="14" name="anim_3_35"/>
          <p:cNvSpPr txBox="1"/>
          <p:nvPr/>
        </p:nvSpPr>
        <p:spPr>
          <a:xfrm>
            <a:off x="8371637" y="2148840"/>
            <a:ext cx="1097280" cy="502920"/>
          </a:xfrm>
          <a:prstGeom prst="rect">
            <a:avLst/>
          </a:prstGeom>
          <a:noFill/>
          <a:ln/>
        </p:spPr>
        <p:txBody>
          <a:bodyPr wrap="square" lIns="0" tIns="0" rIns="0" bIns="0" rtlCol="0" anchor="t"/>
          <a:lstStyle/>
          <a:p>
            <a:pPr indent="0" marL="0">
              <a:buNone/>
            </a:pPr>
            <a:r>
              <a:rPr lang="en-US" sz="2600" b="1" dirty="0">
                <a:solidFill>
                  <a:srgbClr val="8D7BFF"/>
                </a:solidFill>
                <a:latin typeface="Nirmala UI" pitchFamily="34" charset="0"/>
                <a:ea typeface="Nirmala UI" pitchFamily="34" charset="-122"/>
                <a:cs typeface="Nirmala UI" pitchFamily="34" charset="-120"/>
              </a:rPr>
              <a:t>০৩</a:t>
            </a:r>
            <a:endParaRPr lang="en-US" sz="2600" dirty="0"/>
          </a:p>
        </p:txBody>
      </p:sp>
      <p:sp>
        <p:nvSpPr>
          <p:cNvPr id="15" name="anim_3_36"/>
          <p:cNvSpPr txBox="1"/>
          <p:nvPr/>
        </p:nvSpPr>
        <p:spPr>
          <a:xfrm>
            <a:off x="8371637"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সঠিক সিদ্ধান্ত</a:t>
            </a:r>
            <a:endParaRPr lang="en-US" sz="1900" dirty="0"/>
          </a:p>
        </p:txBody>
      </p:sp>
      <p:sp>
        <p:nvSpPr>
          <p:cNvPr id="16" name="anim_3_37"/>
          <p:cNvSpPr txBox="1"/>
          <p:nvPr/>
        </p:nvSpPr>
        <p:spPr>
          <a:xfrm>
            <a:off x="8371637"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তথ্য ও হিসাব দেখে বুঝেশুনে সিদ্ধান্ত নেওয়া</a:t>
            </a:r>
            <a:endParaRPr lang="en-US" sz="1350" dirty="0"/>
          </a:p>
        </p:txBody>
      </p:sp>
      <p:sp>
        <p:nvSpPr>
          <p:cNvPr id="17" name="anim_4_38"/>
          <p:cNvSpPr/>
          <p:nvPr/>
        </p:nvSpPr>
        <p:spPr>
          <a:xfrm>
            <a:off x="640080" y="4069080"/>
            <a:ext cx="3454298" cy="1874520"/>
          </a:xfrm>
          <a:prstGeom prst="roundRect">
            <a:avLst>
              <a:gd name="adj" fmla="val 8780"/>
            </a:avLst>
          </a:prstGeom>
          <a:solidFill>
            <a:srgbClr val="221D5E"/>
          </a:solidFill>
          <a:ln w="19050">
            <a:solidFill>
              <a:srgbClr val="FF7A9A"/>
            </a:solidFill>
            <a:prstDash val="solid"/>
          </a:ln>
        </p:spPr>
      </p:sp>
      <p:sp>
        <p:nvSpPr>
          <p:cNvPr id="18" name="anim_4_39"/>
          <p:cNvSpPr txBox="1"/>
          <p:nvPr/>
        </p:nvSpPr>
        <p:spPr>
          <a:xfrm>
            <a:off x="914400" y="4206240"/>
            <a:ext cx="1097280" cy="502920"/>
          </a:xfrm>
          <a:prstGeom prst="rect">
            <a:avLst/>
          </a:prstGeom>
          <a:noFill/>
          <a:ln/>
        </p:spPr>
        <p:txBody>
          <a:bodyPr wrap="square" lIns="0" tIns="0" rIns="0" bIns="0" rtlCol="0" anchor="t"/>
          <a:lstStyle/>
          <a:p>
            <a:pPr indent="0" marL="0">
              <a:buNone/>
            </a:pPr>
            <a:r>
              <a:rPr lang="en-US" sz="2600" b="1" dirty="0">
                <a:solidFill>
                  <a:srgbClr val="FF7A9A"/>
                </a:solidFill>
                <a:latin typeface="Nirmala UI" pitchFamily="34" charset="0"/>
                <a:ea typeface="Nirmala UI" pitchFamily="34" charset="-122"/>
                <a:cs typeface="Nirmala UI" pitchFamily="34" charset="-120"/>
              </a:rPr>
              <a:t>০৪</a:t>
            </a:r>
            <a:endParaRPr lang="en-US" sz="2600" dirty="0"/>
          </a:p>
        </p:txBody>
      </p:sp>
      <p:sp>
        <p:nvSpPr>
          <p:cNvPr id="19" name="anim_4_40"/>
          <p:cNvSpPr txBox="1"/>
          <p:nvPr/>
        </p:nvSpPr>
        <p:spPr>
          <a:xfrm>
            <a:off x="914400"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নির্ভুলতা</a:t>
            </a:r>
            <a:endParaRPr lang="en-US" sz="1900" dirty="0"/>
          </a:p>
        </p:txBody>
      </p:sp>
      <p:sp>
        <p:nvSpPr>
          <p:cNvPr id="20" name="anim_4_41"/>
          <p:cNvSpPr txBox="1"/>
          <p:nvPr/>
        </p:nvSpPr>
        <p:spPr>
          <a:xfrm>
            <a:off x="914400"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একটি চিহ্নের ভুলে পুরো উত্তর বদলে যায় — তাই সতর্কতা</a:t>
            </a:r>
            <a:endParaRPr lang="en-US" sz="1350" dirty="0"/>
          </a:p>
        </p:txBody>
      </p:sp>
      <p:sp>
        <p:nvSpPr>
          <p:cNvPr id="21" name="anim_5_42"/>
          <p:cNvSpPr/>
          <p:nvPr/>
        </p:nvSpPr>
        <p:spPr>
          <a:xfrm>
            <a:off x="4368698" y="4069080"/>
            <a:ext cx="3454298" cy="1874520"/>
          </a:xfrm>
          <a:prstGeom prst="roundRect">
            <a:avLst>
              <a:gd name="adj" fmla="val 8780"/>
            </a:avLst>
          </a:prstGeom>
          <a:solidFill>
            <a:srgbClr val="221D5E"/>
          </a:solidFill>
          <a:ln w="19050">
            <a:solidFill>
              <a:srgbClr val="F4B942"/>
            </a:solidFill>
            <a:prstDash val="solid"/>
          </a:ln>
        </p:spPr>
      </p:sp>
      <p:sp>
        <p:nvSpPr>
          <p:cNvPr id="22" name="anim_5_43"/>
          <p:cNvSpPr txBox="1"/>
          <p:nvPr/>
        </p:nvSpPr>
        <p:spPr>
          <a:xfrm>
            <a:off x="4643018" y="4206240"/>
            <a:ext cx="1097280" cy="502920"/>
          </a:xfrm>
          <a:prstGeom prst="rect">
            <a:avLst/>
          </a:prstGeom>
          <a:noFill/>
          <a:ln/>
        </p:spPr>
        <p:txBody>
          <a:bodyPr wrap="square" lIns="0" tIns="0" rIns="0" bIns="0" rtlCol="0" anchor="t"/>
          <a:lstStyle/>
          <a:p>
            <a:pPr indent="0" marL="0">
              <a:buNone/>
            </a:pPr>
            <a:r>
              <a:rPr lang="en-US" sz="2600" b="1" dirty="0">
                <a:solidFill>
                  <a:srgbClr val="F4B942"/>
                </a:solidFill>
                <a:latin typeface="Nirmala UI" pitchFamily="34" charset="0"/>
                <a:ea typeface="Nirmala UI" pitchFamily="34" charset="-122"/>
                <a:cs typeface="Nirmala UI" pitchFamily="34" charset="-120"/>
              </a:rPr>
              <a:t>০৫</a:t>
            </a:r>
            <a:endParaRPr lang="en-US" sz="2600" dirty="0"/>
          </a:p>
        </p:txBody>
      </p:sp>
      <p:sp>
        <p:nvSpPr>
          <p:cNvPr id="23" name="anim_5_44"/>
          <p:cNvSpPr txBox="1"/>
          <p:nvPr/>
        </p:nvSpPr>
        <p:spPr>
          <a:xfrm>
            <a:off x="4643018"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ধৈর্য ও অধ্যবসায়</a:t>
            </a:r>
            <a:endParaRPr lang="en-US" sz="1900" dirty="0"/>
          </a:p>
        </p:txBody>
      </p:sp>
      <p:sp>
        <p:nvSpPr>
          <p:cNvPr id="24" name="anim_5_45"/>
          <p:cNvSpPr txBox="1"/>
          <p:nvPr/>
        </p:nvSpPr>
        <p:spPr>
          <a:xfrm>
            <a:off x="4643018"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কঠিন অঙ্কে লেগে থাকার অভ্যাস জীবনেও কাজে লাগে</a:t>
            </a:r>
            <a:endParaRPr lang="en-US" sz="1350" dirty="0"/>
          </a:p>
        </p:txBody>
      </p:sp>
      <p:sp>
        <p:nvSpPr>
          <p:cNvPr id="25" name="anim_6_46"/>
          <p:cNvSpPr/>
          <p:nvPr/>
        </p:nvSpPr>
        <p:spPr>
          <a:xfrm>
            <a:off x="8097317" y="4069080"/>
            <a:ext cx="3454298" cy="1874520"/>
          </a:xfrm>
          <a:prstGeom prst="roundRect">
            <a:avLst>
              <a:gd name="adj" fmla="val 8780"/>
            </a:avLst>
          </a:prstGeom>
          <a:solidFill>
            <a:srgbClr val="221D5E"/>
          </a:solidFill>
          <a:ln w="19050">
            <a:solidFill>
              <a:srgbClr val="7FD8BE"/>
            </a:solidFill>
            <a:prstDash val="solid"/>
          </a:ln>
        </p:spPr>
      </p:sp>
      <p:sp>
        <p:nvSpPr>
          <p:cNvPr id="26" name="anim_6_47"/>
          <p:cNvSpPr txBox="1"/>
          <p:nvPr/>
        </p:nvSpPr>
        <p:spPr>
          <a:xfrm>
            <a:off x="8371637" y="4206240"/>
            <a:ext cx="1097280" cy="502920"/>
          </a:xfrm>
          <a:prstGeom prst="rect">
            <a:avLst/>
          </a:prstGeom>
          <a:noFill/>
          <a:ln/>
        </p:spPr>
        <p:txBody>
          <a:bodyPr wrap="square" lIns="0" tIns="0" rIns="0" bIns="0" rtlCol="0" anchor="t"/>
          <a:lstStyle/>
          <a:p>
            <a:pPr indent="0" marL="0">
              <a:buNone/>
            </a:pPr>
            <a:r>
              <a:rPr lang="en-US" sz="2600" b="1" dirty="0">
                <a:solidFill>
                  <a:srgbClr val="7FD8BE"/>
                </a:solidFill>
                <a:latin typeface="Nirmala UI" pitchFamily="34" charset="0"/>
                <a:ea typeface="Nirmala UI" pitchFamily="34" charset="-122"/>
                <a:cs typeface="Nirmala UI" pitchFamily="34" charset="-120"/>
              </a:rPr>
              <a:t>০৬</a:t>
            </a:r>
            <a:endParaRPr lang="en-US" sz="2600" dirty="0"/>
          </a:p>
        </p:txBody>
      </p:sp>
      <p:sp>
        <p:nvSpPr>
          <p:cNvPr id="27" name="anim_6_48"/>
          <p:cNvSpPr txBox="1"/>
          <p:nvPr/>
        </p:nvSpPr>
        <p:spPr>
          <a:xfrm>
            <a:off x="8371637"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সৃজনশীলতা</a:t>
            </a:r>
            <a:endParaRPr lang="en-US" sz="1900" dirty="0"/>
          </a:p>
        </p:txBody>
      </p:sp>
      <p:sp>
        <p:nvSpPr>
          <p:cNvPr id="28" name="anim_6_49"/>
          <p:cNvSpPr txBox="1"/>
          <p:nvPr/>
        </p:nvSpPr>
        <p:spPr>
          <a:xfrm>
            <a:off x="8371637"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একই সমস্যার নানা পথ খুঁজে বের করার আনন্দ</a:t>
            </a:r>
            <a:endParaRPr lang="en-US" sz="1350" dirty="0"/>
          </a:p>
        </p:txBody>
      </p:sp>
      <p:sp>
        <p:nvSpPr>
          <p:cNvPr id="29" name="Text 2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0" name="Text 2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০৪ / ৩৪</a:t>
            </a:r>
            <a:endParaRPr lang="en-US" sz="1100" dirty="0"/>
          </a:p>
        </p:txBody>
      </p:sp>
    </p:spTree>
  </p:cSld>
  <p:clrMapOvr>
    <a:masterClrMapping/>
  </p:clrMapOvr>
  <p:transition spd="med">
    <p:cover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par>
                                <p:cTn id="78" presetID="10" presetClass="entr" presetSubtype="0" fill="hold"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par>
                                <p:cTn id="81" presetID="10" presetClass="entr" presetSubtype="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childTnLst>
                                </p:cTn>
                              </p:par>
                              <p:par>
                                <p:cTn id="84" presetID="10" presetClass="entr" presetSubtype="0"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fade">
                                      <p:cBhvr>
                                        <p:cTn id="8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69748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69748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প্রতিদিনের গণিত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সকাল থেকে রাত: গণিত সারাদিন আমাদের সাথে</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day.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ঘড়ির কাঁটা ঘোরার সাথে সাথে দিনের প্রতিটি কাজে গণিত</a:t>
            </a:r>
            <a:endParaRPr lang="en-US" sz="1200" dirty="0"/>
          </a:p>
        </p:txBody>
      </p:sp>
      <p:sp>
        <p:nvSpPr>
          <p:cNvPr id="8" name="anim_1_50"/>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51"/>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সকাল</a:t>
            </a:r>
            <a:endParaRPr lang="en-US" sz="1450" dirty="0"/>
          </a:p>
        </p:txBody>
      </p:sp>
      <p:sp>
        <p:nvSpPr>
          <p:cNvPr id="10" name="anim_1_52"/>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অ্যালার্ম, সময় ভাগ, কলেজে আসার দূরত্ব ও ভাড়া</a:t>
            </a:r>
            <a:endParaRPr lang="en-US" sz="1200" dirty="0"/>
          </a:p>
        </p:txBody>
      </p:sp>
      <p:sp>
        <p:nvSpPr>
          <p:cNvPr id="11" name="anim_2_53"/>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54"/>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দুপুর</a:t>
            </a:r>
            <a:endParaRPr lang="en-US" sz="1450" dirty="0"/>
          </a:p>
        </p:txBody>
      </p:sp>
      <p:sp>
        <p:nvSpPr>
          <p:cNvPr id="13" name="anim_2_55"/>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দোকানে দাম, ছাড় আর ফেরত টাকার হিসাব</a:t>
            </a:r>
            <a:endParaRPr lang="en-US" sz="1200" dirty="0"/>
          </a:p>
        </p:txBody>
      </p:sp>
      <p:sp>
        <p:nvSpPr>
          <p:cNvPr id="14" name="anim_3_56"/>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57"/>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বিকেল ও সন্ধ্যা</a:t>
            </a:r>
            <a:endParaRPr lang="en-US" sz="1450" dirty="0"/>
          </a:p>
        </p:txBody>
      </p:sp>
      <p:sp>
        <p:nvSpPr>
          <p:cNvPr id="16" name="anim_3_58"/>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রান রেট, গড় স্কোর; কোন ডেটা প্যাক সাশ্রয়ী</a:t>
            </a:r>
            <a:endParaRPr lang="en-US" sz="1200" dirty="0"/>
          </a:p>
        </p:txBody>
      </p:sp>
      <p:sp>
        <p:nvSpPr>
          <p:cNvPr id="17" name="anim_4_59"/>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60"/>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রাত</a:t>
            </a:r>
            <a:endParaRPr lang="en-US" sz="1450" dirty="0"/>
          </a:p>
        </p:txBody>
      </p:sp>
      <p:sp>
        <p:nvSpPr>
          <p:cNvPr id="19" name="anim_4_61"/>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পরিবারের আয়-ব্যয় আর সঞ্চয়ের পরিকল্পনা</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০৫ / ৩৪</a:t>
            </a:r>
            <a:endParaRPr lang="en-US" sz="1100"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97180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97180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জীবন সহজ করে গণিত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গণিত যেভাবে আমাদের জীবনকে সহজ করে</a:t>
            </a:r>
            <a:endParaRPr lang="en-US" sz="3000" dirty="0"/>
          </a:p>
        </p:txBody>
      </p:sp>
      <p:sp>
        <p:nvSpPr>
          <p:cNvPr id="5" name="anim_1_62"/>
          <p:cNvSpPr/>
          <p:nvPr/>
        </p:nvSpPr>
        <p:spPr>
          <a:xfrm>
            <a:off x="640080"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6" name="anim_1_63" descr="ic_chart.png">    </p:cNvPr>
          <p:cNvPicPr>
            <a:picLocks noChangeAspect="1"/>
          </p:cNvPicPr>
          <p:nvPr/>
        </p:nvPicPr>
        <p:blipFill>
          <a:blip r:embed="rId1"/>
          <a:stretch>
            <a:fillRect/>
          </a:stretch>
        </p:blipFill>
        <p:spPr>
          <a:xfrm>
            <a:off x="868680" y="2212848"/>
            <a:ext cx="868680" cy="868680"/>
          </a:xfrm>
          <a:prstGeom prst="rect">
            <a:avLst/>
          </a:prstGeom>
        </p:spPr>
      </p:pic>
      <p:sp>
        <p:nvSpPr>
          <p:cNvPr id="7" name="anim_1_64"/>
          <p:cNvSpPr txBox="1"/>
          <p:nvPr/>
        </p:nvSpPr>
        <p:spPr>
          <a:xfrm>
            <a:off x="868680" y="312724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টাকার সঠিক হিসাব</a:t>
            </a:r>
            <a:endParaRPr lang="en-US" sz="1650" dirty="0"/>
          </a:p>
        </p:txBody>
      </p:sp>
      <p:sp>
        <p:nvSpPr>
          <p:cNvPr id="8" name="anim_1_65"/>
          <p:cNvSpPr txBox="1"/>
          <p:nvPr/>
        </p:nvSpPr>
        <p:spPr>
          <a:xfrm>
            <a:off x="868680" y="351129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বাজেট করলে মাস শেষে টানাটানি হয় না</a:t>
            </a:r>
            <a:endParaRPr lang="en-US" sz="1250" dirty="0"/>
          </a:p>
        </p:txBody>
      </p:sp>
      <p:sp>
        <p:nvSpPr>
          <p:cNvPr id="9" name="anim_1_66"/>
          <p:cNvSpPr/>
          <p:nvPr/>
        </p:nvSpPr>
        <p:spPr>
          <a:xfrm>
            <a:off x="3425114"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0" name="anim_1_67" descr="ic_gear.png">    </p:cNvPr>
          <p:cNvPicPr>
            <a:picLocks noChangeAspect="1"/>
          </p:cNvPicPr>
          <p:nvPr/>
        </p:nvPicPr>
        <p:blipFill>
          <a:blip r:embed="rId2"/>
          <a:stretch>
            <a:fillRect/>
          </a:stretch>
        </p:blipFill>
        <p:spPr>
          <a:xfrm>
            <a:off x="3653714" y="2212848"/>
            <a:ext cx="868680" cy="868680"/>
          </a:xfrm>
          <a:prstGeom prst="rect">
            <a:avLst/>
          </a:prstGeom>
        </p:spPr>
      </p:pic>
      <p:sp>
        <p:nvSpPr>
          <p:cNvPr id="11" name="anim_1_68"/>
          <p:cNvSpPr txBox="1"/>
          <p:nvPr/>
        </p:nvSpPr>
        <p:spPr>
          <a:xfrm>
            <a:off x="3653714" y="312724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সময় বাঁচায়</a:t>
            </a:r>
            <a:endParaRPr lang="en-US" sz="1650" dirty="0"/>
          </a:p>
        </p:txBody>
      </p:sp>
      <p:sp>
        <p:nvSpPr>
          <p:cNvPr id="12" name="anim_1_69"/>
          <p:cNvSpPr txBox="1"/>
          <p:nvPr/>
        </p:nvSpPr>
        <p:spPr>
          <a:xfrm>
            <a:off x="3653714" y="351129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কাজ ভাগ করে সময়মতো শেষ</a:t>
            </a:r>
            <a:endParaRPr lang="en-US" sz="1250" dirty="0"/>
          </a:p>
        </p:txBody>
      </p:sp>
      <p:sp>
        <p:nvSpPr>
          <p:cNvPr id="13" name="anim_1_70"/>
          <p:cNvSpPr/>
          <p:nvPr/>
        </p:nvSpPr>
        <p:spPr>
          <a:xfrm>
            <a:off x="6210148"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4" name="anim_1_71" descr="ic_data.png">    </p:cNvPr>
          <p:cNvPicPr>
            <a:picLocks noChangeAspect="1"/>
          </p:cNvPicPr>
          <p:nvPr/>
        </p:nvPicPr>
        <p:blipFill>
          <a:blip r:embed="rId3"/>
          <a:stretch>
            <a:fillRect/>
          </a:stretch>
        </p:blipFill>
        <p:spPr>
          <a:xfrm>
            <a:off x="6438748" y="2212848"/>
            <a:ext cx="868680" cy="868680"/>
          </a:xfrm>
          <a:prstGeom prst="rect">
            <a:avLst/>
          </a:prstGeom>
        </p:spPr>
      </p:pic>
      <p:sp>
        <p:nvSpPr>
          <p:cNvPr id="15" name="anim_1_72"/>
          <p:cNvSpPr txBox="1"/>
          <p:nvPr/>
        </p:nvSpPr>
        <p:spPr>
          <a:xfrm>
            <a:off x="6438748" y="312724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বুদ্ধিমানের কেনাকাটা</a:t>
            </a:r>
            <a:endParaRPr lang="en-US" sz="1650" dirty="0"/>
          </a:p>
        </p:txBody>
      </p:sp>
      <p:sp>
        <p:nvSpPr>
          <p:cNvPr id="16" name="anim_1_73"/>
          <p:cNvSpPr txBox="1"/>
          <p:nvPr/>
        </p:nvSpPr>
        <p:spPr>
          <a:xfrm>
            <a:off x="6438748" y="351129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কোন অফার আসলেই লাভজনক</a:t>
            </a:r>
            <a:endParaRPr lang="en-US" sz="1250" dirty="0"/>
          </a:p>
        </p:txBody>
      </p:sp>
      <p:sp>
        <p:nvSpPr>
          <p:cNvPr id="17" name="anim_1_74"/>
          <p:cNvSpPr/>
          <p:nvPr/>
        </p:nvSpPr>
        <p:spPr>
          <a:xfrm>
            <a:off x="8995181"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8" name="anim_1_75" descr="ic_optimize.png">    </p:cNvPr>
          <p:cNvPicPr>
            <a:picLocks noChangeAspect="1"/>
          </p:cNvPicPr>
          <p:nvPr/>
        </p:nvPicPr>
        <p:blipFill>
          <a:blip r:embed="rId4"/>
          <a:stretch>
            <a:fillRect/>
          </a:stretch>
        </p:blipFill>
        <p:spPr>
          <a:xfrm>
            <a:off x="9223781" y="2212848"/>
            <a:ext cx="868680" cy="868680"/>
          </a:xfrm>
          <a:prstGeom prst="rect">
            <a:avLst/>
          </a:prstGeom>
        </p:spPr>
      </p:pic>
      <p:sp>
        <p:nvSpPr>
          <p:cNvPr id="19" name="anim_1_76"/>
          <p:cNvSpPr txBox="1"/>
          <p:nvPr/>
        </p:nvSpPr>
        <p:spPr>
          <a:xfrm>
            <a:off x="9223781" y="312724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রান্নায় সঠিক মাপ</a:t>
            </a:r>
            <a:endParaRPr lang="en-US" sz="1650" dirty="0"/>
          </a:p>
        </p:txBody>
      </p:sp>
      <p:sp>
        <p:nvSpPr>
          <p:cNvPr id="20" name="anim_1_77"/>
          <p:cNvSpPr txBox="1"/>
          <p:nvPr/>
        </p:nvSpPr>
        <p:spPr>
          <a:xfrm>
            <a:off x="9223781" y="351129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অনুপাত জানলে ৪ জনের রান্না ১০ জনের জন্য</a:t>
            </a:r>
            <a:endParaRPr lang="en-US" sz="1250" dirty="0"/>
          </a:p>
        </p:txBody>
      </p:sp>
      <p:sp>
        <p:nvSpPr>
          <p:cNvPr id="21" name="anim_2_78"/>
          <p:cNvSpPr/>
          <p:nvPr/>
        </p:nvSpPr>
        <p:spPr>
          <a:xfrm>
            <a:off x="640080"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22" name="anim_2_79" descr="ic_bridge.png">    </p:cNvPr>
          <p:cNvPicPr>
            <a:picLocks noChangeAspect="1"/>
          </p:cNvPicPr>
          <p:nvPr/>
        </p:nvPicPr>
        <p:blipFill>
          <a:blip r:embed="rId5"/>
          <a:stretch>
            <a:fillRect/>
          </a:stretch>
        </p:blipFill>
        <p:spPr>
          <a:xfrm>
            <a:off x="868680" y="4315968"/>
            <a:ext cx="868680" cy="868680"/>
          </a:xfrm>
          <a:prstGeom prst="rect">
            <a:avLst/>
          </a:prstGeom>
        </p:spPr>
      </p:pic>
      <p:sp>
        <p:nvSpPr>
          <p:cNvPr id="23" name="anim_2_80"/>
          <p:cNvSpPr txBox="1"/>
          <p:nvPr/>
        </p:nvSpPr>
        <p:spPr>
          <a:xfrm>
            <a:off x="868680" y="523036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সহজ যাতায়াত</a:t>
            </a:r>
            <a:endParaRPr lang="en-US" sz="1650" dirty="0"/>
          </a:p>
        </p:txBody>
      </p:sp>
      <p:sp>
        <p:nvSpPr>
          <p:cNvPr id="24" name="anim_2_81"/>
          <p:cNvSpPr txBox="1"/>
          <p:nvPr/>
        </p:nvSpPr>
        <p:spPr>
          <a:xfrm>
            <a:off x="868680" y="561441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দূরত্ব, সময় ও ভাড়া আগেই জানা</a:t>
            </a:r>
            <a:endParaRPr lang="en-US" sz="1250" dirty="0"/>
          </a:p>
        </p:txBody>
      </p:sp>
      <p:sp>
        <p:nvSpPr>
          <p:cNvPr id="25" name="anim_2_82"/>
          <p:cNvSpPr/>
          <p:nvPr/>
        </p:nvSpPr>
        <p:spPr>
          <a:xfrm>
            <a:off x="3425114"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26" name="anim_2_83" descr="ic_atom.png">    </p:cNvPr>
          <p:cNvPicPr>
            <a:picLocks noChangeAspect="1"/>
          </p:cNvPicPr>
          <p:nvPr/>
        </p:nvPicPr>
        <p:blipFill>
          <a:blip r:embed="rId6"/>
          <a:stretch>
            <a:fillRect/>
          </a:stretch>
        </p:blipFill>
        <p:spPr>
          <a:xfrm>
            <a:off x="3653714" y="4315968"/>
            <a:ext cx="868680" cy="868680"/>
          </a:xfrm>
          <a:prstGeom prst="rect">
            <a:avLst/>
          </a:prstGeom>
        </p:spPr>
      </p:pic>
      <p:sp>
        <p:nvSpPr>
          <p:cNvPr id="27" name="anim_2_84"/>
          <p:cNvSpPr txBox="1"/>
          <p:nvPr/>
        </p:nvSpPr>
        <p:spPr>
          <a:xfrm>
            <a:off x="3653714" y="523036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স্বাস্থ্য সচেতনতা</a:t>
            </a:r>
            <a:endParaRPr lang="en-US" sz="1650" dirty="0"/>
          </a:p>
        </p:txBody>
      </p:sp>
      <p:sp>
        <p:nvSpPr>
          <p:cNvPr id="28" name="anim_2_85"/>
          <p:cNvSpPr txBox="1"/>
          <p:nvPr/>
        </p:nvSpPr>
        <p:spPr>
          <a:xfrm>
            <a:off x="3653714" y="561441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ওষুধের মাত্রা ও সময় ঠিক রাখা</a:t>
            </a:r>
            <a:endParaRPr lang="en-US" sz="1250" dirty="0"/>
          </a:p>
        </p:txBody>
      </p:sp>
      <p:sp>
        <p:nvSpPr>
          <p:cNvPr id="29" name="anim_2_86"/>
          <p:cNvSpPr/>
          <p:nvPr/>
        </p:nvSpPr>
        <p:spPr>
          <a:xfrm>
            <a:off x="6210148"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30" name="anim_2_87" descr="ic_building.png">    </p:cNvPr>
          <p:cNvPicPr>
            <a:picLocks noChangeAspect="1"/>
          </p:cNvPicPr>
          <p:nvPr/>
        </p:nvPicPr>
        <p:blipFill>
          <a:blip r:embed="rId7"/>
          <a:stretch>
            <a:fillRect/>
          </a:stretch>
        </p:blipFill>
        <p:spPr>
          <a:xfrm>
            <a:off x="6438748" y="4315968"/>
            <a:ext cx="868680" cy="868680"/>
          </a:xfrm>
          <a:prstGeom prst="rect">
            <a:avLst/>
          </a:prstGeom>
        </p:spPr>
      </p:pic>
      <p:sp>
        <p:nvSpPr>
          <p:cNvPr id="31" name="anim_2_88"/>
          <p:cNvSpPr txBox="1"/>
          <p:nvPr/>
        </p:nvSpPr>
        <p:spPr>
          <a:xfrm>
            <a:off x="6438748" y="523036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ঘরের কাজ</a:t>
            </a:r>
            <a:endParaRPr lang="en-US" sz="1650" dirty="0"/>
          </a:p>
        </p:txBody>
      </p:sp>
      <p:sp>
        <p:nvSpPr>
          <p:cNvPr id="32" name="anim_2_89"/>
          <p:cNvSpPr txBox="1"/>
          <p:nvPr/>
        </p:nvSpPr>
        <p:spPr>
          <a:xfrm>
            <a:off x="6438748" y="561441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মেঝের মাপ দেখে টাইলস বা রঙের পরিমাণ</a:t>
            </a:r>
            <a:endParaRPr lang="en-US" sz="1250" dirty="0"/>
          </a:p>
        </p:txBody>
      </p:sp>
      <p:sp>
        <p:nvSpPr>
          <p:cNvPr id="33" name="anim_2_90"/>
          <p:cNvSpPr/>
          <p:nvPr/>
        </p:nvSpPr>
        <p:spPr>
          <a:xfrm>
            <a:off x="8995181"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34" name="anim_2_91" descr="ic_ai.png">    </p:cNvPr>
          <p:cNvPicPr>
            <a:picLocks noChangeAspect="1"/>
          </p:cNvPicPr>
          <p:nvPr/>
        </p:nvPicPr>
        <p:blipFill>
          <a:blip r:embed="rId8"/>
          <a:stretch>
            <a:fillRect/>
          </a:stretch>
        </p:blipFill>
        <p:spPr>
          <a:xfrm>
            <a:off x="9223781" y="4315968"/>
            <a:ext cx="868680" cy="868680"/>
          </a:xfrm>
          <a:prstGeom prst="rect">
            <a:avLst/>
          </a:prstGeom>
        </p:spPr>
      </p:pic>
      <p:sp>
        <p:nvSpPr>
          <p:cNvPr id="35" name="anim_2_92"/>
          <p:cNvSpPr txBox="1"/>
          <p:nvPr/>
        </p:nvSpPr>
        <p:spPr>
          <a:xfrm>
            <a:off x="9223781" y="5230368"/>
            <a:ext cx="2190674" cy="384048"/>
          </a:xfrm>
          <a:prstGeom prst="rect">
            <a:avLst/>
          </a:prstGeom>
          <a:noFill/>
          <a:ln/>
        </p:spPr>
        <p:txBody>
          <a:bodyPr wrap="square" lIns="0" tIns="0" rIns="0" bIns="0" rtlCol="0" anchor="t"/>
          <a:lstStyle/>
          <a:p>
            <a:pPr indent="0" marL="0">
              <a:buNone/>
            </a:pPr>
            <a:r>
              <a:rPr lang="en-US" sz="1650" b="1" dirty="0">
                <a:solidFill>
                  <a:srgbClr val="1C1A3A"/>
                </a:solidFill>
                <a:latin typeface="Nirmala UI" pitchFamily="34" charset="0"/>
                <a:ea typeface="Nirmala UI" pitchFamily="34" charset="-122"/>
                <a:cs typeface="Nirmala UI" pitchFamily="34" charset="-120"/>
              </a:rPr>
              <a:t>ভালো সিদ্ধান্ত</a:t>
            </a:r>
            <a:endParaRPr lang="en-US" sz="1650" dirty="0"/>
          </a:p>
        </p:txBody>
      </p:sp>
      <p:sp>
        <p:nvSpPr>
          <p:cNvPr id="36" name="anim_2_93"/>
          <p:cNvSpPr txBox="1"/>
          <p:nvPr/>
        </p:nvSpPr>
        <p:spPr>
          <a:xfrm>
            <a:off x="9223781" y="5614416"/>
            <a:ext cx="2190674" cy="365760"/>
          </a:xfrm>
          <a:prstGeom prst="rect">
            <a:avLst/>
          </a:prstGeom>
          <a:noFill/>
          <a:ln/>
        </p:spPr>
        <p:txBody>
          <a:bodyPr wrap="square" lIns="0" tIns="0" rIns="0" bIns="0" rtlCol="0" anchor="t"/>
          <a:lstStyle/>
          <a:p>
            <a:pPr indent="0" marL="0">
              <a:buNone/>
            </a:pPr>
            <a:r>
              <a:rPr lang="en-US" sz="1250" dirty="0">
                <a:solidFill>
                  <a:srgbClr val="5B5880"/>
                </a:solidFill>
                <a:latin typeface="Nirmala UI" pitchFamily="34" charset="0"/>
                <a:ea typeface="Nirmala UI" pitchFamily="34" charset="-122"/>
                <a:cs typeface="Nirmala UI" pitchFamily="34" charset="-120"/>
              </a:rPr>
              <a:t>আবেগ নয়, হিসাব দেখে সিদ্ধান্ত</a:t>
            </a:r>
            <a:endParaRPr lang="en-US" sz="1250" dirty="0"/>
          </a:p>
        </p:txBody>
      </p:sp>
      <p:sp>
        <p:nvSpPr>
          <p:cNvPr id="37" name="Text 2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8" name="Text 2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০৬ / ৩৪</a:t>
            </a:r>
            <a:endParaRPr lang="en-US" sz="11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par>
                                <p:cTn id="44" presetID="10" presetClass="entr" presetSubtype="0"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par>
                                <p:cTn id="47" presetID="10"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par>
                                <p:cTn id="61" presetID="10" presetClass="entr" presetSubtype="0" fill="hold"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par>
                                <p:cTn id="64" presetID="10" presetClass="entr" presetSubtype="0"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par>
                                <p:cTn id="67" presetID="10" presetClass="entr" presetSubtype="0"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par>
                                <p:cTn id="79" presetID="10" presetClass="entr" presetSubtype="0"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500"/>
                                        <p:tgtEl>
                                          <p:spTgt spid="29"/>
                                        </p:tgtEl>
                                      </p:cBhvr>
                                    </p:animEffect>
                                  </p:childTnLst>
                                </p:cTn>
                              </p:par>
                              <p:par>
                                <p:cTn id="82" presetID="10" presetClass="entr" presetSubtype="0" fill="hold" nodeType="withEffect">
                                  <p:stCondLst>
                                    <p:cond delay="0"/>
                                  </p:stCondLst>
                                  <p:childTnLst>
                                    <p:set>
                                      <p:cBhvr>
                                        <p:cTn id="83" dur="1" fill="hold">
                                          <p:stCondLst>
                                            <p:cond delay="0"/>
                                          </p:stCondLst>
                                        </p:cTn>
                                        <p:tgtEl>
                                          <p:spTgt spid="30"/>
                                        </p:tgtEl>
                                        <p:attrNameLst>
                                          <p:attrName>style.visibility</p:attrName>
                                        </p:attrNameLst>
                                      </p:cBhvr>
                                      <p:to>
                                        <p:strVal val="visible"/>
                                      </p:to>
                                    </p:set>
                                    <p:animEffect transition="in" filter="fade">
                                      <p:cBhvr>
                                        <p:cTn id="84" dur="500"/>
                                        <p:tgtEl>
                                          <p:spTgt spid="30"/>
                                        </p:tgtEl>
                                      </p:cBhvr>
                                    </p:animEffect>
                                  </p:childTnLst>
                                </p:cTn>
                              </p:par>
                              <p:par>
                                <p:cTn id="85" presetID="10" presetClass="entr" presetSubtype="0" fill="hold" nodeType="with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par>
                                <p:cTn id="88" presetID="10" presetClass="entr" presetSubtype="0"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500"/>
                                        <p:tgtEl>
                                          <p:spTgt spid="32"/>
                                        </p:tgtEl>
                                      </p:cBhvr>
                                    </p:animEffect>
                                  </p:childTnLst>
                                </p:cTn>
                              </p:par>
                              <p:par>
                                <p:cTn id="91" presetID="10" presetClass="entr" presetSubtype="0"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500"/>
                                        <p:tgtEl>
                                          <p:spTgt spid="33"/>
                                        </p:tgtEl>
                                      </p:cBhvr>
                                    </p:animEffect>
                                  </p:childTnLst>
                                </p:cTn>
                              </p:par>
                              <p:par>
                                <p:cTn id="94" presetID="10" presetClass="entr" presetSubtype="0" fill="hold" nodeType="with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500"/>
                                        <p:tgtEl>
                                          <p:spTgt spid="34"/>
                                        </p:tgtEl>
                                      </p:cBhvr>
                                    </p:animEffect>
                                  </p:childTnLst>
                                </p:cTn>
                              </p:par>
                              <p:par>
                                <p:cTn id="97" presetID="10" presetClass="entr" presetSubtype="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Effect transition="in" filter="fade">
                                      <p:cBhvr>
                                        <p:cTn id="99" dur="500"/>
                                        <p:tgtEl>
                                          <p:spTgt spid="35"/>
                                        </p:tgtEl>
                                      </p:cBhvr>
                                    </p:animEffect>
                                  </p:childTnLst>
                                </p:cTn>
                              </p:par>
                              <p:par>
                                <p:cTn id="100" presetID="10" presetClass="entr" presetSubtype="0" fill="hold" nodeType="with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fade">
                                      <p:cBhvr>
                                        <p:cTn id="10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4231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4231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চলো একটু ভাবি</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কোন অফারটি ভালো?</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offer.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দুটি অফারে শেষ দাম তুলনা</a:t>
            </a:r>
            <a:endParaRPr lang="en-US" sz="1200" dirty="0"/>
          </a:p>
        </p:txBody>
      </p:sp>
      <p:sp>
        <p:nvSpPr>
          <p:cNvPr id="8" name="anim_1_94"/>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95"/>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প্রশ্ন</a:t>
            </a:r>
            <a:endParaRPr lang="en-US" sz="1450" dirty="0"/>
          </a:p>
        </p:txBody>
      </p:sp>
      <p:sp>
        <p:nvSpPr>
          <p:cNvPr id="10" name="anim_1_96"/>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একটি জামার দাম </a:t>
            </a:r>
            <a:pPr indent="0" marL="0">
              <a:buNone/>
            </a:pPr>
            <a:r>
              <a:rPr lang="en-US" sz="1200" dirty="0">
                <a:solidFill>
                  <a:srgbClr val="F4F3FA"/>
                </a:solidFill>
                <a:latin typeface="Cambria Math" pitchFamily="34" charset="0"/>
                <a:ea typeface="Cambria Math" pitchFamily="34" charset="-122"/>
                <a:cs typeface="Cambria Math" pitchFamily="34" charset="-120"/>
              </a:rPr>
              <a:t>1200 </a:t>
            </a:r>
            <a:pPr indent="0" marL="0">
              <a:buNone/>
            </a:pPr>
            <a:r>
              <a:rPr lang="en-US" sz="1200" dirty="0">
                <a:solidFill>
                  <a:srgbClr val="F4F3FA"/>
                </a:solidFill>
                <a:latin typeface="Nirmala UI" pitchFamily="34" charset="0"/>
                <a:ea typeface="Nirmala UI" pitchFamily="34" charset="-122"/>
                <a:cs typeface="Nirmala UI" pitchFamily="34" charset="-120"/>
              </a:rPr>
              <a:t>টাকা। অফার ক: </a:t>
            </a:r>
            <a:pPr indent="0" marL="0">
              <a:buNone/>
            </a:pPr>
            <a:r>
              <a:rPr lang="en-US" sz="1200" dirty="0">
                <a:solidFill>
                  <a:srgbClr val="F4F3FA"/>
                </a:solidFill>
                <a:latin typeface="Cambria Math" pitchFamily="34" charset="0"/>
                <a:ea typeface="Cambria Math" pitchFamily="34" charset="-122"/>
                <a:cs typeface="Cambria Math" pitchFamily="34" charset="-120"/>
              </a:rPr>
              <a:t>25% </a:t>
            </a:r>
            <a:pPr indent="0" marL="0">
              <a:buNone/>
            </a:pPr>
            <a:r>
              <a:rPr lang="en-US" sz="1200" dirty="0">
                <a:solidFill>
                  <a:srgbClr val="F4F3FA"/>
                </a:solidFill>
                <a:latin typeface="Nirmala UI" pitchFamily="34" charset="0"/>
                <a:ea typeface="Nirmala UI" pitchFamily="34" charset="-122"/>
                <a:cs typeface="Nirmala UI" pitchFamily="34" charset="-120"/>
              </a:rPr>
              <a:t>ছাড়। অফার খ: </a:t>
            </a:r>
            <a:pPr indent="0" marL="0">
              <a:buNone/>
            </a:pPr>
            <a:r>
              <a:rPr lang="en-US" sz="1200" dirty="0">
                <a:solidFill>
                  <a:srgbClr val="F4F3FA"/>
                </a:solidFill>
                <a:latin typeface="Cambria Math" pitchFamily="34" charset="0"/>
                <a:ea typeface="Cambria Math" pitchFamily="34" charset="-122"/>
                <a:cs typeface="Cambria Math" pitchFamily="34" charset="-120"/>
              </a:rPr>
              <a:t>200 </a:t>
            </a:r>
            <a:pPr indent="0" marL="0">
              <a:buNone/>
            </a:pPr>
            <a:r>
              <a:rPr lang="en-US" sz="1200" dirty="0">
                <a:solidFill>
                  <a:srgbClr val="F4F3FA"/>
                </a:solidFill>
                <a:latin typeface="Nirmala UI" pitchFamily="34" charset="0"/>
                <a:ea typeface="Nirmala UI" pitchFamily="34" charset="-122"/>
                <a:cs typeface="Nirmala UI" pitchFamily="34" charset="-120"/>
              </a:rPr>
              <a:t>টাকা ছাড়। কোনটি ভালো?</a:t>
            </a:r>
            <a:endParaRPr lang="en-US" sz="1200" dirty="0"/>
          </a:p>
        </p:txBody>
      </p:sp>
      <p:sp>
        <p:nvSpPr>
          <p:cNvPr id="11" name="anim_2_97"/>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98"/>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অফার ক</a:t>
            </a:r>
            <a:endParaRPr lang="en-US" sz="1450" dirty="0"/>
          </a:p>
        </p:txBody>
      </p:sp>
      <p:sp>
        <p:nvSpPr>
          <p:cNvPr id="13" name="anim_2_99"/>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1200 × 25% = 300 </a:t>
            </a:r>
            <a:pPr indent="0" marL="0">
              <a:buNone/>
            </a:pPr>
            <a:r>
              <a:rPr lang="en-US" sz="1200" dirty="0">
                <a:solidFill>
                  <a:srgbClr val="F4F3FA"/>
                </a:solidFill>
                <a:latin typeface="Nirmala UI" pitchFamily="34" charset="0"/>
                <a:ea typeface="Nirmala UI" pitchFamily="34" charset="-122"/>
                <a:cs typeface="Nirmala UI" pitchFamily="34" charset="-120"/>
              </a:rPr>
              <a:t>টাকা ছাড়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দিতে হবে </a:t>
            </a:r>
            <a:pPr indent="0" marL="0">
              <a:buNone/>
            </a:pPr>
            <a:r>
              <a:rPr lang="en-US" sz="1200" dirty="0">
                <a:solidFill>
                  <a:srgbClr val="F4F3FA"/>
                </a:solidFill>
                <a:latin typeface="Cambria Math" pitchFamily="34" charset="0"/>
                <a:ea typeface="Cambria Math" pitchFamily="34" charset="-122"/>
                <a:cs typeface="Cambria Math" pitchFamily="34" charset="-120"/>
              </a:rPr>
              <a:t>900 </a:t>
            </a:r>
            <a:pPr indent="0" marL="0">
              <a:buNone/>
            </a:pPr>
            <a:r>
              <a:rPr lang="en-US" sz="1200" dirty="0">
                <a:solidFill>
                  <a:srgbClr val="F4F3FA"/>
                </a:solidFill>
                <a:latin typeface="Nirmala UI" pitchFamily="34" charset="0"/>
                <a:ea typeface="Nirmala UI" pitchFamily="34" charset="-122"/>
                <a:cs typeface="Nirmala UI" pitchFamily="34" charset="-120"/>
              </a:rPr>
              <a:t>টাকা</a:t>
            </a:r>
            <a:endParaRPr lang="en-US" sz="1200" dirty="0"/>
          </a:p>
        </p:txBody>
      </p:sp>
      <p:sp>
        <p:nvSpPr>
          <p:cNvPr id="14" name="anim_3_100"/>
          <p:cNvSpPr/>
          <p:nvPr/>
        </p:nvSpPr>
        <p:spPr>
          <a:xfrm>
            <a:off x="6995160" y="4059936"/>
            <a:ext cx="4556455" cy="914400"/>
          </a:xfrm>
          <a:prstGeom prst="roundRect">
            <a:avLst>
              <a:gd name="adj" fmla="val 18000"/>
            </a:avLst>
          </a:prstGeom>
          <a:solidFill>
            <a:srgbClr val="221D5E"/>
          </a:solidFill>
          <a:ln w="19050">
            <a:solidFill>
              <a:srgbClr val="FF7A9A"/>
            </a:solidFill>
            <a:prstDash val="solid"/>
          </a:ln>
        </p:spPr>
      </p:sp>
      <p:sp>
        <p:nvSpPr>
          <p:cNvPr id="15" name="anim_3_101"/>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অফার খ</a:t>
            </a:r>
            <a:endParaRPr lang="en-US" sz="1450" dirty="0"/>
          </a:p>
        </p:txBody>
      </p:sp>
      <p:sp>
        <p:nvSpPr>
          <p:cNvPr id="16" name="anim_3_102"/>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সরাসরি </a:t>
            </a:r>
            <a:pPr indent="0" marL="0">
              <a:buNone/>
            </a:pPr>
            <a:r>
              <a:rPr lang="en-US" sz="1200" dirty="0">
                <a:solidFill>
                  <a:srgbClr val="F4F3FA"/>
                </a:solidFill>
                <a:latin typeface="Cambria Math" pitchFamily="34" charset="0"/>
                <a:ea typeface="Cambria Math" pitchFamily="34" charset="-122"/>
                <a:cs typeface="Cambria Math" pitchFamily="34" charset="-120"/>
              </a:rPr>
              <a:t>200 </a:t>
            </a:r>
            <a:pPr indent="0" marL="0">
              <a:buNone/>
            </a:pPr>
            <a:r>
              <a:rPr lang="en-US" sz="1200" dirty="0">
                <a:solidFill>
                  <a:srgbClr val="F4F3FA"/>
                </a:solidFill>
                <a:latin typeface="Nirmala UI" pitchFamily="34" charset="0"/>
                <a:ea typeface="Nirmala UI" pitchFamily="34" charset="-122"/>
                <a:cs typeface="Nirmala UI" pitchFamily="34" charset="-120"/>
              </a:rPr>
              <a:t>টাকা ছাড়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দিতে হবে </a:t>
            </a:r>
            <a:pPr indent="0" marL="0">
              <a:buNone/>
            </a:pPr>
            <a:r>
              <a:rPr lang="en-US" sz="1200" dirty="0">
                <a:solidFill>
                  <a:srgbClr val="F4F3FA"/>
                </a:solidFill>
                <a:latin typeface="Cambria Math" pitchFamily="34" charset="0"/>
                <a:ea typeface="Cambria Math" pitchFamily="34" charset="-122"/>
                <a:cs typeface="Cambria Math" pitchFamily="34" charset="-120"/>
              </a:rPr>
              <a:t>1000 </a:t>
            </a:r>
            <a:pPr indent="0" marL="0">
              <a:buNone/>
            </a:pPr>
            <a:r>
              <a:rPr lang="en-US" sz="1200" dirty="0">
                <a:solidFill>
                  <a:srgbClr val="F4F3FA"/>
                </a:solidFill>
                <a:latin typeface="Nirmala UI" pitchFamily="34" charset="0"/>
                <a:ea typeface="Nirmala UI" pitchFamily="34" charset="-122"/>
                <a:cs typeface="Nirmala UI" pitchFamily="34" charset="-120"/>
              </a:rPr>
              <a:t>টাকা</a:t>
            </a:r>
            <a:endParaRPr lang="en-US" sz="1200" dirty="0"/>
          </a:p>
        </p:txBody>
      </p:sp>
      <p:sp>
        <p:nvSpPr>
          <p:cNvPr id="17" name="anim_4_103"/>
          <p:cNvSpPr/>
          <p:nvPr/>
        </p:nvSpPr>
        <p:spPr>
          <a:xfrm>
            <a:off x="6995160" y="5084064"/>
            <a:ext cx="4556455" cy="914400"/>
          </a:xfrm>
          <a:prstGeom prst="roundRect">
            <a:avLst>
              <a:gd name="adj" fmla="val 18000"/>
            </a:avLst>
          </a:prstGeom>
          <a:solidFill>
            <a:srgbClr val="221D5E"/>
          </a:solidFill>
          <a:ln w="19050">
            <a:solidFill>
              <a:srgbClr val="8D7BFF"/>
            </a:solidFill>
            <a:prstDash val="solid"/>
          </a:ln>
        </p:spPr>
      </p:sp>
      <p:sp>
        <p:nvSpPr>
          <p:cNvPr id="18" name="anim_4_104"/>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শিক্ষা</a:t>
            </a:r>
            <a:endParaRPr lang="en-US" sz="1450" dirty="0"/>
          </a:p>
        </p:txBody>
      </p:sp>
      <p:sp>
        <p:nvSpPr>
          <p:cNvPr id="19" name="anim_4_105"/>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এক লাইনের হিসাবেই </a:t>
            </a:r>
            <a:pPr indent="0" marL="0">
              <a:buNone/>
            </a:pPr>
            <a:r>
              <a:rPr lang="en-US" sz="1200" dirty="0">
                <a:solidFill>
                  <a:srgbClr val="F4F3FA"/>
                </a:solidFill>
                <a:latin typeface="Cambria Math" pitchFamily="34" charset="0"/>
                <a:ea typeface="Cambria Math" pitchFamily="34" charset="-122"/>
                <a:cs typeface="Cambria Math" pitchFamily="34" charset="-120"/>
              </a:rPr>
              <a:t>100 </a:t>
            </a:r>
            <a:pPr indent="0" marL="0">
              <a:buNone/>
            </a:pPr>
            <a:r>
              <a:rPr lang="en-US" sz="1200" dirty="0">
                <a:solidFill>
                  <a:srgbClr val="F4F3FA"/>
                </a:solidFill>
                <a:latin typeface="Nirmala UI" pitchFamily="34" charset="0"/>
                <a:ea typeface="Nirmala UI" pitchFamily="34" charset="-122"/>
                <a:cs typeface="Nirmala UI" pitchFamily="34" charset="-120"/>
              </a:rPr>
              <a:t>টাকা বাঁচল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কোন দামে দুটি সমান? </a:t>
            </a:r>
            <a:pPr indent="0" marL="0">
              <a:buNone/>
            </a:pPr>
            <a:r>
              <a:rPr lang="en-US" sz="1200" dirty="0">
                <a:solidFill>
                  <a:srgbClr val="F4F3FA"/>
                </a:solidFill>
                <a:latin typeface="Cambria Math" pitchFamily="34" charset="0"/>
                <a:ea typeface="Cambria Math" pitchFamily="34" charset="-122"/>
                <a:cs typeface="Cambria Math" pitchFamily="34" charset="-120"/>
              </a:rPr>
              <a:t>25% × x = 200 ⇒ x = 800 </a:t>
            </a:r>
            <a:pPr indent="0" marL="0">
              <a:buNone/>
            </a:pPr>
            <a:r>
              <a:rPr lang="en-US" sz="1200" dirty="0">
                <a:solidFill>
                  <a:srgbClr val="F4F3FA"/>
                </a:solidFill>
                <a:latin typeface="Nirmala UI" pitchFamily="34" charset="0"/>
                <a:ea typeface="Nirmala UI" pitchFamily="34" charset="-122"/>
                <a:cs typeface="Nirmala UI" pitchFamily="34" charset="-120"/>
              </a:rPr>
              <a:t>টাকা</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০৭ / ৩৪</a:t>
            </a:r>
            <a:endParaRPr lang="en-US" sz="1100"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txBox="1"/>
          <p:nvPr/>
        </p:nvSpPr>
        <p:spPr>
          <a:xfrm>
            <a:off x="640080" y="1828800"/>
            <a:ext cx="5486400" cy="548640"/>
          </a:xfrm>
          <a:prstGeom prst="rect">
            <a:avLst/>
          </a:prstGeom>
          <a:noFill/>
          <a:ln/>
        </p:spPr>
        <p:txBody>
          <a:bodyPr wrap="square" lIns="0" tIns="0" rIns="0" bIns="0" rtlCol="0" anchor="t"/>
          <a:lstStyle/>
          <a:p>
            <a:pPr indent="0" marL="0">
              <a:buNone/>
            </a:pPr>
            <a:r>
              <a:rPr lang="en-US" sz="2200" b="1" dirty="0">
                <a:solidFill>
                  <a:srgbClr val="F4B942"/>
                </a:solidFill>
                <a:latin typeface="Nirmala UI" pitchFamily="34" charset="0"/>
                <a:ea typeface="Nirmala UI" pitchFamily="34" charset="-122"/>
                <a:cs typeface="Nirmala UI" pitchFamily="34" charset="-120"/>
              </a:rPr>
              <a:t>অংশ ২</a:t>
            </a:r>
            <a:endParaRPr lang="en-US" sz="2200" dirty="0"/>
          </a:p>
        </p:txBody>
      </p:sp>
      <p:sp>
        <p:nvSpPr>
          <p:cNvPr id="3" name="Text 1"/>
          <p:cNvSpPr txBox="1"/>
          <p:nvPr/>
        </p:nvSpPr>
        <p:spPr>
          <a:xfrm>
            <a:off x="640080" y="2377440"/>
            <a:ext cx="10515600" cy="1097280"/>
          </a:xfrm>
          <a:prstGeom prst="rect">
            <a:avLst/>
          </a:prstGeom>
          <a:noFill/>
          <a:ln/>
        </p:spPr>
        <p:txBody>
          <a:bodyPr wrap="square" lIns="0" tIns="0" rIns="0" bIns="0" rtlCol="0" anchor="t"/>
          <a:lstStyle/>
          <a:p>
            <a:pPr indent="0" marL="0">
              <a:buNone/>
            </a:pPr>
            <a:r>
              <a:rPr lang="en-US" sz="4800" b="1" dirty="0">
                <a:solidFill>
                  <a:srgbClr val="F4F3FA"/>
                </a:solidFill>
                <a:latin typeface="Nirmala UI" pitchFamily="34" charset="0"/>
                <a:ea typeface="Nirmala UI" pitchFamily="34" charset="-122"/>
                <a:cs typeface="Nirmala UI" pitchFamily="34" charset="-120"/>
              </a:rPr>
              <a:t>বাস্তব জীবনে উচ্চতর গণিত</a:t>
            </a:r>
            <a:endParaRPr lang="en-US" sz="4800" dirty="0"/>
          </a:p>
        </p:txBody>
      </p:sp>
      <p:sp>
        <p:nvSpPr>
          <p:cNvPr id="4" name="Text 2"/>
          <p:cNvSpPr txBox="1"/>
          <p:nvPr/>
        </p:nvSpPr>
        <p:spPr>
          <a:xfrm>
            <a:off x="640080" y="3520440"/>
            <a:ext cx="10058400" cy="548640"/>
          </a:xfrm>
          <a:prstGeom prst="rect">
            <a:avLst/>
          </a:prstGeom>
          <a:noFill/>
          <a:ln/>
        </p:spPr>
        <p:txBody>
          <a:bodyPr wrap="square" lIns="0" tIns="0" rIns="0" bIns="0" rtlCol="0" anchor="t"/>
          <a:lstStyle/>
          <a:p>
            <a:pPr indent="0" marL="0">
              <a:buNone/>
            </a:pPr>
            <a:r>
              <a:rPr lang="en-US" sz="2000" dirty="0">
                <a:solidFill>
                  <a:srgbClr val="B9B4E0"/>
                </a:solidFill>
                <a:latin typeface="Nirmala UI" pitchFamily="34" charset="0"/>
                <a:ea typeface="Nirmala UI" pitchFamily="34" charset="-122"/>
                <a:cs typeface="Nirmala UI" pitchFamily="34" charset="-120"/>
              </a:rPr>
              <a:t>ব্যাংক, GPS, গেম, খেলা, নির্মাণ, বিদ্যুৎ আর কৃত্রিম বুদ্ধিমত্তা</a:t>
            </a:r>
            <a:endParaRPr lang="en-US" sz="2000" dirty="0"/>
          </a:p>
        </p:txBody>
      </p:sp>
      <p:sp>
        <p:nvSpPr>
          <p:cNvPr id="5" name="Shape 3"/>
          <p:cNvSpPr/>
          <p:nvPr/>
        </p:nvSpPr>
        <p:spPr>
          <a:xfrm>
            <a:off x="640080" y="4297680"/>
            <a:ext cx="1097280" cy="73152"/>
          </a:xfrm>
          <a:prstGeom prst="rect">
            <a:avLst/>
          </a:prstGeom>
          <a:solidFill>
            <a:srgbClr val="F4B942"/>
          </a:solidFill>
          <a:ln w="12700">
            <a:solidFill>
              <a:srgbClr val="F4B942"/>
            </a:solidFill>
            <a:prstDash val="solid"/>
          </a:ln>
        </p:spPr>
      </p:sp>
    </p:spTree>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69748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69748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ব্যাংক ও সঞ্চয়</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ব্যাংকের মুনাফা: সূচক ও দ্বিপদী বিস্তৃতি</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interest.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a:t>
            </a:r>
            <a:pPr indent="0" marL="0">
              <a:buNone/>
            </a:pPr>
            <a:r>
              <a:rPr lang="en-US" sz="1200" dirty="0">
                <a:solidFill>
                  <a:srgbClr val="B9B4E0"/>
                </a:solidFill>
                <a:latin typeface="Cambria Math" pitchFamily="34" charset="0"/>
                <a:ea typeface="Cambria Math" pitchFamily="34" charset="-122"/>
                <a:cs typeface="Cambria Math" pitchFamily="34" charset="-120"/>
              </a:rPr>
              <a:t>10000 </a:t>
            </a:r>
            <a:pPr indent="0" marL="0">
              <a:buNone/>
            </a:pPr>
            <a:r>
              <a:rPr lang="en-US" sz="1200" dirty="0">
                <a:solidFill>
                  <a:srgbClr val="B9B4E0"/>
                </a:solidFill>
                <a:latin typeface="Nirmala UI" pitchFamily="34" charset="0"/>
                <a:ea typeface="Nirmala UI" pitchFamily="34" charset="-122"/>
                <a:cs typeface="Nirmala UI" pitchFamily="34" charset="-120"/>
              </a:rPr>
              <a:t>টাকা </a:t>
            </a:r>
            <a:pPr indent="0" marL="0">
              <a:buNone/>
            </a:pPr>
            <a:r>
              <a:rPr lang="en-US" sz="1200" dirty="0">
                <a:solidFill>
                  <a:srgbClr val="B9B4E0"/>
                </a:solidFill>
                <a:latin typeface="Cambria Math" pitchFamily="34" charset="0"/>
                <a:ea typeface="Cambria Math" pitchFamily="34" charset="-122"/>
                <a:cs typeface="Cambria Math" pitchFamily="34" charset="-120"/>
              </a:rPr>
              <a:t>5% </a:t>
            </a:r>
            <a:pPr indent="0" marL="0">
              <a:buNone/>
            </a:pPr>
            <a:r>
              <a:rPr lang="en-US" sz="1200" dirty="0">
                <a:solidFill>
                  <a:srgbClr val="B9B4E0"/>
                </a:solidFill>
                <a:latin typeface="Nirmala UI" pitchFamily="34" charset="0"/>
                <a:ea typeface="Nirmala UI" pitchFamily="34" charset="-122"/>
                <a:cs typeface="Nirmala UI" pitchFamily="34" charset="-120"/>
              </a:rPr>
              <a:t>চক্রবৃদ্ধিতে </a:t>
            </a:r>
            <a:pPr indent="0" marL="0">
              <a:buNone/>
            </a:pPr>
            <a:r>
              <a:rPr lang="en-US" sz="1200" dirty="0">
                <a:solidFill>
                  <a:srgbClr val="B9B4E0"/>
                </a:solidFill>
                <a:latin typeface="Cambria Math" pitchFamily="34" charset="0"/>
                <a:ea typeface="Cambria Math" pitchFamily="34" charset="-122"/>
                <a:cs typeface="Cambria Math" pitchFamily="34" charset="-120"/>
              </a:rPr>
              <a:t>10 </a:t>
            </a:r>
            <a:pPr indent="0" marL="0">
              <a:buNone/>
            </a:pPr>
            <a:r>
              <a:rPr lang="en-US" sz="1200" dirty="0">
                <a:solidFill>
                  <a:srgbClr val="B9B4E0"/>
                </a:solidFill>
                <a:latin typeface="Nirmala UI" pitchFamily="34" charset="0"/>
                <a:ea typeface="Nirmala UI" pitchFamily="34" charset="-122"/>
                <a:cs typeface="Nirmala UI" pitchFamily="34" charset="-120"/>
              </a:rPr>
              <a:t>বছরে কত হয়</a:t>
            </a:r>
            <a:endParaRPr lang="en-US" sz="1200" dirty="0"/>
          </a:p>
        </p:txBody>
      </p:sp>
      <p:sp>
        <p:nvSpPr>
          <p:cNvPr id="8" name="anim_1_106"/>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07"/>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চক্রবৃদ্ধি মুনাফা</a:t>
            </a:r>
            <a:endParaRPr lang="en-US" sz="1450" dirty="0"/>
          </a:p>
        </p:txBody>
      </p:sp>
      <p:sp>
        <p:nvSpPr>
          <p:cNvPr id="10" name="anim_1_108"/>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A = P(1 + r)ⁿ: </a:t>
            </a:r>
            <a:pPr indent="0" marL="0">
              <a:buNone/>
            </a:pPr>
            <a:r>
              <a:rPr lang="en-US" sz="1200" dirty="0">
                <a:solidFill>
                  <a:srgbClr val="F4F3FA"/>
                </a:solidFill>
                <a:latin typeface="Nirmala UI" pitchFamily="34" charset="0"/>
                <a:ea typeface="Nirmala UI" pitchFamily="34" charset="-122"/>
                <a:cs typeface="Nirmala UI" pitchFamily="34" charset="-120"/>
              </a:rPr>
              <a:t>মুনাফার ওপরও মুনাফা</a:t>
            </a:r>
            <a:endParaRPr lang="en-US" sz="1200" dirty="0"/>
          </a:p>
        </p:txBody>
      </p:sp>
      <p:sp>
        <p:nvSpPr>
          <p:cNvPr id="11" name="anim_2_109"/>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10"/>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উদাহরণ</a:t>
            </a:r>
            <a:endParaRPr lang="en-US" sz="1450" dirty="0"/>
          </a:p>
        </p:txBody>
      </p:sp>
      <p:sp>
        <p:nvSpPr>
          <p:cNvPr id="13" name="anim_2_111"/>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10000 </a:t>
            </a:r>
            <a:pPr indent="0" marL="0">
              <a:buNone/>
            </a:pPr>
            <a:r>
              <a:rPr lang="en-US" sz="1200" dirty="0">
                <a:solidFill>
                  <a:srgbClr val="F4F3FA"/>
                </a:solidFill>
                <a:latin typeface="Nirmala UI" pitchFamily="34" charset="0"/>
                <a:ea typeface="Nirmala UI" pitchFamily="34" charset="-122"/>
                <a:cs typeface="Nirmala UI" pitchFamily="34" charset="-120"/>
              </a:rPr>
              <a:t>টাকা </a:t>
            </a:r>
            <a:pPr indent="0" marL="0">
              <a:buNone/>
            </a:pPr>
            <a:r>
              <a:rPr lang="en-US" sz="1200" dirty="0">
                <a:solidFill>
                  <a:srgbClr val="F4F3FA"/>
                </a:solidFill>
                <a:latin typeface="Cambria Math" pitchFamily="34" charset="0"/>
                <a:ea typeface="Cambria Math" pitchFamily="34" charset="-122"/>
                <a:cs typeface="Cambria Math" pitchFamily="34" charset="-120"/>
              </a:rPr>
              <a:t>5% </a:t>
            </a:r>
            <a:pPr indent="0" marL="0">
              <a:buNone/>
            </a:pPr>
            <a:r>
              <a:rPr lang="en-US" sz="1200" dirty="0">
                <a:solidFill>
                  <a:srgbClr val="F4F3FA"/>
                </a:solidFill>
                <a:latin typeface="Nirmala UI" pitchFamily="34" charset="0"/>
                <a:ea typeface="Nirmala UI" pitchFamily="34" charset="-122"/>
                <a:cs typeface="Nirmala UI" pitchFamily="34" charset="-120"/>
              </a:rPr>
              <a:t>হারে </a:t>
            </a:r>
            <a:pPr indent="0" marL="0">
              <a:buNone/>
            </a:pPr>
            <a:r>
              <a:rPr lang="en-US" sz="1200" dirty="0">
                <a:solidFill>
                  <a:srgbClr val="F4F3FA"/>
                </a:solidFill>
                <a:latin typeface="Cambria Math" pitchFamily="34" charset="0"/>
                <a:ea typeface="Cambria Math" pitchFamily="34" charset="-122"/>
                <a:cs typeface="Cambria Math" pitchFamily="34" charset="-120"/>
              </a:rPr>
              <a:t>10 </a:t>
            </a:r>
            <a:pPr indent="0" marL="0">
              <a:buNone/>
            </a:pPr>
            <a:r>
              <a:rPr lang="en-US" sz="1200" dirty="0">
                <a:solidFill>
                  <a:srgbClr val="F4F3FA"/>
                </a:solidFill>
                <a:latin typeface="Nirmala UI" pitchFamily="34" charset="0"/>
                <a:ea typeface="Nirmala UI" pitchFamily="34" charset="-122"/>
                <a:cs typeface="Nirmala UI" pitchFamily="34" charset="-120"/>
              </a:rPr>
              <a:t>বছরে </a:t>
            </a:r>
            <a:pPr indent="0" marL="0">
              <a:buNone/>
            </a:pPr>
            <a:r>
              <a:rPr lang="en-US" sz="1200" dirty="0">
                <a:solidFill>
                  <a:srgbClr val="F4F3FA"/>
                </a:solidFill>
                <a:latin typeface="Cambria Math" pitchFamily="34" charset="0"/>
                <a:ea typeface="Cambria Math" pitchFamily="34" charset="-122"/>
                <a:cs typeface="Cambria Math" pitchFamily="34" charset="-120"/>
              </a:rPr>
              <a:t>≈ 16289 </a:t>
            </a:r>
            <a:pPr indent="0" marL="0">
              <a:buNone/>
            </a:pPr>
            <a:r>
              <a:rPr lang="en-US" sz="1200" dirty="0">
                <a:solidFill>
                  <a:srgbClr val="F4F3FA"/>
                </a:solidFill>
                <a:latin typeface="Nirmala UI" pitchFamily="34" charset="0"/>
                <a:ea typeface="Nirmala UI" pitchFamily="34" charset="-122"/>
                <a:cs typeface="Nirmala UI" pitchFamily="34" charset="-120"/>
              </a:rPr>
              <a:t>টাকা</a:t>
            </a:r>
            <a:endParaRPr lang="en-US" sz="1200" dirty="0"/>
          </a:p>
        </p:txBody>
      </p:sp>
      <p:sp>
        <p:nvSpPr>
          <p:cNvPr id="14" name="anim_3_112"/>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13"/>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ঋণের কিস্তি</a:t>
            </a:r>
            <a:endParaRPr lang="en-US" sz="1450" dirty="0"/>
          </a:p>
        </p:txBody>
      </p:sp>
      <p:sp>
        <p:nvSpPr>
          <p:cNvPr id="16" name="anim_3_114"/>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বাড়ি-গাড়ির ঋণের মাসিক কিস্তিও একই গণিতে হিসাব</a:t>
            </a:r>
            <a:endParaRPr lang="en-US" sz="1200" dirty="0"/>
          </a:p>
        </p:txBody>
      </p:sp>
      <p:sp>
        <p:nvSpPr>
          <p:cNvPr id="17" name="anim_4_115"/>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16"/>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117"/>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দ্বিপদী বিস্তৃতি (দ্বিতীয় পত্র), ফাংশন (সূচকীয় ফাংশন)</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০৯ / ৩৪</a:t>
            </a:r>
            <a:endParaRPr lang="en-US" sz="1100" dirty="0"/>
          </a:p>
        </p:txBody>
      </p:sp>
    </p:spTree>
  </p:cSld>
  <p:clrMapOvr>
    <a:masterClrMapping/>
  </p:clrMapOvr>
  <p:transition spd="med">
    <p:push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01168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01168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মোবাইল GPS</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বাড়ি থেকে কলেজ: দূরত্ব, দিক ও পথ</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gps.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ম্যাপে পথ ও সরাসরি দূরত্ব</a:t>
            </a:r>
            <a:endParaRPr lang="en-US" sz="1200" dirty="0"/>
          </a:p>
        </p:txBody>
      </p:sp>
      <p:sp>
        <p:nvSpPr>
          <p:cNvPr id="8" name="anim_1_118"/>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19"/>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পথের দৈর্ঘ্য</a:t>
            </a:r>
            <a:endParaRPr lang="en-US" sz="1450" dirty="0"/>
          </a:p>
        </p:txBody>
      </p:sp>
      <p:sp>
        <p:nvSpPr>
          <p:cNvPr id="10" name="anim_1_120"/>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রাস্তার প্রতিটি অংশের দূরত্ব যোগ</a:t>
            </a:r>
            <a:endParaRPr lang="en-US" sz="1200" dirty="0"/>
          </a:p>
        </p:txBody>
      </p:sp>
      <p:sp>
        <p:nvSpPr>
          <p:cNvPr id="11" name="anim_2_121"/>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22"/>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সরাসরি দূরত্ব</a:t>
            </a:r>
            <a:endParaRPr lang="en-US" sz="1450" dirty="0"/>
          </a:p>
        </p:txBody>
      </p:sp>
      <p:sp>
        <p:nvSpPr>
          <p:cNvPr id="13" name="anim_2_123"/>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পিথাগোরাসের উপপাদ্য: </a:t>
            </a:r>
            <a:pPr indent="0" marL="0">
              <a:buNone/>
            </a:pPr>
            <a:r>
              <a:rPr lang="en-US" sz="1200" dirty="0">
                <a:solidFill>
                  <a:srgbClr val="F4F3FA"/>
                </a:solidFill>
                <a:latin typeface="Cambria Math" pitchFamily="34" charset="0"/>
                <a:ea typeface="Cambria Math" pitchFamily="34" charset="-122"/>
                <a:cs typeface="Cambria Math" pitchFamily="34" charset="-120"/>
              </a:rPr>
              <a:t>√(Δx² + Δy²) — </a:t>
            </a:r>
            <a:pPr indent="0" marL="0">
              <a:buNone/>
            </a:pPr>
            <a:r>
              <a:rPr lang="en-US" sz="1200" dirty="0">
                <a:solidFill>
                  <a:srgbClr val="F4F3FA"/>
                </a:solidFill>
                <a:latin typeface="Nirmala UI" pitchFamily="34" charset="0"/>
                <a:ea typeface="Nirmala UI" pitchFamily="34" charset="-122"/>
                <a:cs typeface="Nirmala UI" pitchFamily="34" charset="-120"/>
              </a:rPr>
              <a:t>সরলরেখা অধ্যায়ের দূরত্ব সূত্র</a:t>
            </a:r>
            <a:endParaRPr lang="en-US" sz="1200" dirty="0"/>
          </a:p>
        </p:txBody>
      </p:sp>
      <p:sp>
        <p:nvSpPr>
          <p:cNvPr id="14" name="anim_3_124"/>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25"/>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দিক</a:t>
            </a:r>
            <a:endParaRPr lang="en-US" sz="1450" dirty="0"/>
          </a:p>
        </p:txBody>
      </p:sp>
      <p:sp>
        <p:nvSpPr>
          <p:cNvPr id="16" name="anim_3_126"/>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ভেক্টর ও ত্রিকোণমিতি দিয়ে কোন দিকে কতটা</a:t>
            </a:r>
            <a:endParaRPr lang="en-US" sz="1200" dirty="0"/>
          </a:p>
        </p:txBody>
      </p:sp>
      <p:sp>
        <p:nvSpPr>
          <p:cNvPr id="17" name="anim_4_127"/>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28"/>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উপগ্রহ</a:t>
            </a:r>
            <a:endParaRPr lang="en-US" sz="1450" dirty="0"/>
          </a:p>
        </p:txBody>
      </p:sp>
      <p:sp>
        <p:nvSpPr>
          <p:cNvPr id="19" name="anim_4_129"/>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GPS </a:t>
            </a:r>
            <a:pPr indent="0" marL="0">
              <a:buNone/>
            </a:pPr>
            <a:r>
              <a:rPr lang="en-US" sz="1200" dirty="0">
                <a:solidFill>
                  <a:srgbClr val="F4F3FA"/>
                </a:solidFill>
                <a:latin typeface="Nirmala UI" pitchFamily="34" charset="0"/>
                <a:ea typeface="Nirmala UI" pitchFamily="34" charset="-122"/>
                <a:cs typeface="Nirmala UI" pitchFamily="34" charset="-120"/>
              </a:rPr>
              <a:t>উপগ্রহের সংকেতের সময় থেকে অবস্থান নির্ণয়</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১০ / ৩৪</a:t>
            </a:r>
            <a:endParaRPr lang="en-US" sz="1100" dirty="0"/>
          </a:p>
        </p:txBody>
      </p:sp>
    </p:spTree>
  </p:cSld>
  <p:clrMapOvr>
    <a:masterClrMapping/>
  </p:clrMapOvr>
  <p:transition spd="med">
    <p:cover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83464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83464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গেম ও অ্যানিমেশন</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মোবাইল গেমে বস্তু ঘোরানো: ম্যাট্রিক্স</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game.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তীর ঘোরা ও বড়-ছোট হওয়ার সময় ঘূর্ণন ম্যাট্রিক্স</a:t>
            </a:r>
            <a:endParaRPr lang="en-US" sz="1200" dirty="0"/>
          </a:p>
        </p:txBody>
      </p:sp>
      <p:sp>
        <p:nvSpPr>
          <p:cNvPr id="8" name="anim_1_130"/>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31"/>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ঘূর্ণন ম্যাট্রিক্স</a:t>
            </a:r>
            <a:endParaRPr lang="en-US" sz="1450" dirty="0"/>
          </a:p>
        </p:txBody>
      </p:sp>
      <p:sp>
        <p:nvSpPr>
          <p:cNvPr id="10" name="anim_1_132"/>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[cos θ, −sin θ; sin θ, cos θ] </a:t>
            </a:r>
            <a:pPr indent="0" marL="0">
              <a:buNone/>
            </a:pPr>
            <a:r>
              <a:rPr lang="en-US" sz="1200" dirty="0">
                <a:solidFill>
                  <a:srgbClr val="F4F3FA"/>
                </a:solidFill>
                <a:latin typeface="Nirmala UI" pitchFamily="34" charset="0"/>
                <a:ea typeface="Nirmala UI" pitchFamily="34" charset="-122"/>
                <a:cs typeface="Nirmala UI" pitchFamily="34" charset="-120"/>
              </a:rPr>
              <a:t>দিয়ে প্রতিটি কোণাকে গুণ</a:t>
            </a:r>
            <a:endParaRPr lang="en-US" sz="1200" dirty="0"/>
          </a:p>
        </p:txBody>
      </p:sp>
      <p:sp>
        <p:nvSpPr>
          <p:cNvPr id="11" name="anim_2_133"/>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34"/>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বড়-ছোট করা</a:t>
            </a:r>
            <a:endParaRPr lang="en-US" sz="1450" dirty="0"/>
          </a:p>
        </p:txBody>
      </p:sp>
      <p:sp>
        <p:nvSpPr>
          <p:cNvPr id="13" name="anim_2_135"/>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ম্যাট্রিক্সকে </a:t>
            </a:r>
            <a:pPr indent="0" marL="0">
              <a:buNone/>
            </a:pPr>
            <a:r>
              <a:rPr lang="en-US" sz="1200" dirty="0">
                <a:solidFill>
                  <a:srgbClr val="F4F3FA"/>
                </a:solidFill>
                <a:latin typeface="Cambria Math" pitchFamily="34" charset="0"/>
                <a:ea typeface="Cambria Math" pitchFamily="34" charset="-122"/>
                <a:cs typeface="Cambria Math" pitchFamily="34" charset="-120"/>
              </a:rPr>
              <a:t>k </a:t>
            </a:r>
            <a:pPr indent="0" marL="0">
              <a:buNone/>
            </a:pPr>
            <a:r>
              <a:rPr lang="en-US" sz="1200" dirty="0">
                <a:solidFill>
                  <a:srgbClr val="F4F3FA"/>
                </a:solidFill>
                <a:latin typeface="Nirmala UI" pitchFamily="34" charset="0"/>
                <a:ea typeface="Nirmala UI" pitchFamily="34" charset="-122"/>
                <a:cs typeface="Nirmala UI" pitchFamily="34" charset="-120"/>
              </a:rPr>
              <a:t>দিয়ে গুণ</a:t>
            </a:r>
            <a:endParaRPr lang="en-US" sz="1200" dirty="0"/>
          </a:p>
        </p:txBody>
      </p:sp>
      <p:sp>
        <p:nvSpPr>
          <p:cNvPr id="14" name="anim_3_136"/>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37"/>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প্রতিদিন</a:t>
            </a:r>
            <a:endParaRPr lang="en-US" sz="1450" dirty="0"/>
          </a:p>
        </p:txBody>
      </p:sp>
      <p:sp>
        <p:nvSpPr>
          <p:cNvPr id="16" name="anim_3_138"/>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ফোনে ছবি ঘোরানো, জুম করা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একই গণিত</a:t>
            </a:r>
            <a:endParaRPr lang="en-US" sz="1200" dirty="0"/>
          </a:p>
        </p:txBody>
      </p:sp>
      <p:sp>
        <p:nvSpPr>
          <p:cNvPr id="17" name="anim_4_139"/>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40"/>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141"/>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ম্যাট্রিক্স ও নির্ণায়ক (অধ্যায় ১), ত্রিকোণমিতি</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১১ / ৩৪</a:t>
            </a:r>
            <a:endParaRPr lang="en-US" sz="1100"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17373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17373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খেলাধুলা</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ক্রিকেটে ছক্কা: দ্বিঘাত সমীকরণ</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cricket.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বলের পথ পরাবৃত্ত; সীমানায় উচ্চতা হিসাব করে ছক্কা</a:t>
            </a:r>
            <a:endParaRPr lang="en-US" sz="1200" dirty="0"/>
          </a:p>
        </p:txBody>
      </p:sp>
      <p:sp>
        <p:nvSpPr>
          <p:cNvPr id="8" name="anim_1_142"/>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43"/>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বলের পথ</a:t>
            </a:r>
            <a:endParaRPr lang="en-US" sz="1450" dirty="0"/>
          </a:p>
        </p:txBody>
      </p:sp>
      <p:sp>
        <p:nvSpPr>
          <p:cNvPr id="10" name="anim_1_144"/>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h(x) = −0.01x² + 0.8x + 1: </a:t>
            </a:r>
            <a:pPr indent="0" marL="0">
              <a:buNone/>
            </a:pPr>
            <a:r>
              <a:rPr lang="en-US" sz="1200" dirty="0">
                <a:solidFill>
                  <a:srgbClr val="F4F3FA"/>
                </a:solidFill>
                <a:latin typeface="Nirmala UI" pitchFamily="34" charset="0"/>
                <a:ea typeface="Nirmala UI" pitchFamily="34" charset="-122"/>
                <a:cs typeface="Nirmala UI" pitchFamily="34" charset="-120"/>
              </a:rPr>
              <a:t>একটি পরাবৃত্ত</a:t>
            </a:r>
            <a:endParaRPr lang="en-US" sz="1200" dirty="0"/>
          </a:p>
        </p:txBody>
      </p:sp>
      <p:sp>
        <p:nvSpPr>
          <p:cNvPr id="11" name="anim_2_145"/>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46"/>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ছক্কা হবে কি?</a:t>
            </a:r>
            <a:endParaRPr lang="en-US" sz="1450" dirty="0"/>
          </a:p>
        </p:txBody>
      </p:sp>
      <p:sp>
        <p:nvSpPr>
          <p:cNvPr id="13" name="anim_2_147"/>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সীমানায় (</a:t>
            </a:r>
            <a:pPr indent="0" marL="0">
              <a:buNone/>
            </a:pPr>
            <a:r>
              <a:rPr lang="en-US" sz="1200" dirty="0">
                <a:solidFill>
                  <a:srgbClr val="F4F3FA"/>
                </a:solidFill>
                <a:latin typeface="Cambria Math" pitchFamily="34" charset="0"/>
                <a:ea typeface="Cambria Math" pitchFamily="34" charset="-122"/>
                <a:cs typeface="Cambria Math" pitchFamily="34" charset="-120"/>
              </a:rPr>
              <a:t>70 m) </a:t>
            </a:r>
            <a:pPr indent="0" marL="0">
              <a:buNone/>
            </a:pPr>
            <a:r>
              <a:rPr lang="en-US" sz="1200" dirty="0">
                <a:solidFill>
                  <a:srgbClr val="F4F3FA"/>
                </a:solidFill>
                <a:latin typeface="Nirmala UI" pitchFamily="34" charset="0"/>
                <a:ea typeface="Nirmala UI" pitchFamily="34" charset="-122"/>
                <a:cs typeface="Nirmala UI" pitchFamily="34" charset="-120"/>
              </a:rPr>
              <a:t>উচ্চতা </a:t>
            </a:r>
            <a:pPr indent="0" marL="0">
              <a:buNone/>
            </a:pPr>
            <a:r>
              <a:rPr lang="en-US" sz="1200" dirty="0">
                <a:solidFill>
                  <a:srgbClr val="F4F3FA"/>
                </a:solidFill>
                <a:latin typeface="Cambria Math" pitchFamily="34" charset="0"/>
                <a:ea typeface="Cambria Math" pitchFamily="34" charset="-122"/>
                <a:cs typeface="Cambria Math" pitchFamily="34" charset="-120"/>
              </a:rPr>
              <a:t>8 m &gt; </a:t>
            </a:r>
            <a:pPr indent="0" marL="0">
              <a:buNone/>
            </a:pPr>
            <a:r>
              <a:rPr lang="en-US" sz="1200" dirty="0">
                <a:solidFill>
                  <a:srgbClr val="F4F3FA"/>
                </a:solidFill>
                <a:latin typeface="Nirmala UI" pitchFamily="34" charset="0"/>
                <a:ea typeface="Nirmala UI" pitchFamily="34" charset="-122"/>
                <a:cs typeface="Nirmala UI" pitchFamily="34" charset="-120"/>
              </a:rPr>
              <a:t>ফিল্ডারের নাগাল </a:t>
            </a:r>
            <a:pPr indent="0" marL="0">
              <a:buNone/>
            </a:pPr>
            <a:r>
              <a:rPr lang="en-US" sz="1200" dirty="0">
                <a:solidFill>
                  <a:srgbClr val="F4F3FA"/>
                </a:solidFill>
                <a:latin typeface="Cambria Math" pitchFamily="34" charset="0"/>
                <a:ea typeface="Cambria Math" pitchFamily="34" charset="-122"/>
                <a:cs typeface="Cambria Math" pitchFamily="34" charset="-120"/>
              </a:rPr>
              <a:t>3 m</a:t>
            </a:r>
            <a:endParaRPr lang="en-US" sz="1200" dirty="0"/>
          </a:p>
        </p:txBody>
      </p:sp>
      <p:sp>
        <p:nvSpPr>
          <p:cNvPr id="14" name="anim_3_148"/>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49"/>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প্রযুক্তি</a:t>
            </a:r>
            <a:endParaRPr lang="en-US" sz="1450" dirty="0"/>
          </a:p>
        </p:txBody>
      </p:sp>
      <p:sp>
        <p:nvSpPr>
          <p:cNvPr id="16" name="anim_3_150"/>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ক্রিকেটের বল-ট্র্যাকিং প্রযুক্তি এমন গাণিতিক মডেল দিয়ে বলের পথ অনুমান করে</a:t>
            </a:r>
            <a:endParaRPr lang="en-US" sz="1200" dirty="0"/>
          </a:p>
        </p:txBody>
      </p:sp>
      <p:sp>
        <p:nvSpPr>
          <p:cNvPr id="17" name="anim_4_151"/>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52"/>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153"/>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বহুপদী ও দ্বিঘাত সমীকরণ, কনিক (পরাবৃত্ত)</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১২ / ৩৪</a:t>
            </a:r>
            <a:endParaRPr lang="en-US" sz="11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01168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01168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ভবন ও জরিপ</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ভবনের উচ্চতা মাপা: ত্রিকোণমিতি</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elev.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উন্নতি কোণ দিয়ে ভবনের উচ্চতা</a:t>
            </a:r>
            <a:endParaRPr lang="en-US" sz="1200" dirty="0"/>
          </a:p>
        </p:txBody>
      </p:sp>
      <p:sp>
        <p:nvSpPr>
          <p:cNvPr id="8" name="anim_1_154"/>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55"/>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উন্নতি কোণ</a:t>
            </a:r>
            <a:endParaRPr lang="en-US" sz="1450" dirty="0"/>
          </a:p>
        </p:txBody>
      </p:sp>
      <p:sp>
        <p:nvSpPr>
          <p:cNvPr id="10" name="anim_1_156"/>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30 m </a:t>
            </a:r>
            <a:pPr indent="0" marL="0">
              <a:buNone/>
            </a:pPr>
            <a:r>
              <a:rPr lang="en-US" sz="1200" dirty="0">
                <a:solidFill>
                  <a:srgbClr val="F4F3FA"/>
                </a:solidFill>
                <a:latin typeface="Nirmala UI" pitchFamily="34" charset="0"/>
                <a:ea typeface="Nirmala UI" pitchFamily="34" charset="-122"/>
                <a:cs typeface="Nirmala UI" pitchFamily="34" charset="-120"/>
              </a:rPr>
              <a:t>দূর থেকে </a:t>
            </a:r>
            <a:pPr indent="0" marL="0">
              <a:buNone/>
            </a:pPr>
            <a:r>
              <a:rPr lang="en-US" sz="1200" dirty="0">
                <a:solidFill>
                  <a:srgbClr val="F4F3FA"/>
                </a:solidFill>
                <a:latin typeface="Cambria Math" pitchFamily="34" charset="0"/>
                <a:ea typeface="Cambria Math" pitchFamily="34" charset="-122"/>
                <a:cs typeface="Cambria Math" pitchFamily="34" charset="-120"/>
              </a:rPr>
              <a:t>60° </a:t>
            </a:r>
            <a:pPr indent="0" marL="0">
              <a:buNone/>
            </a:pPr>
            <a:r>
              <a:rPr lang="en-US" sz="1200" dirty="0">
                <a:solidFill>
                  <a:srgbClr val="F4F3FA"/>
                </a:solidFill>
                <a:latin typeface="Nirmala UI" pitchFamily="34" charset="0"/>
                <a:ea typeface="Nirmala UI" pitchFamily="34" charset="-122"/>
                <a:cs typeface="Nirmala UI" pitchFamily="34" charset="-120"/>
              </a:rPr>
              <a:t>কোণে ছাদ দেখা গেলে </a:t>
            </a:r>
            <a:pPr indent="0" marL="0">
              <a:buNone/>
            </a:pPr>
            <a:r>
              <a:rPr lang="en-US" sz="1200" dirty="0">
                <a:solidFill>
                  <a:srgbClr val="F4F3FA"/>
                </a:solidFill>
                <a:latin typeface="Cambria Math" pitchFamily="34" charset="0"/>
                <a:ea typeface="Cambria Math" pitchFamily="34" charset="-122"/>
                <a:cs typeface="Cambria Math" pitchFamily="34" charset="-120"/>
              </a:rPr>
              <a:t>h = 30 tan 60° ≈ 52 m</a:t>
            </a:r>
            <a:endParaRPr lang="en-US" sz="1200" dirty="0"/>
          </a:p>
        </p:txBody>
      </p:sp>
      <p:sp>
        <p:nvSpPr>
          <p:cNvPr id="11" name="anim_2_157"/>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58"/>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নির্মাণ</a:t>
            </a:r>
            <a:endParaRPr lang="en-US" sz="1450" dirty="0"/>
          </a:p>
        </p:txBody>
      </p:sp>
      <p:sp>
        <p:nvSpPr>
          <p:cNvPr id="13" name="anim_2_159"/>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ভবন, সেতু, রাস্তার ঢাল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প্রকৌশলীরা প্রতিদিন ত্রিকোণমিতি ব্যবহার করেন</a:t>
            </a:r>
            <a:endParaRPr lang="en-US" sz="1200" dirty="0"/>
          </a:p>
        </p:txBody>
      </p:sp>
      <p:sp>
        <p:nvSpPr>
          <p:cNvPr id="14" name="anim_3_160"/>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61"/>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জমি জরিপ</a:t>
            </a:r>
            <a:endParaRPr lang="en-US" sz="1450" dirty="0"/>
          </a:p>
        </p:txBody>
      </p:sp>
      <p:sp>
        <p:nvSpPr>
          <p:cNvPr id="16" name="anim_3_162"/>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জমির ক্ষেত্রফল, সীমানা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স্থানাঙ্ক জ্যামিতি ও ত্রিকোণমিতি</a:t>
            </a:r>
            <a:endParaRPr lang="en-US" sz="1200" dirty="0"/>
          </a:p>
        </p:txBody>
      </p:sp>
      <p:sp>
        <p:nvSpPr>
          <p:cNvPr id="17" name="anim_4_163"/>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64"/>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165"/>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ত্রিকোণমিতিক অনুপাত, সরলরেখা, স্থিতিবিদ্যা</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১৩ / ৩৪</a:t>
            </a:r>
            <a:endParaRPr lang="en-US" sz="1100"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160020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160020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বিদ্যুৎ</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বাসার বিদ্যুৎ: </a:t>
            </a:r>
            <a:pPr indent="0" marL="0">
              <a:buNone/>
            </a:pPr>
            <a:r>
              <a:rPr lang="en-US" sz="3000" b="1" dirty="0">
                <a:solidFill>
                  <a:srgbClr val="F4F3FA"/>
                </a:solidFill>
                <a:latin typeface="Cambria Math" pitchFamily="34" charset="0"/>
                <a:ea typeface="Cambria Math" pitchFamily="34" charset="-122"/>
                <a:cs typeface="Cambria Math" pitchFamily="34" charset="-120"/>
              </a:rPr>
              <a:t>220 V, 50 Hz </a:t>
            </a:r>
            <a:pPr indent="0" marL="0">
              <a:buNone/>
            </a:pPr>
            <a:r>
              <a:rPr lang="en-US" sz="3000" b="1" dirty="0">
                <a:solidFill>
                  <a:srgbClr val="F4F3FA"/>
                </a:solidFill>
                <a:latin typeface="Nirmala UI" pitchFamily="34" charset="0"/>
                <a:ea typeface="Nirmala UI" pitchFamily="34" charset="-122"/>
                <a:cs typeface="Nirmala UI" pitchFamily="34" charset="-120"/>
              </a:rPr>
              <a:t>সাইন তরঙ্গ</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ac.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ঘূর্ণায়মান ভেক্টর থেকে বিদ্যুতের তরঙ্গ</a:t>
            </a:r>
            <a:endParaRPr lang="en-US" sz="1200" dirty="0"/>
          </a:p>
        </p:txBody>
      </p:sp>
      <p:sp>
        <p:nvSpPr>
          <p:cNvPr id="8" name="anim_1_166"/>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67"/>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তরঙ্গ</a:t>
            </a:r>
            <a:endParaRPr lang="en-US" sz="1450" dirty="0"/>
          </a:p>
        </p:txBody>
      </p:sp>
      <p:sp>
        <p:nvSpPr>
          <p:cNvPr id="10" name="anim_1_168"/>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বাসার বিদ্যুৎ প্রতি সেকেন্ডে </a:t>
            </a:r>
            <a:pPr indent="0" marL="0">
              <a:buNone/>
            </a:pPr>
            <a:r>
              <a:rPr lang="en-US" sz="1200" dirty="0">
                <a:solidFill>
                  <a:srgbClr val="F4F3FA"/>
                </a:solidFill>
                <a:latin typeface="Cambria Math" pitchFamily="34" charset="0"/>
                <a:ea typeface="Cambria Math" pitchFamily="34" charset="-122"/>
                <a:cs typeface="Cambria Math" pitchFamily="34" charset="-120"/>
              </a:rPr>
              <a:t>50 </a:t>
            </a:r>
            <a:pPr indent="0" marL="0">
              <a:buNone/>
            </a:pPr>
            <a:r>
              <a:rPr lang="en-US" sz="1200" dirty="0">
                <a:solidFill>
                  <a:srgbClr val="F4F3FA"/>
                </a:solidFill>
                <a:latin typeface="Nirmala UI" pitchFamily="34" charset="0"/>
                <a:ea typeface="Nirmala UI" pitchFamily="34" charset="-122"/>
                <a:cs typeface="Nirmala UI" pitchFamily="34" charset="-120"/>
              </a:rPr>
              <a:t>বার দিক বদলায়: </a:t>
            </a:r>
            <a:pPr indent="0" marL="0">
              <a:buNone/>
            </a:pPr>
            <a:r>
              <a:rPr lang="en-US" sz="1200" dirty="0">
                <a:solidFill>
                  <a:srgbClr val="F4F3FA"/>
                </a:solidFill>
                <a:latin typeface="Cambria Math" pitchFamily="34" charset="0"/>
                <a:ea typeface="Cambria Math" pitchFamily="34" charset="-122"/>
                <a:cs typeface="Cambria Math" pitchFamily="34" charset="-120"/>
              </a:rPr>
              <a:t>v = 311 sin(100πt)</a:t>
            </a:r>
            <a:endParaRPr lang="en-US" sz="1200" dirty="0"/>
          </a:p>
        </p:txBody>
      </p:sp>
      <p:sp>
        <p:nvSpPr>
          <p:cNvPr id="11" name="anim_2_169"/>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70"/>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কেন </a:t>
            </a:r>
            <a:pPr indent="0" marL="0">
              <a:buNone/>
            </a:pPr>
            <a:r>
              <a:rPr lang="en-US" sz="1450" b="1" dirty="0">
                <a:solidFill>
                  <a:srgbClr val="7FD8BE"/>
                </a:solidFill>
                <a:latin typeface="Cambria Math" pitchFamily="34" charset="0"/>
                <a:ea typeface="Cambria Math" pitchFamily="34" charset="-122"/>
                <a:cs typeface="Cambria Math" pitchFamily="34" charset="-120"/>
              </a:rPr>
              <a:t>311?</a:t>
            </a:r>
            <a:endParaRPr lang="en-US" sz="1450" dirty="0"/>
          </a:p>
        </p:txBody>
      </p:sp>
      <p:sp>
        <p:nvSpPr>
          <p:cNvPr id="13" name="anim_2_171"/>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220 V </a:t>
            </a:r>
            <a:pPr indent="0" marL="0">
              <a:buNone/>
            </a:pPr>
            <a:r>
              <a:rPr lang="en-US" sz="1200" dirty="0">
                <a:solidFill>
                  <a:srgbClr val="F4F3FA"/>
                </a:solidFill>
                <a:latin typeface="Nirmala UI" pitchFamily="34" charset="0"/>
                <a:ea typeface="Nirmala UI" pitchFamily="34" charset="-122"/>
                <a:cs typeface="Nirmala UI" pitchFamily="34" charset="-120"/>
              </a:rPr>
              <a:t>কার্যকর মান; শিখর মান </a:t>
            </a:r>
            <a:pPr indent="0" marL="0">
              <a:buNone/>
            </a:pPr>
            <a:r>
              <a:rPr lang="en-US" sz="1200" dirty="0">
                <a:solidFill>
                  <a:srgbClr val="F4F3FA"/>
                </a:solidFill>
                <a:latin typeface="Cambria Math" pitchFamily="34" charset="0"/>
                <a:ea typeface="Cambria Math" pitchFamily="34" charset="-122"/>
                <a:cs typeface="Cambria Math" pitchFamily="34" charset="-120"/>
              </a:rPr>
              <a:t>≈ 220 × √2</a:t>
            </a:r>
            <a:endParaRPr lang="en-US" sz="1200" dirty="0"/>
          </a:p>
        </p:txBody>
      </p:sp>
      <p:sp>
        <p:nvSpPr>
          <p:cNvPr id="14" name="anim_3_172"/>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73"/>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প্রকৌশল</a:t>
            </a:r>
            <a:endParaRPr lang="en-US" sz="1450" dirty="0"/>
          </a:p>
        </p:txBody>
      </p:sp>
      <p:sp>
        <p:nvSpPr>
          <p:cNvPr id="16" name="anim_3_174"/>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বিদ্যুৎকেন্দ্র, মোটর, মোবাইল চার্জার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সবই এই গণিতে নকশা</a:t>
            </a:r>
            <a:endParaRPr lang="en-US" sz="1200" dirty="0"/>
          </a:p>
        </p:txBody>
      </p:sp>
      <p:sp>
        <p:nvSpPr>
          <p:cNvPr id="17" name="anim_4_175"/>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76"/>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177"/>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ত্রিকোণমিতিক অনুপাত, ফাংশনের লেখচিত্র</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১৪ / ৩৪</a:t>
            </a:r>
            <a:endParaRPr lang="en-US" sz="11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15">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324612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324612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কৃত্রিম বুদ্ধিমত্তা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চালকবিহীন গাড়ি রাস্তা চেনে কীভাবে?</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lane.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ক্যামেরার ছবি থেকে লেনের সরলরেখা ও ঢাল</a:t>
            </a:r>
            <a:endParaRPr lang="en-US" sz="1200" dirty="0"/>
          </a:p>
        </p:txBody>
      </p:sp>
      <p:sp>
        <p:nvSpPr>
          <p:cNvPr id="8" name="anim_1_178"/>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79"/>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রেখা শনাক্ত</a:t>
            </a:r>
            <a:endParaRPr lang="en-US" sz="1450" dirty="0"/>
          </a:p>
        </p:txBody>
      </p:sp>
      <p:sp>
        <p:nvSpPr>
          <p:cNvPr id="10" name="anim_1_180"/>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ক্যামেরার ছবি থেকে লেনের দাগ দুটি সরলরেখা হিসেবে খোঁজা</a:t>
            </a:r>
            <a:endParaRPr lang="en-US" sz="1200" dirty="0"/>
          </a:p>
        </p:txBody>
      </p:sp>
      <p:sp>
        <p:nvSpPr>
          <p:cNvPr id="11" name="anim_2_181"/>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82"/>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ঢাল ও ছেদবিন্দু</a:t>
            </a:r>
            <a:endParaRPr lang="en-US" sz="1450" dirty="0"/>
          </a:p>
        </p:txBody>
      </p:sp>
      <p:sp>
        <p:nvSpPr>
          <p:cNvPr id="13" name="anim_2_183"/>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দুই রেখার ঢাল আর ছেদবিন্দু দেখে গাড়ি কোন দিকে ঘুরবে ঠিক করা</a:t>
            </a:r>
            <a:endParaRPr lang="en-US" sz="1200" dirty="0"/>
          </a:p>
        </p:txBody>
      </p:sp>
      <p:sp>
        <p:nvSpPr>
          <p:cNvPr id="14" name="anim_3_184"/>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85"/>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পেছনের গণিত</a:t>
            </a:r>
            <a:endParaRPr lang="en-US" sz="1450" dirty="0"/>
          </a:p>
        </p:txBody>
      </p:sp>
      <p:sp>
        <p:nvSpPr>
          <p:cNvPr id="16" name="anim_3_186"/>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ম্যাট্রিক্স, ভেক্টর, অন্তরীকরণ, সম্ভাবনা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সব উচ্চতর গণিতের অধ্যায়</a:t>
            </a:r>
            <a:endParaRPr lang="en-US" sz="1200" dirty="0"/>
          </a:p>
        </p:txBody>
      </p:sp>
      <p:sp>
        <p:nvSpPr>
          <p:cNvPr id="17" name="anim_4_187"/>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188"/>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সঠিক ধারণা</a:t>
            </a:r>
            <a:endParaRPr lang="en-US" sz="1450" dirty="0"/>
          </a:p>
        </p:txBody>
      </p:sp>
      <p:sp>
        <p:nvSpPr>
          <p:cNvPr id="19" name="anim_4_189"/>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AI "</a:t>
            </a:r>
            <a:pPr indent="0" marL="0">
              <a:buNone/>
            </a:pPr>
            <a:r>
              <a:rPr lang="en-US" sz="1200" dirty="0">
                <a:solidFill>
                  <a:srgbClr val="F4F3FA"/>
                </a:solidFill>
                <a:latin typeface="Nirmala UI" pitchFamily="34" charset="0"/>
                <a:ea typeface="Nirmala UI" pitchFamily="34" charset="-122"/>
                <a:cs typeface="Nirmala UI" pitchFamily="34" charset="-120"/>
              </a:rPr>
              <a:t>বোঝে</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না; গাণিতিক মডেল দিয়ে প্যাটার্ন থেকে সিদ্ধান্ত নেয়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আর ভুলও করতে পারে</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১৫ / ৩৪</a:t>
            </a:r>
            <a:endParaRPr lang="en-US" sz="1100" dirty="0"/>
          </a:p>
        </p:txBody>
      </p:sp>
    </p:spTree>
  </p:cSld>
  <p:clrMapOvr>
    <a:masterClrMapping/>
  </p:clrMapOvr>
  <p:transition spd="med">
    <p:push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6">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324612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324612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কৃত্রিম বুদ্ধিমত্তা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Cambria Math" pitchFamily="34" charset="0"/>
                <a:ea typeface="Cambria Math" pitchFamily="34" charset="-122"/>
                <a:cs typeface="Cambria Math" pitchFamily="34" charset="-120"/>
              </a:rPr>
              <a:t>AI </a:t>
            </a:r>
            <a:pPr indent="0" marL="0">
              <a:buNone/>
            </a:pPr>
            <a:r>
              <a:rPr lang="en-US" sz="3000" b="1" dirty="0">
                <a:solidFill>
                  <a:srgbClr val="F4F3FA"/>
                </a:solidFill>
                <a:latin typeface="Nirmala UI" pitchFamily="34" charset="0"/>
                <a:ea typeface="Nirmala UI" pitchFamily="34" charset="-122"/>
                <a:cs typeface="Nirmala UI" pitchFamily="34" charset="-120"/>
              </a:rPr>
              <a:t>কীভাবে শেখে? তথ্য থেকে একটি রেখা</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fit.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ধাপে ধাপে ভুল কমিয়ে সবচেয়ে ভালো রেখা খুঁজে পাওয়া</a:t>
            </a:r>
            <a:endParaRPr lang="en-US" sz="1200" dirty="0"/>
          </a:p>
        </p:txBody>
      </p:sp>
      <p:sp>
        <p:nvSpPr>
          <p:cNvPr id="8" name="anim_1_190"/>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191"/>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শেখা মানে</a:t>
            </a:r>
            <a:endParaRPr lang="en-US" sz="1450" dirty="0"/>
          </a:p>
        </p:txBody>
      </p:sp>
      <p:sp>
        <p:nvSpPr>
          <p:cNvPr id="10" name="anim_1_192"/>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ডেটার সাথে সবচেয়ে ভালো মেলে এমন সংখ্যা (ঢাল, ছেদক) খুঁজে বের করা</a:t>
            </a:r>
            <a:endParaRPr lang="en-US" sz="1200" dirty="0"/>
          </a:p>
        </p:txBody>
      </p:sp>
      <p:sp>
        <p:nvSpPr>
          <p:cNvPr id="11" name="anim_2_193"/>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194"/>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ভুল কমানো</a:t>
            </a:r>
            <a:endParaRPr lang="en-US" sz="1450" dirty="0"/>
          </a:p>
        </p:txBody>
      </p:sp>
      <p:sp>
        <p:nvSpPr>
          <p:cNvPr id="13" name="anim_2_195"/>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প্রতি ধাপে ভুল মেপে সংখ্যাগুলো একটু একটু বদলানো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অন্তরীকরণের ধারণা</a:t>
            </a:r>
            <a:endParaRPr lang="en-US" sz="1200" dirty="0"/>
          </a:p>
        </p:txBody>
      </p:sp>
      <p:sp>
        <p:nvSpPr>
          <p:cNvPr id="14" name="anim_3_196"/>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197"/>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বাস্তবে</a:t>
            </a:r>
            <a:endParaRPr lang="en-US" sz="1450" dirty="0"/>
          </a:p>
        </p:txBody>
      </p:sp>
      <p:sp>
        <p:nvSpPr>
          <p:cNvPr id="16" name="anim_3_198"/>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বাড়ির দাম, ফসলের ফলন, পরীক্ষার ফল অনুমান</a:t>
            </a:r>
            <a:endParaRPr lang="en-US" sz="1200" dirty="0"/>
          </a:p>
        </p:txBody>
      </p:sp>
      <p:sp>
        <p:nvSpPr>
          <p:cNvPr id="17" name="anim_4_199"/>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200"/>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অধ্যায়</a:t>
            </a:r>
            <a:endParaRPr lang="en-US" sz="1450" dirty="0"/>
          </a:p>
        </p:txBody>
      </p:sp>
      <p:sp>
        <p:nvSpPr>
          <p:cNvPr id="19" name="anim_4_201"/>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সরলরেখা, অন্তরীকরণ, বিস্তার পরিমাপ ও সম্ভাবনা</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১৬ / ৩৪</a:t>
            </a:r>
            <a:endParaRPr lang="en-US" sz="1100" dirty="0"/>
          </a:p>
        </p:txBody>
      </p:sp>
    </p:spTree>
  </p:cSld>
  <p:clrMapOvr>
    <a:masterClrMapping/>
  </p:clrMapOvr>
  <p:transition spd="med">
    <p:cover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01168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01168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প্রথম পত্র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প্রতিটি অধ্যায়, একটি বাস্তব প্রয়োগ</a:t>
            </a:r>
            <a:endParaRPr lang="en-US" sz="3000" dirty="0"/>
          </a:p>
        </p:txBody>
      </p:sp>
      <p:sp>
        <p:nvSpPr>
          <p:cNvPr id="5" name="anim_1_202"/>
          <p:cNvSpPr/>
          <p:nvPr/>
        </p:nvSpPr>
        <p:spPr>
          <a:xfrm>
            <a:off x="640080" y="196596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6" name="anim_1_203"/>
          <p:cNvSpPr txBox="1"/>
          <p:nvPr/>
        </p:nvSpPr>
        <p:spPr>
          <a:xfrm>
            <a:off x="777240" y="196596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a:t>
            </a:r>
            <a:endParaRPr lang="en-US" sz="1600" dirty="0"/>
          </a:p>
        </p:txBody>
      </p:sp>
      <p:sp>
        <p:nvSpPr>
          <p:cNvPr id="7" name="anim_1_204"/>
          <p:cNvSpPr txBox="1"/>
          <p:nvPr/>
        </p:nvSpPr>
        <p:spPr>
          <a:xfrm>
            <a:off x="1234440" y="201168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ম্যাট্রিক্স ও নির্ণায়ক</a:t>
            </a:r>
            <a:endParaRPr lang="en-US" sz="1450" dirty="0"/>
          </a:p>
        </p:txBody>
      </p:sp>
      <p:sp>
        <p:nvSpPr>
          <p:cNvPr id="8" name="anim_1_205"/>
          <p:cNvSpPr txBox="1"/>
          <p:nvPr/>
        </p:nvSpPr>
        <p:spPr>
          <a:xfrm>
            <a:off x="1234440" y="233172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গেমের গ্রাফিক্স, ছবি এডিট, </a:t>
            </a:r>
            <a:pPr indent="0" marL="0">
              <a:buNone/>
            </a:pPr>
            <a:r>
              <a:rPr lang="en-US" sz="1200" dirty="0">
                <a:solidFill>
                  <a:srgbClr val="5B5880"/>
                </a:solidFill>
                <a:latin typeface="Cambria Math" pitchFamily="34" charset="0"/>
                <a:ea typeface="Cambria Math" pitchFamily="34" charset="-122"/>
                <a:cs typeface="Cambria Math" pitchFamily="34" charset="-120"/>
              </a:rPr>
              <a:t>AI-</a:t>
            </a:r>
            <a:pPr indent="0" marL="0">
              <a:buNone/>
            </a:pPr>
            <a:r>
              <a:rPr lang="en-US" sz="1200" dirty="0">
                <a:solidFill>
                  <a:srgbClr val="5B5880"/>
                </a:solidFill>
                <a:latin typeface="Nirmala UI" pitchFamily="34" charset="0"/>
                <a:ea typeface="Nirmala UI" pitchFamily="34" charset="-122"/>
                <a:cs typeface="Nirmala UI" pitchFamily="34" charset="-120"/>
              </a:rPr>
              <a:t>এর হিসাব</a:t>
            </a:r>
            <a:endParaRPr lang="en-US" sz="1200" dirty="0"/>
          </a:p>
        </p:txBody>
      </p:sp>
      <p:sp>
        <p:nvSpPr>
          <p:cNvPr id="9" name="anim_2_206"/>
          <p:cNvSpPr/>
          <p:nvPr/>
        </p:nvSpPr>
        <p:spPr>
          <a:xfrm>
            <a:off x="640080" y="2788920"/>
            <a:ext cx="5318608"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0" name="anim_2_207"/>
          <p:cNvSpPr txBox="1"/>
          <p:nvPr/>
        </p:nvSpPr>
        <p:spPr>
          <a:xfrm>
            <a:off x="777240" y="2788920"/>
            <a:ext cx="457200" cy="713232"/>
          </a:xfrm>
          <a:prstGeom prst="rect">
            <a:avLst/>
          </a:prstGeom>
          <a:noFill/>
          <a:ln/>
        </p:spPr>
        <p:txBody>
          <a:bodyPr wrap="square" lIns="0" tIns="0" rIns="0" bIns="0" rtlCol="0" anchor="ctr"/>
          <a:lstStyle/>
          <a:p>
            <a:pPr algn="ctr" indent="0" marL="0">
              <a:buNone/>
            </a:pPr>
            <a:r>
              <a:rPr lang="en-US" sz="1600" b="1" dirty="0">
                <a:solidFill>
                  <a:srgbClr val="1F9D6B"/>
                </a:solidFill>
                <a:latin typeface="Nirmala UI" pitchFamily="34" charset="0"/>
                <a:ea typeface="Nirmala UI" pitchFamily="34" charset="-122"/>
                <a:cs typeface="Nirmala UI" pitchFamily="34" charset="-120"/>
              </a:rPr>
              <a:t>২</a:t>
            </a:r>
            <a:endParaRPr lang="en-US" sz="1600" dirty="0"/>
          </a:p>
        </p:txBody>
      </p:sp>
      <p:sp>
        <p:nvSpPr>
          <p:cNvPr id="11" name="anim_2_208"/>
          <p:cNvSpPr txBox="1"/>
          <p:nvPr/>
        </p:nvSpPr>
        <p:spPr>
          <a:xfrm>
            <a:off x="1234440" y="283464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ভেক্টর</a:t>
            </a:r>
            <a:endParaRPr lang="en-US" sz="1450" dirty="0"/>
          </a:p>
        </p:txBody>
      </p:sp>
      <p:sp>
        <p:nvSpPr>
          <p:cNvPr id="12" name="anim_2_209"/>
          <p:cNvSpPr txBox="1"/>
          <p:nvPr/>
        </p:nvSpPr>
        <p:spPr>
          <a:xfrm>
            <a:off x="1234440" y="315468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বিমান ও জাহাজের দিক, বল ও গতি</a:t>
            </a:r>
            <a:endParaRPr lang="en-US" sz="1200" dirty="0"/>
          </a:p>
        </p:txBody>
      </p:sp>
      <p:sp>
        <p:nvSpPr>
          <p:cNvPr id="13" name="anim_3_210"/>
          <p:cNvSpPr/>
          <p:nvPr/>
        </p:nvSpPr>
        <p:spPr>
          <a:xfrm>
            <a:off x="640080" y="3611880"/>
            <a:ext cx="5318608"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4" name="anim_3_211"/>
          <p:cNvSpPr txBox="1"/>
          <p:nvPr/>
        </p:nvSpPr>
        <p:spPr>
          <a:xfrm>
            <a:off x="777240" y="3611880"/>
            <a:ext cx="457200" cy="713232"/>
          </a:xfrm>
          <a:prstGeom prst="rect">
            <a:avLst/>
          </a:prstGeom>
          <a:noFill/>
          <a:ln/>
        </p:spPr>
        <p:txBody>
          <a:bodyPr wrap="square" lIns="0" tIns="0" rIns="0" bIns="0" rtlCol="0" anchor="ctr"/>
          <a:lstStyle/>
          <a:p>
            <a:pPr algn="ctr" indent="0" marL="0">
              <a:buNone/>
            </a:pPr>
            <a:r>
              <a:rPr lang="en-US" sz="1600" b="1" dirty="0">
                <a:solidFill>
                  <a:srgbClr val="1F9D6B"/>
                </a:solidFill>
                <a:latin typeface="Nirmala UI" pitchFamily="34" charset="0"/>
                <a:ea typeface="Nirmala UI" pitchFamily="34" charset="-122"/>
                <a:cs typeface="Nirmala UI" pitchFamily="34" charset="-120"/>
              </a:rPr>
              <a:t>৩</a:t>
            </a:r>
            <a:endParaRPr lang="en-US" sz="1600" dirty="0"/>
          </a:p>
        </p:txBody>
      </p:sp>
      <p:sp>
        <p:nvSpPr>
          <p:cNvPr id="15" name="anim_3_212"/>
          <p:cNvSpPr txBox="1"/>
          <p:nvPr/>
        </p:nvSpPr>
        <p:spPr>
          <a:xfrm>
            <a:off x="1234440" y="365760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সরলরেখা</a:t>
            </a:r>
            <a:endParaRPr lang="en-US" sz="1450" dirty="0"/>
          </a:p>
        </p:txBody>
      </p:sp>
      <p:sp>
        <p:nvSpPr>
          <p:cNvPr id="16" name="anim_3_213"/>
          <p:cNvSpPr txBox="1"/>
          <p:nvPr/>
        </p:nvSpPr>
        <p:spPr>
          <a:xfrm>
            <a:off x="1234440" y="397764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Cambria Math" pitchFamily="34" charset="0"/>
                <a:ea typeface="Cambria Math" pitchFamily="34" charset="-122"/>
                <a:cs typeface="Cambria Math" pitchFamily="34" charset="-120"/>
              </a:rPr>
              <a:t>GPS </a:t>
            </a:r>
            <a:pPr indent="0" marL="0">
              <a:buNone/>
            </a:pPr>
            <a:r>
              <a:rPr lang="en-US" sz="1200" dirty="0">
                <a:solidFill>
                  <a:srgbClr val="5B5880"/>
                </a:solidFill>
                <a:latin typeface="Nirmala UI" pitchFamily="34" charset="0"/>
                <a:ea typeface="Nirmala UI" pitchFamily="34" charset="-122"/>
                <a:cs typeface="Nirmala UI" pitchFamily="34" charset="-120"/>
              </a:rPr>
              <a:t>দূরত্ব, রাস্তার ঢাল, চালকবিহীন গাড়ির লেন</a:t>
            </a:r>
            <a:endParaRPr lang="en-US" sz="1200" dirty="0"/>
          </a:p>
        </p:txBody>
      </p:sp>
      <p:sp>
        <p:nvSpPr>
          <p:cNvPr id="17" name="anim_4_214"/>
          <p:cNvSpPr/>
          <p:nvPr/>
        </p:nvSpPr>
        <p:spPr>
          <a:xfrm>
            <a:off x="640080" y="4434840"/>
            <a:ext cx="5318608"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8" name="anim_4_215"/>
          <p:cNvSpPr txBox="1"/>
          <p:nvPr/>
        </p:nvSpPr>
        <p:spPr>
          <a:xfrm>
            <a:off x="777240" y="4434840"/>
            <a:ext cx="457200" cy="713232"/>
          </a:xfrm>
          <a:prstGeom prst="rect">
            <a:avLst/>
          </a:prstGeom>
          <a:noFill/>
          <a:ln/>
        </p:spPr>
        <p:txBody>
          <a:bodyPr wrap="square" lIns="0" tIns="0" rIns="0" bIns="0" rtlCol="0" anchor="ctr"/>
          <a:lstStyle/>
          <a:p>
            <a:pPr algn="ctr" indent="0" marL="0">
              <a:buNone/>
            </a:pPr>
            <a:r>
              <a:rPr lang="en-US" sz="1600" b="1" dirty="0">
                <a:solidFill>
                  <a:srgbClr val="1F9D6B"/>
                </a:solidFill>
                <a:latin typeface="Nirmala UI" pitchFamily="34" charset="0"/>
                <a:ea typeface="Nirmala UI" pitchFamily="34" charset="-122"/>
                <a:cs typeface="Nirmala UI" pitchFamily="34" charset="-120"/>
              </a:rPr>
              <a:t>৪</a:t>
            </a:r>
            <a:endParaRPr lang="en-US" sz="1600" dirty="0"/>
          </a:p>
        </p:txBody>
      </p:sp>
      <p:sp>
        <p:nvSpPr>
          <p:cNvPr id="19" name="anim_4_216"/>
          <p:cNvSpPr txBox="1"/>
          <p:nvPr/>
        </p:nvSpPr>
        <p:spPr>
          <a:xfrm>
            <a:off x="1234440" y="448056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বৃত্ত</a:t>
            </a:r>
            <a:endParaRPr lang="en-US" sz="1450" dirty="0"/>
          </a:p>
        </p:txBody>
      </p:sp>
      <p:sp>
        <p:nvSpPr>
          <p:cNvPr id="20" name="anim_4_217"/>
          <p:cNvSpPr txBox="1"/>
          <p:nvPr/>
        </p:nvSpPr>
        <p:spPr>
          <a:xfrm>
            <a:off x="1234440" y="480060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চাকা, রাডার, মোবাইল টাওয়ারের কভারেজ</a:t>
            </a:r>
            <a:endParaRPr lang="en-US" sz="1200" dirty="0"/>
          </a:p>
        </p:txBody>
      </p:sp>
      <p:sp>
        <p:nvSpPr>
          <p:cNvPr id="21" name="anim_5_218"/>
          <p:cNvSpPr/>
          <p:nvPr/>
        </p:nvSpPr>
        <p:spPr>
          <a:xfrm>
            <a:off x="640080" y="525780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22" name="anim_5_219"/>
          <p:cNvSpPr txBox="1"/>
          <p:nvPr/>
        </p:nvSpPr>
        <p:spPr>
          <a:xfrm>
            <a:off x="777240" y="525780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৫</a:t>
            </a:r>
            <a:endParaRPr lang="en-US" sz="1600" dirty="0"/>
          </a:p>
        </p:txBody>
      </p:sp>
      <p:sp>
        <p:nvSpPr>
          <p:cNvPr id="23" name="anim_5_220"/>
          <p:cNvSpPr txBox="1"/>
          <p:nvPr/>
        </p:nvSpPr>
        <p:spPr>
          <a:xfrm>
            <a:off x="1234440" y="530352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বিন্যাস ও সমাবেশ</a:t>
            </a:r>
            <a:endParaRPr lang="en-US" sz="1450" dirty="0"/>
          </a:p>
        </p:txBody>
      </p:sp>
      <p:sp>
        <p:nvSpPr>
          <p:cNvPr id="24" name="anim_5_221"/>
          <p:cNvSpPr txBox="1"/>
          <p:nvPr/>
        </p:nvSpPr>
        <p:spPr>
          <a:xfrm>
            <a:off x="1234440" y="562356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পাসওয়ার্ডের নিরাপত্তা, দল বাছাই, লটারি</a:t>
            </a:r>
            <a:endParaRPr lang="en-US" sz="1200" dirty="0"/>
          </a:p>
        </p:txBody>
      </p:sp>
      <p:sp>
        <p:nvSpPr>
          <p:cNvPr id="25" name="anim_1_222"/>
          <p:cNvSpPr/>
          <p:nvPr/>
        </p:nvSpPr>
        <p:spPr>
          <a:xfrm>
            <a:off x="6233008" y="1965960"/>
            <a:ext cx="5318608" cy="713232"/>
          </a:xfrm>
          <a:prstGeom prst="roundRect">
            <a:avLst>
              <a:gd name="adj" fmla="val 23077"/>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26" name="anim_1_223"/>
          <p:cNvSpPr txBox="1"/>
          <p:nvPr/>
        </p:nvSpPr>
        <p:spPr>
          <a:xfrm>
            <a:off x="6370168" y="1965960"/>
            <a:ext cx="457200" cy="713232"/>
          </a:xfrm>
          <a:prstGeom prst="rect">
            <a:avLst/>
          </a:prstGeom>
          <a:noFill/>
          <a:ln/>
        </p:spPr>
        <p:txBody>
          <a:bodyPr wrap="square" lIns="0" tIns="0" rIns="0" bIns="0" rtlCol="0" anchor="ctr"/>
          <a:lstStyle/>
          <a:p>
            <a:pPr algn="ctr" indent="0" marL="0">
              <a:buNone/>
            </a:pPr>
            <a:r>
              <a:rPr lang="en-US" sz="1600" b="1" dirty="0">
                <a:solidFill>
                  <a:srgbClr val="D64564"/>
                </a:solidFill>
                <a:latin typeface="Nirmala UI" pitchFamily="34" charset="0"/>
                <a:ea typeface="Nirmala UI" pitchFamily="34" charset="-122"/>
                <a:cs typeface="Nirmala UI" pitchFamily="34" charset="-120"/>
              </a:rPr>
              <a:t>৬</a:t>
            </a:r>
            <a:endParaRPr lang="en-US" sz="1600" dirty="0"/>
          </a:p>
        </p:txBody>
      </p:sp>
      <p:sp>
        <p:nvSpPr>
          <p:cNvPr id="27" name="anim_1_224"/>
          <p:cNvSpPr txBox="1"/>
          <p:nvPr/>
        </p:nvSpPr>
        <p:spPr>
          <a:xfrm>
            <a:off x="6827368" y="201168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ত্রিকোণমিতিক অনুপাত</a:t>
            </a:r>
            <a:endParaRPr lang="en-US" sz="1450" dirty="0"/>
          </a:p>
        </p:txBody>
      </p:sp>
      <p:sp>
        <p:nvSpPr>
          <p:cNvPr id="28" name="anim_1_225"/>
          <p:cNvSpPr txBox="1"/>
          <p:nvPr/>
        </p:nvSpPr>
        <p:spPr>
          <a:xfrm>
            <a:off x="6827368" y="233172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ভবনের উচ্চতা, বিদ্যুৎ, শব্দ তরঙ্গ</a:t>
            </a:r>
            <a:endParaRPr lang="en-US" sz="1200" dirty="0"/>
          </a:p>
        </p:txBody>
      </p:sp>
      <p:sp>
        <p:nvSpPr>
          <p:cNvPr id="29" name="anim_2_226"/>
          <p:cNvSpPr/>
          <p:nvPr/>
        </p:nvSpPr>
        <p:spPr>
          <a:xfrm>
            <a:off x="6233008" y="2788920"/>
            <a:ext cx="5318608" cy="713232"/>
          </a:xfrm>
          <a:prstGeom prst="roundRect">
            <a:avLst>
              <a:gd name="adj" fmla="val 23077"/>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30" name="anim_2_227"/>
          <p:cNvSpPr txBox="1"/>
          <p:nvPr/>
        </p:nvSpPr>
        <p:spPr>
          <a:xfrm>
            <a:off x="6370168" y="2788920"/>
            <a:ext cx="457200" cy="713232"/>
          </a:xfrm>
          <a:prstGeom prst="rect">
            <a:avLst/>
          </a:prstGeom>
          <a:noFill/>
          <a:ln/>
        </p:spPr>
        <p:txBody>
          <a:bodyPr wrap="square" lIns="0" tIns="0" rIns="0" bIns="0" rtlCol="0" anchor="ctr"/>
          <a:lstStyle/>
          <a:p>
            <a:pPr algn="ctr" indent="0" marL="0">
              <a:buNone/>
            </a:pPr>
            <a:r>
              <a:rPr lang="en-US" sz="1600" b="1" dirty="0">
                <a:solidFill>
                  <a:srgbClr val="D64564"/>
                </a:solidFill>
                <a:latin typeface="Nirmala UI" pitchFamily="34" charset="0"/>
                <a:ea typeface="Nirmala UI" pitchFamily="34" charset="-122"/>
                <a:cs typeface="Nirmala UI" pitchFamily="34" charset="-120"/>
              </a:rPr>
              <a:t>৭</a:t>
            </a:r>
            <a:endParaRPr lang="en-US" sz="1600" dirty="0"/>
          </a:p>
        </p:txBody>
      </p:sp>
      <p:sp>
        <p:nvSpPr>
          <p:cNvPr id="31" name="anim_2_228"/>
          <p:cNvSpPr txBox="1"/>
          <p:nvPr/>
        </p:nvSpPr>
        <p:spPr>
          <a:xfrm>
            <a:off x="6827368" y="283464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সংযুক্ত কোণ</a:t>
            </a:r>
            <a:endParaRPr lang="en-US" sz="1450" dirty="0"/>
          </a:p>
        </p:txBody>
      </p:sp>
      <p:sp>
        <p:nvSpPr>
          <p:cNvPr id="32" name="anim_2_229"/>
          <p:cNvSpPr txBox="1"/>
          <p:nvPr/>
        </p:nvSpPr>
        <p:spPr>
          <a:xfrm>
            <a:off x="6827368" y="315468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নয়েজ-ক্যানসেলিং হেডফোন, খেলায় ছোড়ার কোণ</a:t>
            </a:r>
            <a:endParaRPr lang="en-US" sz="1200" dirty="0"/>
          </a:p>
        </p:txBody>
      </p:sp>
      <p:sp>
        <p:nvSpPr>
          <p:cNvPr id="33" name="anim_3_230"/>
          <p:cNvSpPr/>
          <p:nvPr/>
        </p:nvSpPr>
        <p:spPr>
          <a:xfrm>
            <a:off x="6233008" y="361188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34" name="anim_3_231"/>
          <p:cNvSpPr txBox="1"/>
          <p:nvPr/>
        </p:nvSpPr>
        <p:spPr>
          <a:xfrm>
            <a:off x="6370168" y="361188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৮</a:t>
            </a:r>
            <a:endParaRPr lang="en-US" sz="1600" dirty="0"/>
          </a:p>
        </p:txBody>
      </p:sp>
      <p:sp>
        <p:nvSpPr>
          <p:cNvPr id="35" name="anim_3_232"/>
          <p:cNvSpPr txBox="1"/>
          <p:nvPr/>
        </p:nvSpPr>
        <p:spPr>
          <a:xfrm>
            <a:off x="6827368" y="365760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ফাংশন ও লেখচিত্র</a:t>
            </a:r>
            <a:endParaRPr lang="en-US" sz="1450" dirty="0"/>
          </a:p>
        </p:txBody>
      </p:sp>
      <p:sp>
        <p:nvSpPr>
          <p:cNvPr id="36" name="anim_3_233"/>
          <p:cNvSpPr txBox="1"/>
          <p:nvPr/>
        </p:nvSpPr>
        <p:spPr>
          <a:xfrm>
            <a:off x="6827368" y="397764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ভাড়া, বিদ্যুৎ বিল, নিউরাল নেটওয়ার্ক</a:t>
            </a:r>
            <a:endParaRPr lang="en-US" sz="1200" dirty="0"/>
          </a:p>
        </p:txBody>
      </p:sp>
      <p:sp>
        <p:nvSpPr>
          <p:cNvPr id="37" name="anim_4_234"/>
          <p:cNvSpPr/>
          <p:nvPr/>
        </p:nvSpPr>
        <p:spPr>
          <a:xfrm>
            <a:off x="6233008" y="443484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38" name="anim_4_235"/>
          <p:cNvSpPr txBox="1"/>
          <p:nvPr/>
        </p:nvSpPr>
        <p:spPr>
          <a:xfrm>
            <a:off x="6370168" y="443484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৯</a:t>
            </a:r>
            <a:endParaRPr lang="en-US" sz="1600" dirty="0"/>
          </a:p>
        </p:txBody>
      </p:sp>
      <p:sp>
        <p:nvSpPr>
          <p:cNvPr id="39" name="anim_4_236"/>
          <p:cNvSpPr txBox="1"/>
          <p:nvPr/>
        </p:nvSpPr>
        <p:spPr>
          <a:xfrm>
            <a:off x="6827368" y="448056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অন্তরীকরণ</a:t>
            </a:r>
            <a:endParaRPr lang="en-US" sz="1450" dirty="0"/>
          </a:p>
        </p:txBody>
      </p:sp>
      <p:sp>
        <p:nvSpPr>
          <p:cNvPr id="40" name="anim_4_237"/>
          <p:cNvSpPr txBox="1"/>
          <p:nvPr/>
        </p:nvSpPr>
        <p:spPr>
          <a:xfrm>
            <a:off x="6827368" y="480060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গতি, সর্বোচ্চ লাভ, </a:t>
            </a:r>
            <a:pPr indent="0" marL="0">
              <a:buNone/>
            </a:pPr>
            <a:r>
              <a:rPr lang="en-US" sz="1200" dirty="0">
                <a:solidFill>
                  <a:srgbClr val="5B5880"/>
                </a:solidFill>
                <a:latin typeface="Cambria Math" pitchFamily="34" charset="0"/>
                <a:ea typeface="Cambria Math" pitchFamily="34" charset="-122"/>
                <a:cs typeface="Cambria Math" pitchFamily="34" charset="-120"/>
              </a:rPr>
              <a:t>AI-</a:t>
            </a:r>
            <a:pPr indent="0" marL="0">
              <a:buNone/>
            </a:pPr>
            <a:r>
              <a:rPr lang="en-US" sz="1200" dirty="0">
                <a:solidFill>
                  <a:srgbClr val="5B5880"/>
                </a:solidFill>
                <a:latin typeface="Nirmala UI" pitchFamily="34" charset="0"/>
                <a:ea typeface="Nirmala UI" pitchFamily="34" charset="-122"/>
                <a:cs typeface="Nirmala UI" pitchFamily="34" charset="-120"/>
              </a:rPr>
              <a:t>এর শেখা</a:t>
            </a:r>
            <a:endParaRPr lang="en-US" sz="1200" dirty="0"/>
          </a:p>
        </p:txBody>
      </p:sp>
      <p:sp>
        <p:nvSpPr>
          <p:cNvPr id="41" name="anim_5_238"/>
          <p:cNvSpPr/>
          <p:nvPr/>
        </p:nvSpPr>
        <p:spPr>
          <a:xfrm>
            <a:off x="6233008" y="525780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42" name="anim_5_239"/>
          <p:cNvSpPr txBox="1"/>
          <p:nvPr/>
        </p:nvSpPr>
        <p:spPr>
          <a:xfrm>
            <a:off x="6370168" y="525780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১০</a:t>
            </a:r>
            <a:endParaRPr lang="en-US" sz="1600" dirty="0"/>
          </a:p>
        </p:txBody>
      </p:sp>
      <p:sp>
        <p:nvSpPr>
          <p:cNvPr id="43" name="anim_5_240"/>
          <p:cNvSpPr txBox="1"/>
          <p:nvPr/>
        </p:nvSpPr>
        <p:spPr>
          <a:xfrm>
            <a:off x="6827368" y="530352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যোগজীকরণ</a:t>
            </a:r>
            <a:endParaRPr lang="en-US" sz="1450" dirty="0"/>
          </a:p>
        </p:txBody>
      </p:sp>
      <p:sp>
        <p:nvSpPr>
          <p:cNvPr id="44" name="anim_5_241"/>
          <p:cNvSpPr txBox="1"/>
          <p:nvPr/>
        </p:nvSpPr>
        <p:spPr>
          <a:xfrm>
            <a:off x="6827368" y="562356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ক্ষেত্রফল, আয়তন, মোট দূরত্ব</a:t>
            </a:r>
            <a:endParaRPr lang="en-US" sz="1200" dirty="0"/>
          </a:p>
        </p:txBody>
      </p:sp>
      <p:sp>
        <p:nvSpPr>
          <p:cNvPr id="45" name="Text 43"/>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46" name="Text 44"/>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১৭ / ৩৪</a:t>
            </a:r>
            <a:endParaRPr lang="en-US" sz="1100"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10" presetClass="entr" presetSubtype="0"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par>
                                <p:cTn id="26" presetID="10" presetClass="entr" presetSubtype="0" fill="hold"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par>
                                <p:cTn id="60" presetID="10"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par>
                                <p:cTn id="63" presetID="10" presetClass="entr" presetSubtype="0"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par>
                                <p:cTn id="66" presetID="10" presetClass="entr" presetSubtype="0" fill="hold" nodeType="with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500"/>
                                        <p:tgtEl>
                                          <p:spTgt spid="16"/>
                                        </p:tgtEl>
                                      </p:cBhvr>
                                    </p:animEffect>
                                  </p:childTnLst>
                                </p:cTn>
                              </p:par>
                              <p:par>
                                <p:cTn id="69" presetID="10"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500"/>
                                        <p:tgtEl>
                                          <p:spTgt spid="34"/>
                                        </p:tgtEl>
                                      </p:cBhvr>
                                    </p:animEffect>
                                  </p:childTnLst>
                                </p:cTn>
                              </p:par>
                              <p:par>
                                <p:cTn id="75" presetID="10" presetClass="entr" presetSubtype="0"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par>
                                <p:cTn id="78" presetID="10" presetClass="entr" presetSubtype="0" fill="hold"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fade">
                                      <p:cBhvr>
                                        <p:cTn id="85" dur="500"/>
                                        <p:tgtEl>
                                          <p:spTgt spid="17"/>
                                        </p:tgtEl>
                                      </p:cBhvr>
                                    </p:animEffect>
                                  </p:childTnLst>
                                </p:cTn>
                              </p:par>
                              <p:par>
                                <p:cTn id="86" presetID="10"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par>
                                <p:cTn id="89" presetID="10" presetClass="entr" presetSubtype="0"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500"/>
                                        <p:tgtEl>
                                          <p:spTgt spid="19"/>
                                        </p:tgtEl>
                                      </p:cBhvr>
                                    </p:animEffect>
                                  </p:childTnLst>
                                </p:cTn>
                              </p:par>
                              <p:par>
                                <p:cTn id="92" presetID="10" presetClass="entr" presetSubtype="0"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500"/>
                                        <p:tgtEl>
                                          <p:spTgt spid="20"/>
                                        </p:tgtEl>
                                      </p:cBhvr>
                                    </p:animEffect>
                                  </p:childTnLst>
                                </p:cTn>
                              </p:par>
                              <p:par>
                                <p:cTn id="95" presetID="10" presetClass="entr" presetSubtype="0"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fade">
                                      <p:cBhvr>
                                        <p:cTn id="97" dur="500"/>
                                        <p:tgtEl>
                                          <p:spTgt spid="37"/>
                                        </p:tgtEl>
                                      </p:cBhvr>
                                    </p:animEffect>
                                  </p:childTnLst>
                                </p:cTn>
                              </p:par>
                              <p:par>
                                <p:cTn id="98" presetID="10" presetClass="entr" presetSubtype="0"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500"/>
                                        <p:tgtEl>
                                          <p:spTgt spid="38"/>
                                        </p:tgtEl>
                                      </p:cBhvr>
                                    </p:animEffect>
                                  </p:childTnLst>
                                </p:cTn>
                              </p:par>
                              <p:par>
                                <p:cTn id="101" presetID="10" presetClass="entr" presetSubtype="0" fill="hold"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par>
                                <p:cTn id="104" presetID="10" presetClass="entr" presetSubtype="0" fill="hold" nodeType="with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50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fade">
                                      <p:cBhvr>
                                        <p:cTn id="111" dur="500"/>
                                        <p:tgtEl>
                                          <p:spTgt spid="21"/>
                                        </p:tgtEl>
                                      </p:cBhvr>
                                    </p:animEffect>
                                  </p:childTnLst>
                                </p:cTn>
                              </p:par>
                              <p:par>
                                <p:cTn id="112" presetID="10" presetClass="entr" presetSubtype="0" fill="hold" nodeType="with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fade">
                                      <p:cBhvr>
                                        <p:cTn id="114" dur="500"/>
                                        <p:tgtEl>
                                          <p:spTgt spid="22"/>
                                        </p:tgtEl>
                                      </p:cBhvr>
                                    </p:animEffect>
                                  </p:childTnLst>
                                </p:cTn>
                              </p:par>
                              <p:par>
                                <p:cTn id="115" presetID="10" presetClass="entr" presetSubtype="0" fill="hold"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fade">
                                      <p:cBhvr>
                                        <p:cTn id="117" dur="500"/>
                                        <p:tgtEl>
                                          <p:spTgt spid="23"/>
                                        </p:tgtEl>
                                      </p:cBhvr>
                                    </p:animEffect>
                                  </p:childTnLst>
                                </p:cTn>
                              </p:par>
                              <p:par>
                                <p:cTn id="118" presetID="10" presetClass="entr" presetSubtype="0" fill="hold" nodeType="with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fade">
                                      <p:cBhvr>
                                        <p:cTn id="120" dur="500"/>
                                        <p:tgtEl>
                                          <p:spTgt spid="24"/>
                                        </p:tgtEl>
                                      </p:cBhvr>
                                    </p:animEffect>
                                  </p:childTnLst>
                                </p:cTn>
                              </p:par>
                              <p:par>
                                <p:cTn id="121" presetID="10" presetClass="entr" presetSubtype="0" fill="hold"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fade">
                                      <p:cBhvr>
                                        <p:cTn id="123" dur="500"/>
                                        <p:tgtEl>
                                          <p:spTgt spid="41"/>
                                        </p:tgtEl>
                                      </p:cBhvr>
                                    </p:animEffect>
                                  </p:childTnLst>
                                </p:cTn>
                              </p:par>
                              <p:par>
                                <p:cTn id="124" presetID="10" presetClass="entr" presetSubtype="0" fill="hold"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fade">
                                      <p:cBhvr>
                                        <p:cTn id="126" dur="500"/>
                                        <p:tgtEl>
                                          <p:spTgt spid="42"/>
                                        </p:tgtEl>
                                      </p:cBhvr>
                                    </p:animEffect>
                                  </p:childTnLst>
                                </p:cTn>
                              </p:par>
                              <p:par>
                                <p:cTn id="127" presetID="10" presetClass="entr" presetSubtype="0" fill="hold"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fade">
                                      <p:cBhvr>
                                        <p:cTn id="129" dur="500"/>
                                        <p:tgtEl>
                                          <p:spTgt spid="43"/>
                                        </p:tgtEl>
                                      </p:cBhvr>
                                    </p:animEffect>
                                  </p:childTnLst>
                                </p:cTn>
                              </p:par>
                              <p:par>
                                <p:cTn id="130" presetID="10" presetClass="entr" presetSubtype="0" fill="hold"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fade">
                                      <p:cBhvr>
                                        <p:cTn id="1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42316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42316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দ্বিতীয় পত্র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প্রতিটি অধ্যায়, একটি বাস্তব প্রয়োগ</a:t>
            </a:r>
            <a:endParaRPr lang="en-US" sz="3000" dirty="0"/>
          </a:p>
        </p:txBody>
      </p:sp>
      <p:sp>
        <p:nvSpPr>
          <p:cNvPr id="5" name="anim_1_242"/>
          <p:cNvSpPr/>
          <p:nvPr/>
        </p:nvSpPr>
        <p:spPr>
          <a:xfrm>
            <a:off x="640080" y="196596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6" name="anim_1_243"/>
          <p:cNvSpPr txBox="1"/>
          <p:nvPr/>
        </p:nvSpPr>
        <p:spPr>
          <a:xfrm>
            <a:off x="777240" y="196596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১১</a:t>
            </a:r>
            <a:endParaRPr lang="en-US" sz="1600" dirty="0"/>
          </a:p>
        </p:txBody>
      </p:sp>
      <p:sp>
        <p:nvSpPr>
          <p:cNvPr id="7" name="anim_1_244"/>
          <p:cNvSpPr txBox="1"/>
          <p:nvPr/>
        </p:nvSpPr>
        <p:spPr>
          <a:xfrm>
            <a:off x="1234440" y="201168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বাস্তব সংখ্যা ও অসমতা</a:t>
            </a:r>
            <a:endParaRPr lang="en-US" sz="1450" dirty="0"/>
          </a:p>
        </p:txBody>
      </p:sp>
      <p:sp>
        <p:nvSpPr>
          <p:cNvPr id="8" name="anim_1_245"/>
          <p:cNvSpPr txBox="1"/>
          <p:nvPr/>
        </p:nvSpPr>
        <p:spPr>
          <a:xfrm>
            <a:off x="1234440" y="233172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বাজেটের সীমা, মাপের সহনশীলতা</a:t>
            </a:r>
            <a:endParaRPr lang="en-US" sz="1200" dirty="0"/>
          </a:p>
        </p:txBody>
      </p:sp>
      <p:sp>
        <p:nvSpPr>
          <p:cNvPr id="9" name="anim_2_246"/>
          <p:cNvSpPr/>
          <p:nvPr/>
        </p:nvSpPr>
        <p:spPr>
          <a:xfrm>
            <a:off x="640080" y="278892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10" name="anim_2_247"/>
          <p:cNvSpPr txBox="1"/>
          <p:nvPr/>
        </p:nvSpPr>
        <p:spPr>
          <a:xfrm>
            <a:off x="777240" y="278892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১২</a:t>
            </a:r>
            <a:endParaRPr lang="en-US" sz="1600" dirty="0"/>
          </a:p>
        </p:txBody>
      </p:sp>
      <p:sp>
        <p:nvSpPr>
          <p:cNvPr id="11" name="anim_2_248"/>
          <p:cNvSpPr txBox="1"/>
          <p:nvPr/>
        </p:nvSpPr>
        <p:spPr>
          <a:xfrm>
            <a:off x="1234440" y="283464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যোগাশ্রয়ী প্রোগ্রাম</a:t>
            </a:r>
            <a:endParaRPr lang="en-US" sz="1450" dirty="0"/>
          </a:p>
        </p:txBody>
      </p:sp>
      <p:sp>
        <p:nvSpPr>
          <p:cNvPr id="12" name="anim_2_249"/>
          <p:cNvSpPr txBox="1"/>
          <p:nvPr/>
        </p:nvSpPr>
        <p:spPr>
          <a:xfrm>
            <a:off x="1234440" y="315468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কারখানায় কম খরচে সর্বোচ্চ উৎপাদন</a:t>
            </a:r>
            <a:endParaRPr lang="en-US" sz="1200" dirty="0"/>
          </a:p>
        </p:txBody>
      </p:sp>
      <p:sp>
        <p:nvSpPr>
          <p:cNvPr id="13" name="anim_3_250"/>
          <p:cNvSpPr/>
          <p:nvPr/>
        </p:nvSpPr>
        <p:spPr>
          <a:xfrm>
            <a:off x="640080" y="361188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14" name="anim_3_251"/>
          <p:cNvSpPr txBox="1"/>
          <p:nvPr/>
        </p:nvSpPr>
        <p:spPr>
          <a:xfrm>
            <a:off x="777240" y="361188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১৩</a:t>
            </a:r>
            <a:endParaRPr lang="en-US" sz="1600" dirty="0"/>
          </a:p>
        </p:txBody>
      </p:sp>
      <p:sp>
        <p:nvSpPr>
          <p:cNvPr id="15" name="anim_3_252"/>
          <p:cNvSpPr txBox="1"/>
          <p:nvPr/>
        </p:nvSpPr>
        <p:spPr>
          <a:xfrm>
            <a:off x="1234440" y="365760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জটিল সংখ্যা</a:t>
            </a:r>
            <a:endParaRPr lang="en-US" sz="1450" dirty="0"/>
          </a:p>
        </p:txBody>
      </p:sp>
      <p:sp>
        <p:nvSpPr>
          <p:cNvPr id="16" name="anim_3_253"/>
          <p:cNvSpPr txBox="1"/>
          <p:nvPr/>
        </p:nvSpPr>
        <p:spPr>
          <a:xfrm>
            <a:off x="1234440" y="397764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বিদ্যুৎ প্রকৌশল, সংকেত প্রক্রিয়াকরণ</a:t>
            </a:r>
            <a:endParaRPr lang="en-US" sz="1200" dirty="0"/>
          </a:p>
        </p:txBody>
      </p:sp>
      <p:sp>
        <p:nvSpPr>
          <p:cNvPr id="17" name="anim_4_254"/>
          <p:cNvSpPr/>
          <p:nvPr/>
        </p:nvSpPr>
        <p:spPr>
          <a:xfrm>
            <a:off x="640080" y="443484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18" name="anim_4_255"/>
          <p:cNvSpPr txBox="1"/>
          <p:nvPr/>
        </p:nvSpPr>
        <p:spPr>
          <a:xfrm>
            <a:off x="777240" y="443484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১৪</a:t>
            </a:r>
            <a:endParaRPr lang="en-US" sz="1600" dirty="0"/>
          </a:p>
        </p:txBody>
      </p:sp>
      <p:sp>
        <p:nvSpPr>
          <p:cNvPr id="19" name="anim_4_256"/>
          <p:cNvSpPr txBox="1"/>
          <p:nvPr/>
        </p:nvSpPr>
        <p:spPr>
          <a:xfrm>
            <a:off x="1234440" y="448056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বহুপদী ও বহুপদী সমীকরণ</a:t>
            </a:r>
            <a:endParaRPr lang="en-US" sz="1450" dirty="0"/>
          </a:p>
        </p:txBody>
      </p:sp>
      <p:sp>
        <p:nvSpPr>
          <p:cNvPr id="20" name="anim_4_257"/>
          <p:cNvSpPr txBox="1"/>
          <p:nvPr/>
        </p:nvSpPr>
        <p:spPr>
          <a:xfrm>
            <a:off x="1234440" y="480060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বলের পথ, লাভ-ক্ষতির হিসাব</a:t>
            </a:r>
            <a:endParaRPr lang="en-US" sz="1200" dirty="0"/>
          </a:p>
        </p:txBody>
      </p:sp>
      <p:sp>
        <p:nvSpPr>
          <p:cNvPr id="21" name="anim_5_258"/>
          <p:cNvSpPr/>
          <p:nvPr/>
        </p:nvSpPr>
        <p:spPr>
          <a:xfrm>
            <a:off x="640080" y="5257800"/>
            <a:ext cx="5318608" cy="713232"/>
          </a:xfrm>
          <a:prstGeom prst="roundRect">
            <a:avLst>
              <a:gd name="adj" fmla="val 23077"/>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22" name="anim_5_259"/>
          <p:cNvSpPr txBox="1"/>
          <p:nvPr/>
        </p:nvSpPr>
        <p:spPr>
          <a:xfrm>
            <a:off x="777240" y="5257800"/>
            <a:ext cx="457200" cy="713232"/>
          </a:xfrm>
          <a:prstGeom prst="rect">
            <a:avLst/>
          </a:prstGeom>
          <a:noFill/>
          <a:ln/>
        </p:spPr>
        <p:txBody>
          <a:bodyPr wrap="square" lIns="0" tIns="0" rIns="0" bIns="0" rtlCol="0" anchor="ctr"/>
          <a:lstStyle/>
          <a:p>
            <a:pPr algn="ctr" indent="0" marL="0">
              <a:buNone/>
            </a:pPr>
            <a:r>
              <a:rPr lang="en-US" sz="1600" b="1" dirty="0">
                <a:solidFill>
                  <a:srgbClr val="5A48D6"/>
                </a:solidFill>
                <a:latin typeface="Nirmala UI" pitchFamily="34" charset="0"/>
                <a:ea typeface="Nirmala UI" pitchFamily="34" charset="-122"/>
                <a:cs typeface="Nirmala UI" pitchFamily="34" charset="-120"/>
              </a:rPr>
              <a:t>১৫</a:t>
            </a:r>
            <a:endParaRPr lang="en-US" sz="1600" dirty="0"/>
          </a:p>
        </p:txBody>
      </p:sp>
      <p:sp>
        <p:nvSpPr>
          <p:cNvPr id="23" name="anim_5_260"/>
          <p:cNvSpPr txBox="1"/>
          <p:nvPr/>
        </p:nvSpPr>
        <p:spPr>
          <a:xfrm>
            <a:off x="1234440" y="530352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দ্বিপদী বিস্তৃতি</a:t>
            </a:r>
            <a:endParaRPr lang="en-US" sz="1450" dirty="0"/>
          </a:p>
        </p:txBody>
      </p:sp>
      <p:sp>
        <p:nvSpPr>
          <p:cNvPr id="24" name="anim_5_261"/>
          <p:cNvSpPr txBox="1"/>
          <p:nvPr/>
        </p:nvSpPr>
        <p:spPr>
          <a:xfrm>
            <a:off x="1234440" y="562356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ব্যাংকের মুনাফা, সম্ভাবনা, মান নিয়ন্ত্রণ</a:t>
            </a:r>
            <a:endParaRPr lang="en-US" sz="1200" dirty="0"/>
          </a:p>
        </p:txBody>
      </p:sp>
      <p:sp>
        <p:nvSpPr>
          <p:cNvPr id="25" name="anim_1_262"/>
          <p:cNvSpPr/>
          <p:nvPr/>
        </p:nvSpPr>
        <p:spPr>
          <a:xfrm>
            <a:off x="6233008" y="1965960"/>
            <a:ext cx="5318608" cy="713232"/>
          </a:xfrm>
          <a:prstGeom prst="roundRect">
            <a:avLst>
              <a:gd name="adj" fmla="val 23077"/>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26" name="anim_1_263"/>
          <p:cNvSpPr txBox="1"/>
          <p:nvPr/>
        </p:nvSpPr>
        <p:spPr>
          <a:xfrm>
            <a:off x="6370168" y="1965960"/>
            <a:ext cx="457200" cy="713232"/>
          </a:xfrm>
          <a:prstGeom prst="rect">
            <a:avLst/>
          </a:prstGeom>
          <a:noFill/>
          <a:ln/>
        </p:spPr>
        <p:txBody>
          <a:bodyPr wrap="square" lIns="0" tIns="0" rIns="0" bIns="0" rtlCol="0" anchor="ctr"/>
          <a:lstStyle/>
          <a:p>
            <a:pPr algn="ctr" indent="0" marL="0">
              <a:buNone/>
            </a:pPr>
            <a:r>
              <a:rPr lang="en-US" sz="1600" b="1" dirty="0">
                <a:solidFill>
                  <a:srgbClr val="1F9D6B"/>
                </a:solidFill>
                <a:latin typeface="Nirmala UI" pitchFamily="34" charset="0"/>
                <a:ea typeface="Nirmala UI" pitchFamily="34" charset="-122"/>
                <a:cs typeface="Nirmala UI" pitchFamily="34" charset="-120"/>
              </a:rPr>
              <a:t>১৬</a:t>
            </a:r>
            <a:endParaRPr lang="en-US" sz="1600" dirty="0"/>
          </a:p>
        </p:txBody>
      </p:sp>
      <p:sp>
        <p:nvSpPr>
          <p:cNvPr id="27" name="anim_1_264"/>
          <p:cNvSpPr txBox="1"/>
          <p:nvPr/>
        </p:nvSpPr>
        <p:spPr>
          <a:xfrm>
            <a:off x="6827368" y="201168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কনিক</a:t>
            </a:r>
            <a:endParaRPr lang="en-US" sz="1450" dirty="0"/>
          </a:p>
        </p:txBody>
      </p:sp>
      <p:sp>
        <p:nvSpPr>
          <p:cNvPr id="28" name="anim_1_265"/>
          <p:cNvSpPr txBox="1"/>
          <p:nvPr/>
        </p:nvSpPr>
        <p:spPr>
          <a:xfrm>
            <a:off x="6827368" y="233172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ডিশ এন্টেনা, গ্রহের কক্ষপথ, টর্চ</a:t>
            </a:r>
            <a:endParaRPr lang="en-US" sz="1200" dirty="0"/>
          </a:p>
        </p:txBody>
      </p:sp>
      <p:sp>
        <p:nvSpPr>
          <p:cNvPr id="29" name="anim_2_266"/>
          <p:cNvSpPr/>
          <p:nvPr/>
        </p:nvSpPr>
        <p:spPr>
          <a:xfrm>
            <a:off x="6233008" y="2788920"/>
            <a:ext cx="5318608" cy="713232"/>
          </a:xfrm>
          <a:prstGeom prst="roundRect">
            <a:avLst>
              <a:gd name="adj" fmla="val 23077"/>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30" name="anim_2_267"/>
          <p:cNvSpPr txBox="1"/>
          <p:nvPr/>
        </p:nvSpPr>
        <p:spPr>
          <a:xfrm>
            <a:off x="6370168" y="2788920"/>
            <a:ext cx="457200" cy="713232"/>
          </a:xfrm>
          <a:prstGeom prst="rect">
            <a:avLst/>
          </a:prstGeom>
          <a:noFill/>
          <a:ln/>
        </p:spPr>
        <p:txBody>
          <a:bodyPr wrap="square" lIns="0" tIns="0" rIns="0" bIns="0" rtlCol="0" anchor="ctr"/>
          <a:lstStyle/>
          <a:p>
            <a:pPr algn="ctr" indent="0" marL="0">
              <a:buNone/>
            </a:pPr>
            <a:r>
              <a:rPr lang="en-US" sz="1600" b="1" dirty="0">
                <a:solidFill>
                  <a:srgbClr val="D64564"/>
                </a:solidFill>
                <a:latin typeface="Nirmala UI" pitchFamily="34" charset="0"/>
                <a:ea typeface="Nirmala UI" pitchFamily="34" charset="-122"/>
                <a:cs typeface="Nirmala UI" pitchFamily="34" charset="-120"/>
              </a:rPr>
              <a:t>১৭</a:t>
            </a:r>
            <a:endParaRPr lang="en-US" sz="1600" dirty="0"/>
          </a:p>
        </p:txBody>
      </p:sp>
      <p:sp>
        <p:nvSpPr>
          <p:cNvPr id="31" name="anim_2_268"/>
          <p:cNvSpPr txBox="1"/>
          <p:nvPr/>
        </p:nvSpPr>
        <p:spPr>
          <a:xfrm>
            <a:off x="6827368" y="283464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বিপরীত ত্রিকোণমিতিক ফাংশন</a:t>
            </a:r>
            <a:endParaRPr lang="en-US" sz="1450" dirty="0"/>
          </a:p>
        </p:txBody>
      </p:sp>
      <p:sp>
        <p:nvSpPr>
          <p:cNvPr id="32" name="anim_2_269"/>
          <p:cNvSpPr txBox="1"/>
          <p:nvPr/>
        </p:nvSpPr>
        <p:spPr>
          <a:xfrm>
            <a:off x="6827368" y="315468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রোবট বাহুর কোণ নির্ণয়, নেভিগেশন</a:t>
            </a:r>
            <a:endParaRPr lang="en-US" sz="1200" dirty="0"/>
          </a:p>
        </p:txBody>
      </p:sp>
      <p:sp>
        <p:nvSpPr>
          <p:cNvPr id="33" name="anim_3_270"/>
          <p:cNvSpPr/>
          <p:nvPr/>
        </p:nvSpPr>
        <p:spPr>
          <a:xfrm>
            <a:off x="6233008" y="3611880"/>
            <a:ext cx="5318608" cy="713232"/>
          </a:xfrm>
          <a:prstGeom prst="roundRect">
            <a:avLst>
              <a:gd name="adj" fmla="val 23077"/>
            </a:avLst>
          </a:prstGeom>
          <a:solidFill>
            <a:srgbClr val="FFFFFF"/>
          </a:solidFill>
          <a:ln w="19050">
            <a:solidFill>
              <a:srgbClr val="F4B942"/>
            </a:solidFill>
            <a:prstDash val="solid"/>
          </a:ln>
          <a:effectLst>
            <a:outerShdw sx="100000" sy="100000" kx="0" ky="0" algn="bl" rotWithShape="0" blurRad="203200" dist="63500" dir="5400000">
              <a:srgbClr val="2A1E78">
                <a:alpha val="10000"/>
              </a:srgbClr>
            </a:outerShdw>
          </a:effectLst>
        </p:spPr>
      </p:sp>
      <p:sp>
        <p:nvSpPr>
          <p:cNvPr id="34" name="anim_3_271"/>
          <p:cNvSpPr txBox="1"/>
          <p:nvPr/>
        </p:nvSpPr>
        <p:spPr>
          <a:xfrm>
            <a:off x="6370168" y="3611880"/>
            <a:ext cx="457200" cy="713232"/>
          </a:xfrm>
          <a:prstGeom prst="rect">
            <a:avLst/>
          </a:prstGeom>
          <a:noFill/>
          <a:ln/>
        </p:spPr>
        <p:txBody>
          <a:bodyPr wrap="square" lIns="0" tIns="0" rIns="0" bIns="0" rtlCol="0" anchor="ctr"/>
          <a:lstStyle/>
          <a:p>
            <a:pPr algn="ctr" indent="0" marL="0">
              <a:buNone/>
            </a:pPr>
            <a:r>
              <a:rPr lang="en-US" sz="1600" b="1" dirty="0">
                <a:solidFill>
                  <a:srgbClr val="F4B942"/>
                </a:solidFill>
                <a:latin typeface="Nirmala UI" pitchFamily="34" charset="0"/>
                <a:ea typeface="Nirmala UI" pitchFamily="34" charset="-122"/>
                <a:cs typeface="Nirmala UI" pitchFamily="34" charset="-120"/>
              </a:rPr>
              <a:t>১৮</a:t>
            </a:r>
            <a:endParaRPr lang="en-US" sz="1600" dirty="0"/>
          </a:p>
        </p:txBody>
      </p:sp>
      <p:sp>
        <p:nvSpPr>
          <p:cNvPr id="35" name="anim_3_272"/>
          <p:cNvSpPr txBox="1"/>
          <p:nvPr/>
        </p:nvSpPr>
        <p:spPr>
          <a:xfrm>
            <a:off x="6827368" y="365760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স্থিতিবিদ্যা</a:t>
            </a:r>
            <a:endParaRPr lang="en-US" sz="1450" dirty="0"/>
          </a:p>
        </p:txBody>
      </p:sp>
      <p:sp>
        <p:nvSpPr>
          <p:cNvPr id="36" name="anim_3_273"/>
          <p:cNvSpPr txBox="1"/>
          <p:nvPr/>
        </p:nvSpPr>
        <p:spPr>
          <a:xfrm>
            <a:off x="6827368" y="397764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সেতু ও ভবনের ভারসাম্য</a:t>
            </a:r>
            <a:endParaRPr lang="en-US" sz="1200" dirty="0"/>
          </a:p>
        </p:txBody>
      </p:sp>
      <p:sp>
        <p:nvSpPr>
          <p:cNvPr id="37" name="anim_4_274"/>
          <p:cNvSpPr/>
          <p:nvPr/>
        </p:nvSpPr>
        <p:spPr>
          <a:xfrm>
            <a:off x="6233008" y="4434840"/>
            <a:ext cx="5318608" cy="713232"/>
          </a:xfrm>
          <a:prstGeom prst="roundRect">
            <a:avLst>
              <a:gd name="adj" fmla="val 23077"/>
            </a:avLst>
          </a:prstGeom>
          <a:solidFill>
            <a:srgbClr val="FFFFFF"/>
          </a:solidFill>
          <a:ln w="19050">
            <a:solidFill>
              <a:srgbClr val="F4B942"/>
            </a:solidFill>
            <a:prstDash val="solid"/>
          </a:ln>
          <a:effectLst>
            <a:outerShdw sx="100000" sy="100000" kx="0" ky="0" algn="bl" rotWithShape="0" blurRad="203200" dist="63500" dir="5400000">
              <a:srgbClr val="2A1E78">
                <a:alpha val="10000"/>
              </a:srgbClr>
            </a:outerShdw>
          </a:effectLst>
        </p:spPr>
      </p:sp>
      <p:sp>
        <p:nvSpPr>
          <p:cNvPr id="38" name="anim_4_275"/>
          <p:cNvSpPr txBox="1"/>
          <p:nvPr/>
        </p:nvSpPr>
        <p:spPr>
          <a:xfrm>
            <a:off x="6370168" y="4434840"/>
            <a:ext cx="457200" cy="713232"/>
          </a:xfrm>
          <a:prstGeom prst="rect">
            <a:avLst/>
          </a:prstGeom>
          <a:noFill/>
          <a:ln/>
        </p:spPr>
        <p:txBody>
          <a:bodyPr wrap="square" lIns="0" tIns="0" rIns="0" bIns="0" rtlCol="0" anchor="ctr"/>
          <a:lstStyle/>
          <a:p>
            <a:pPr algn="ctr" indent="0" marL="0">
              <a:buNone/>
            </a:pPr>
            <a:r>
              <a:rPr lang="en-US" sz="1600" b="1" dirty="0">
                <a:solidFill>
                  <a:srgbClr val="F4B942"/>
                </a:solidFill>
                <a:latin typeface="Nirmala UI" pitchFamily="34" charset="0"/>
                <a:ea typeface="Nirmala UI" pitchFamily="34" charset="-122"/>
                <a:cs typeface="Nirmala UI" pitchFamily="34" charset="-120"/>
              </a:rPr>
              <a:t>১৯</a:t>
            </a:r>
            <a:endParaRPr lang="en-US" sz="1600" dirty="0"/>
          </a:p>
        </p:txBody>
      </p:sp>
      <p:sp>
        <p:nvSpPr>
          <p:cNvPr id="39" name="anim_4_276"/>
          <p:cNvSpPr txBox="1"/>
          <p:nvPr/>
        </p:nvSpPr>
        <p:spPr>
          <a:xfrm>
            <a:off x="6827368" y="448056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সমতলে বস্তুকণার গতি</a:t>
            </a:r>
            <a:endParaRPr lang="en-US" sz="1450" dirty="0"/>
          </a:p>
        </p:txBody>
      </p:sp>
      <p:sp>
        <p:nvSpPr>
          <p:cNvPr id="40" name="anim_4_277"/>
          <p:cNvSpPr txBox="1"/>
          <p:nvPr/>
        </p:nvSpPr>
        <p:spPr>
          <a:xfrm>
            <a:off x="6827368" y="480060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রকেট, খেলার বল, গাড়ির গতি</a:t>
            </a:r>
            <a:endParaRPr lang="en-US" sz="1200" dirty="0"/>
          </a:p>
        </p:txBody>
      </p:sp>
      <p:sp>
        <p:nvSpPr>
          <p:cNvPr id="41" name="anim_5_278"/>
          <p:cNvSpPr/>
          <p:nvPr/>
        </p:nvSpPr>
        <p:spPr>
          <a:xfrm>
            <a:off x="6233008" y="5257800"/>
            <a:ext cx="5318608" cy="713232"/>
          </a:xfrm>
          <a:prstGeom prst="roundRect">
            <a:avLst>
              <a:gd name="adj" fmla="val 23077"/>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42" name="anim_5_279"/>
          <p:cNvSpPr txBox="1"/>
          <p:nvPr/>
        </p:nvSpPr>
        <p:spPr>
          <a:xfrm>
            <a:off x="6370168" y="5257800"/>
            <a:ext cx="457200" cy="713232"/>
          </a:xfrm>
          <a:prstGeom prst="rect">
            <a:avLst/>
          </a:prstGeom>
          <a:noFill/>
          <a:ln/>
        </p:spPr>
        <p:txBody>
          <a:bodyPr wrap="square" lIns="0" tIns="0" rIns="0" bIns="0" rtlCol="0" anchor="ctr"/>
          <a:lstStyle/>
          <a:p>
            <a:pPr algn="ctr" indent="0" marL="0">
              <a:buNone/>
            </a:pPr>
            <a:r>
              <a:rPr lang="en-US" sz="1600" b="1" dirty="0">
                <a:solidFill>
                  <a:srgbClr val="D64564"/>
                </a:solidFill>
                <a:latin typeface="Nirmala UI" pitchFamily="34" charset="0"/>
                <a:ea typeface="Nirmala UI" pitchFamily="34" charset="-122"/>
                <a:cs typeface="Nirmala UI" pitchFamily="34" charset="-120"/>
              </a:rPr>
              <a:t>২০</a:t>
            </a:r>
            <a:endParaRPr lang="en-US" sz="1600" dirty="0"/>
          </a:p>
        </p:txBody>
      </p:sp>
      <p:sp>
        <p:nvSpPr>
          <p:cNvPr id="43" name="anim_5_280"/>
          <p:cNvSpPr txBox="1"/>
          <p:nvPr/>
        </p:nvSpPr>
        <p:spPr>
          <a:xfrm>
            <a:off x="6827368" y="5303520"/>
            <a:ext cx="4587088" cy="329184"/>
          </a:xfrm>
          <a:prstGeom prst="rect">
            <a:avLst/>
          </a:prstGeom>
          <a:noFill/>
          <a:ln/>
        </p:spPr>
        <p:txBody>
          <a:bodyPr wrap="square" lIns="0" tIns="0" rIns="0" bIns="0" rtlCol="0" anchor="t"/>
          <a:lstStyle/>
          <a:p>
            <a:pPr indent="0" marL="0">
              <a:buNone/>
            </a:pPr>
            <a:r>
              <a:rPr lang="en-US" sz="1450" b="1" dirty="0">
                <a:solidFill>
                  <a:srgbClr val="1C1A3A"/>
                </a:solidFill>
                <a:latin typeface="Nirmala UI" pitchFamily="34" charset="0"/>
                <a:ea typeface="Nirmala UI" pitchFamily="34" charset="-122"/>
                <a:cs typeface="Nirmala UI" pitchFamily="34" charset="-120"/>
              </a:rPr>
              <a:t>বিস্তার পরিমাপ ও সম্ভাবনা</a:t>
            </a:r>
            <a:endParaRPr lang="en-US" sz="1450" dirty="0"/>
          </a:p>
        </p:txBody>
      </p:sp>
      <p:sp>
        <p:nvSpPr>
          <p:cNvPr id="44" name="anim_5_281"/>
          <p:cNvSpPr txBox="1"/>
          <p:nvPr/>
        </p:nvSpPr>
        <p:spPr>
          <a:xfrm>
            <a:off x="6827368" y="5623560"/>
            <a:ext cx="4587088" cy="310896"/>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আবহাওয়ার পূর্বাভাস, বিমা, </a:t>
            </a:r>
            <a:pPr indent="0" marL="0">
              <a:buNone/>
            </a:pPr>
            <a:r>
              <a:rPr lang="en-US" sz="1200" dirty="0">
                <a:solidFill>
                  <a:srgbClr val="5B5880"/>
                </a:solidFill>
                <a:latin typeface="Cambria Math" pitchFamily="34" charset="0"/>
                <a:ea typeface="Cambria Math" pitchFamily="34" charset="-122"/>
                <a:cs typeface="Cambria Math" pitchFamily="34" charset="-120"/>
              </a:rPr>
              <a:t>AI-</a:t>
            </a:r>
            <a:pPr indent="0" marL="0">
              <a:buNone/>
            </a:pPr>
            <a:r>
              <a:rPr lang="en-US" sz="1200" dirty="0">
                <a:solidFill>
                  <a:srgbClr val="5B5880"/>
                </a:solidFill>
                <a:latin typeface="Nirmala UI" pitchFamily="34" charset="0"/>
                <a:ea typeface="Nirmala UI" pitchFamily="34" charset="-122"/>
                <a:cs typeface="Nirmala UI" pitchFamily="34" charset="-120"/>
              </a:rPr>
              <a:t>এর নির্ভুলতা</a:t>
            </a:r>
            <a:endParaRPr lang="en-US" sz="1200" dirty="0"/>
          </a:p>
        </p:txBody>
      </p:sp>
      <p:sp>
        <p:nvSpPr>
          <p:cNvPr id="45" name="Text 43"/>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46" name="Text 44"/>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১৮ / ৩৪</a:t>
            </a:r>
            <a:endParaRPr lang="en-US" sz="11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10" presetClass="entr" presetSubtype="0"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par>
                                <p:cTn id="26" presetID="10" presetClass="entr" presetSubtype="0" fill="hold"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par>
                                <p:cTn id="60" presetID="10"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par>
                                <p:cTn id="63" presetID="10" presetClass="entr" presetSubtype="0"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par>
                                <p:cTn id="66" presetID="10" presetClass="entr" presetSubtype="0" fill="hold" nodeType="with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500"/>
                                        <p:tgtEl>
                                          <p:spTgt spid="16"/>
                                        </p:tgtEl>
                                      </p:cBhvr>
                                    </p:animEffect>
                                  </p:childTnLst>
                                </p:cTn>
                              </p:par>
                              <p:par>
                                <p:cTn id="69" presetID="10"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500"/>
                                        <p:tgtEl>
                                          <p:spTgt spid="34"/>
                                        </p:tgtEl>
                                      </p:cBhvr>
                                    </p:animEffect>
                                  </p:childTnLst>
                                </p:cTn>
                              </p:par>
                              <p:par>
                                <p:cTn id="75" presetID="10" presetClass="entr" presetSubtype="0"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par>
                                <p:cTn id="78" presetID="10" presetClass="entr" presetSubtype="0" fill="hold"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fade">
                                      <p:cBhvr>
                                        <p:cTn id="85" dur="500"/>
                                        <p:tgtEl>
                                          <p:spTgt spid="17"/>
                                        </p:tgtEl>
                                      </p:cBhvr>
                                    </p:animEffect>
                                  </p:childTnLst>
                                </p:cTn>
                              </p:par>
                              <p:par>
                                <p:cTn id="86" presetID="10"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par>
                                <p:cTn id="89" presetID="10" presetClass="entr" presetSubtype="0"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500"/>
                                        <p:tgtEl>
                                          <p:spTgt spid="19"/>
                                        </p:tgtEl>
                                      </p:cBhvr>
                                    </p:animEffect>
                                  </p:childTnLst>
                                </p:cTn>
                              </p:par>
                              <p:par>
                                <p:cTn id="92" presetID="10" presetClass="entr" presetSubtype="0"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500"/>
                                        <p:tgtEl>
                                          <p:spTgt spid="20"/>
                                        </p:tgtEl>
                                      </p:cBhvr>
                                    </p:animEffect>
                                  </p:childTnLst>
                                </p:cTn>
                              </p:par>
                              <p:par>
                                <p:cTn id="95" presetID="10" presetClass="entr" presetSubtype="0" fill="hold"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fade">
                                      <p:cBhvr>
                                        <p:cTn id="97" dur="500"/>
                                        <p:tgtEl>
                                          <p:spTgt spid="37"/>
                                        </p:tgtEl>
                                      </p:cBhvr>
                                    </p:animEffect>
                                  </p:childTnLst>
                                </p:cTn>
                              </p:par>
                              <p:par>
                                <p:cTn id="98" presetID="10" presetClass="entr" presetSubtype="0"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500"/>
                                        <p:tgtEl>
                                          <p:spTgt spid="38"/>
                                        </p:tgtEl>
                                      </p:cBhvr>
                                    </p:animEffect>
                                  </p:childTnLst>
                                </p:cTn>
                              </p:par>
                              <p:par>
                                <p:cTn id="101" presetID="10" presetClass="entr" presetSubtype="0" fill="hold"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par>
                                <p:cTn id="104" presetID="10" presetClass="entr" presetSubtype="0" fill="hold" nodeType="with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50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fade">
                                      <p:cBhvr>
                                        <p:cTn id="111" dur="500"/>
                                        <p:tgtEl>
                                          <p:spTgt spid="21"/>
                                        </p:tgtEl>
                                      </p:cBhvr>
                                    </p:animEffect>
                                  </p:childTnLst>
                                </p:cTn>
                              </p:par>
                              <p:par>
                                <p:cTn id="112" presetID="10" presetClass="entr" presetSubtype="0" fill="hold" nodeType="with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fade">
                                      <p:cBhvr>
                                        <p:cTn id="114" dur="500"/>
                                        <p:tgtEl>
                                          <p:spTgt spid="22"/>
                                        </p:tgtEl>
                                      </p:cBhvr>
                                    </p:animEffect>
                                  </p:childTnLst>
                                </p:cTn>
                              </p:par>
                              <p:par>
                                <p:cTn id="115" presetID="10" presetClass="entr" presetSubtype="0" fill="hold" nodeType="with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fade">
                                      <p:cBhvr>
                                        <p:cTn id="117" dur="500"/>
                                        <p:tgtEl>
                                          <p:spTgt spid="23"/>
                                        </p:tgtEl>
                                      </p:cBhvr>
                                    </p:animEffect>
                                  </p:childTnLst>
                                </p:cTn>
                              </p:par>
                              <p:par>
                                <p:cTn id="118" presetID="10" presetClass="entr" presetSubtype="0" fill="hold" nodeType="with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fade">
                                      <p:cBhvr>
                                        <p:cTn id="120" dur="500"/>
                                        <p:tgtEl>
                                          <p:spTgt spid="24"/>
                                        </p:tgtEl>
                                      </p:cBhvr>
                                    </p:animEffect>
                                  </p:childTnLst>
                                </p:cTn>
                              </p:par>
                              <p:par>
                                <p:cTn id="121" presetID="10" presetClass="entr" presetSubtype="0" fill="hold"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fade">
                                      <p:cBhvr>
                                        <p:cTn id="123" dur="500"/>
                                        <p:tgtEl>
                                          <p:spTgt spid="41"/>
                                        </p:tgtEl>
                                      </p:cBhvr>
                                    </p:animEffect>
                                  </p:childTnLst>
                                </p:cTn>
                              </p:par>
                              <p:par>
                                <p:cTn id="124" presetID="10" presetClass="entr" presetSubtype="0" fill="hold"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fade">
                                      <p:cBhvr>
                                        <p:cTn id="126" dur="500"/>
                                        <p:tgtEl>
                                          <p:spTgt spid="42"/>
                                        </p:tgtEl>
                                      </p:cBhvr>
                                    </p:animEffect>
                                  </p:childTnLst>
                                </p:cTn>
                              </p:par>
                              <p:par>
                                <p:cTn id="127" presetID="10" presetClass="entr" presetSubtype="0" fill="hold"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fade">
                                      <p:cBhvr>
                                        <p:cTn id="129" dur="500"/>
                                        <p:tgtEl>
                                          <p:spTgt spid="43"/>
                                        </p:tgtEl>
                                      </p:cBhvr>
                                    </p:animEffect>
                                  </p:childTnLst>
                                </p:cTn>
                              </p:par>
                              <p:par>
                                <p:cTn id="130" presetID="10" presetClass="entr" presetSubtype="0" fill="hold"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fade">
                                      <p:cBhvr>
                                        <p:cTn id="1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 19">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txBox="1"/>
          <p:nvPr/>
        </p:nvSpPr>
        <p:spPr>
          <a:xfrm>
            <a:off x="640080" y="1828800"/>
            <a:ext cx="5486400" cy="548640"/>
          </a:xfrm>
          <a:prstGeom prst="rect">
            <a:avLst/>
          </a:prstGeom>
          <a:noFill/>
          <a:ln/>
        </p:spPr>
        <p:txBody>
          <a:bodyPr wrap="square" lIns="0" tIns="0" rIns="0" bIns="0" rtlCol="0" anchor="t"/>
          <a:lstStyle/>
          <a:p>
            <a:pPr indent="0" marL="0">
              <a:buNone/>
            </a:pPr>
            <a:r>
              <a:rPr lang="en-US" sz="2200" b="1" dirty="0">
                <a:solidFill>
                  <a:srgbClr val="F4B942"/>
                </a:solidFill>
                <a:latin typeface="Nirmala UI" pitchFamily="34" charset="0"/>
                <a:ea typeface="Nirmala UI" pitchFamily="34" charset="-122"/>
                <a:cs typeface="Nirmala UI" pitchFamily="34" charset="-120"/>
              </a:rPr>
              <a:t>অংশ ৩</a:t>
            </a:r>
            <a:endParaRPr lang="en-US" sz="2200" dirty="0"/>
          </a:p>
        </p:txBody>
      </p:sp>
      <p:sp>
        <p:nvSpPr>
          <p:cNvPr id="3" name="Text 1"/>
          <p:cNvSpPr txBox="1"/>
          <p:nvPr/>
        </p:nvSpPr>
        <p:spPr>
          <a:xfrm>
            <a:off x="640080" y="2377440"/>
            <a:ext cx="10515600" cy="1097280"/>
          </a:xfrm>
          <a:prstGeom prst="rect">
            <a:avLst/>
          </a:prstGeom>
          <a:noFill/>
          <a:ln/>
        </p:spPr>
        <p:txBody>
          <a:bodyPr wrap="square" lIns="0" tIns="0" rIns="0" bIns="0" rtlCol="0" anchor="t"/>
          <a:lstStyle/>
          <a:p>
            <a:pPr indent="0" marL="0">
              <a:buNone/>
            </a:pPr>
            <a:r>
              <a:rPr lang="en-US" sz="4800" b="1" dirty="0">
                <a:solidFill>
                  <a:srgbClr val="F4F3FA"/>
                </a:solidFill>
                <a:latin typeface="Nirmala UI" pitchFamily="34" charset="0"/>
                <a:ea typeface="Nirmala UI" pitchFamily="34" charset="-122"/>
                <a:cs typeface="Nirmala UI" pitchFamily="34" charset="-120"/>
              </a:rPr>
              <a:t>উচ্চশিক্ষা, পেশা ও অন্য বিষয়</a:t>
            </a:r>
            <a:endParaRPr lang="en-US" sz="4800" dirty="0"/>
          </a:p>
        </p:txBody>
      </p:sp>
      <p:sp>
        <p:nvSpPr>
          <p:cNvPr id="4" name="Text 2"/>
          <p:cNvSpPr txBox="1"/>
          <p:nvPr/>
        </p:nvSpPr>
        <p:spPr>
          <a:xfrm>
            <a:off x="640080" y="3520440"/>
            <a:ext cx="10058400" cy="548640"/>
          </a:xfrm>
          <a:prstGeom prst="rect">
            <a:avLst/>
          </a:prstGeom>
          <a:noFill/>
          <a:ln/>
        </p:spPr>
        <p:txBody>
          <a:bodyPr wrap="square" lIns="0" tIns="0" rIns="0" bIns="0" rtlCol="0" anchor="t"/>
          <a:lstStyle/>
          <a:p>
            <a:pPr indent="0" marL="0">
              <a:buNone/>
            </a:pPr>
            <a:r>
              <a:rPr lang="en-US" sz="2000" dirty="0">
                <a:solidFill>
                  <a:srgbClr val="B9B4E0"/>
                </a:solidFill>
                <a:latin typeface="Nirmala UI" pitchFamily="34" charset="0"/>
                <a:ea typeface="Nirmala UI" pitchFamily="34" charset="-122"/>
                <a:cs typeface="Nirmala UI" pitchFamily="34" charset="-120"/>
              </a:rPr>
              <a:t>ভর্তি পরীক্ষা, ক্যারিয়ার আর সব বিষয়ের কেন্দ্রে গণিত</a:t>
            </a:r>
            <a:endParaRPr lang="en-US" sz="2000" dirty="0"/>
          </a:p>
        </p:txBody>
      </p:sp>
      <p:sp>
        <p:nvSpPr>
          <p:cNvPr id="5" name="Shape 3"/>
          <p:cNvSpPr/>
          <p:nvPr/>
        </p:nvSpPr>
        <p:spPr>
          <a:xfrm>
            <a:off x="640080" y="4297680"/>
            <a:ext cx="1097280" cy="73152"/>
          </a:xfrm>
          <a:prstGeom prst="rect">
            <a:avLst/>
          </a:prstGeom>
          <a:solidFill>
            <a:srgbClr val="F4B942"/>
          </a:solidFill>
          <a:ln w="12700">
            <a:solidFill>
              <a:srgbClr val="F4B942"/>
            </a:solidFill>
            <a:prstDash val="solid"/>
          </a:ln>
        </p:spPr>
      </p:sp>
    </p:spTree>
  </p:cSld>
  <p:clrMapOvr>
    <a:masterClrMapping/>
  </p:clrMapOvr>
  <p:transition spd="med">
    <p:push dir="u"/>
  </p:transition>
</p:sld>
</file>

<file path=ppt/slides/slide20.xml><?xml version="1.0" encoding="utf-8"?>
<p:sld xmlns:a="http://schemas.openxmlformats.org/drawingml/2006/main" xmlns:r="http://schemas.openxmlformats.org/officeDocument/2006/relationships" xmlns:p="http://schemas.openxmlformats.org/presentationml/2006/main">
  <p:cSld name="Slide 20">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393192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393192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উচ্চশিক্ষায় উচ্চতর গণিত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উচ্চশিক্ষার দরজা খুলে দেয় উচ্চতর গণিত</a:t>
            </a:r>
            <a:endParaRPr lang="en-US" sz="3000" dirty="0"/>
          </a:p>
        </p:txBody>
      </p:sp>
      <p:sp>
        <p:nvSpPr>
          <p:cNvPr id="5" name="anim_1_282"/>
          <p:cNvSpPr/>
          <p:nvPr/>
        </p:nvSpPr>
        <p:spPr>
          <a:xfrm>
            <a:off x="640080" y="2011680"/>
            <a:ext cx="5318608" cy="1874520"/>
          </a:xfrm>
          <a:prstGeom prst="roundRect">
            <a:avLst>
              <a:gd name="adj" fmla="val 8780"/>
            </a:avLst>
          </a:prstGeom>
          <a:solidFill>
            <a:srgbClr val="221D5E"/>
          </a:solidFill>
          <a:ln w="19050">
            <a:solidFill>
              <a:srgbClr val="F4B942"/>
            </a:solidFill>
            <a:prstDash val="solid"/>
          </a:ln>
        </p:spPr>
      </p:sp>
      <p:sp>
        <p:nvSpPr>
          <p:cNvPr id="6" name="anim_1_283"/>
          <p:cNvSpPr txBox="1"/>
          <p:nvPr/>
        </p:nvSpPr>
        <p:spPr>
          <a:xfrm>
            <a:off x="914400" y="2194560"/>
            <a:ext cx="4769968" cy="457200"/>
          </a:xfrm>
          <a:prstGeom prst="rect">
            <a:avLst/>
          </a:prstGeom>
          <a:noFill/>
          <a:ln/>
        </p:spPr>
        <p:txBody>
          <a:bodyPr wrap="square" lIns="0" tIns="0" rIns="0" bIns="0" rtlCol="0" anchor="t"/>
          <a:lstStyle/>
          <a:p>
            <a:pPr indent="0" marL="0">
              <a:buNone/>
            </a:pPr>
            <a:r>
              <a:rPr lang="en-US" sz="1900" b="1" dirty="0">
                <a:solidFill>
                  <a:srgbClr val="F4B942"/>
                </a:solidFill>
                <a:latin typeface="Nirmala UI" pitchFamily="34" charset="0"/>
                <a:ea typeface="Nirmala UI" pitchFamily="34" charset="-122"/>
                <a:cs typeface="Nirmala UI" pitchFamily="34" charset="-120"/>
              </a:rPr>
              <a:t>প্রকৌশল বিশ্ববিদ্যালয়</a:t>
            </a:r>
            <a:endParaRPr lang="en-US" sz="1900" dirty="0"/>
          </a:p>
        </p:txBody>
      </p:sp>
      <p:sp>
        <p:nvSpPr>
          <p:cNvPr id="7" name="anim_1_284"/>
          <p:cNvSpPr txBox="1"/>
          <p:nvPr/>
        </p:nvSpPr>
        <p:spPr>
          <a:xfrm>
            <a:off x="914400" y="2743200"/>
            <a:ext cx="4769968" cy="1005840"/>
          </a:xfrm>
          <a:prstGeom prst="rect">
            <a:avLst/>
          </a:prstGeom>
          <a:noFill/>
          <a:ln/>
        </p:spPr>
        <p:txBody>
          <a:bodyPr wrap="square" lIns="0" tIns="0" rIns="0" bIns="0" rtlCol="0" anchor="t"/>
          <a:lstStyle/>
          <a:p>
            <a:pPr indent="0" marL="0">
              <a:buNone/>
            </a:pPr>
            <a:r>
              <a:rPr lang="en-US" sz="1500" dirty="0">
                <a:solidFill>
                  <a:srgbClr val="F4F3FA"/>
                </a:solidFill>
                <a:latin typeface="Nirmala UI" pitchFamily="34" charset="0"/>
                <a:ea typeface="Nirmala UI" pitchFamily="34" charset="-122"/>
                <a:cs typeface="Nirmala UI" pitchFamily="34" charset="-120"/>
              </a:rPr>
              <a:t>প্রকৌশল বিশ্ববিদ্যালয়গুলোর ভর্তি পরীক্ষায় গণিত একটি মূল বিষয়।</a:t>
            </a:r>
            <a:endParaRPr lang="en-US" sz="1500" dirty="0"/>
          </a:p>
        </p:txBody>
      </p:sp>
      <p:sp>
        <p:nvSpPr>
          <p:cNvPr id="8" name="anim_2_285"/>
          <p:cNvSpPr/>
          <p:nvPr/>
        </p:nvSpPr>
        <p:spPr>
          <a:xfrm>
            <a:off x="6233008" y="2011680"/>
            <a:ext cx="5318608" cy="1874520"/>
          </a:xfrm>
          <a:prstGeom prst="roundRect">
            <a:avLst>
              <a:gd name="adj" fmla="val 8780"/>
            </a:avLst>
          </a:prstGeom>
          <a:solidFill>
            <a:srgbClr val="221D5E"/>
          </a:solidFill>
          <a:ln w="19050">
            <a:solidFill>
              <a:srgbClr val="7FD8BE"/>
            </a:solidFill>
            <a:prstDash val="solid"/>
          </a:ln>
        </p:spPr>
      </p:sp>
      <p:sp>
        <p:nvSpPr>
          <p:cNvPr id="9" name="anim_2_286"/>
          <p:cNvSpPr txBox="1"/>
          <p:nvPr/>
        </p:nvSpPr>
        <p:spPr>
          <a:xfrm>
            <a:off x="6507328" y="2194560"/>
            <a:ext cx="4769968" cy="457200"/>
          </a:xfrm>
          <a:prstGeom prst="rect">
            <a:avLst/>
          </a:prstGeom>
          <a:noFill/>
          <a:ln/>
        </p:spPr>
        <p:txBody>
          <a:bodyPr wrap="square" lIns="0" tIns="0" rIns="0" bIns="0" rtlCol="0" anchor="t"/>
          <a:lstStyle/>
          <a:p>
            <a:pPr indent="0" marL="0">
              <a:buNone/>
            </a:pPr>
            <a:r>
              <a:rPr lang="en-US" sz="1900" b="1" dirty="0">
                <a:solidFill>
                  <a:srgbClr val="7FD8BE"/>
                </a:solidFill>
                <a:latin typeface="Nirmala UI" pitchFamily="34" charset="0"/>
                <a:ea typeface="Nirmala UI" pitchFamily="34" charset="-122"/>
                <a:cs typeface="Nirmala UI" pitchFamily="34" charset="-120"/>
              </a:rPr>
              <a:t>বিশ্ববিদ্যালয়ের বিজ্ঞান ইউনিট</a:t>
            </a:r>
            <a:endParaRPr lang="en-US" sz="1900" dirty="0"/>
          </a:p>
        </p:txBody>
      </p:sp>
      <p:sp>
        <p:nvSpPr>
          <p:cNvPr id="10" name="anim_2_287"/>
          <p:cNvSpPr txBox="1"/>
          <p:nvPr/>
        </p:nvSpPr>
        <p:spPr>
          <a:xfrm>
            <a:off x="6507328" y="2743200"/>
            <a:ext cx="4769968" cy="1005840"/>
          </a:xfrm>
          <a:prstGeom prst="rect">
            <a:avLst/>
          </a:prstGeom>
          <a:noFill/>
          <a:ln/>
        </p:spPr>
        <p:txBody>
          <a:bodyPr wrap="square" lIns="0" tIns="0" rIns="0" bIns="0" rtlCol="0" anchor="t"/>
          <a:lstStyle/>
          <a:p>
            <a:pPr indent="0" marL="0">
              <a:buNone/>
            </a:pPr>
            <a:r>
              <a:rPr lang="en-US" sz="1500" dirty="0">
                <a:solidFill>
                  <a:srgbClr val="F4F3FA"/>
                </a:solidFill>
                <a:latin typeface="Nirmala UI" pitchFamily="34" charset="0"/>
                <a:ea typeface="Nirmala UI" pitchFamily="34" charset="-122"/>
                <a:cs typeface="Nirmala UI" pitchFamily="34" charset="-120"/>
              </a:rPr>
              <a:t>পদার্থ, গণিত, পরিসংখ্যান, CSE-তে ভর্তির জন্য উচ্চতর গণিতের দখল জরুরি।</a:t>
            </a:r>
            <a:endParaRPr lang="en-US" sz="1500" dirty="0"/>
          </a:p>
        </p:txBody>
      </p:sp>
      <p:sp>
        <p:nvSpPr>
          <p:cNvPr id="11" name="anim_3_288"/>
          <p:cNvSpPr/>
          <p:nvPr/>
        </p:nvSpPr>
        <p:spPr>
          <a:xfrm>
            <a:off x="640080" y="4069080"/>
            <a:ext cx="5318608" cy="1874520"/>
          </a:xfrm>
          <a:prstGeom prst="roundRect">
            <a:avLst>
              <a:gd name="adj" fmla="val 8780"/>
            </a:avLst>
          </a:prstGeom>
          <a:solidFill>
            <a:srgbClr val="221D5E"/>
          </a:solidFill>
          <a:ln w="19050">
            <a:solidFill>
              <a:srgbClr val="8D7BFF"/>
            </a:solidFill>
            <a:prstDash val="solid"/>
          </a:ln>
        </p:spPr>
      </p:sp>
      <p:sp>
        <p:nvSpPr>
          <p:cNvPr id="12" name="anim_3_289"/>
          <p:cNvSpPr txBox="1"/>
          <p:nvPr/>
        </p:nvSpPr>
        <p:spPr>
          <a:xfrm>
            <a:off x="914400" y="4251960"/>
            <a:ext cx="4769968" cy="457200"/>
          </a:xfrm>
          <a:prstGeom prst="rect">
            <a:avLst/>
          </a:prstGeom>
          <a:noFill/>
          <a:ln/>
        </p:spPr>
        <p:txBody>
          <a:bodyPr wrap="square" lIns="0" tIns="0" rIns="0" bIns="0" rtlCol="0" anchor="t"/>
          <a:lstStyle/>
          <a:p>
            <a:pPr indent="0" marL="0">
              <a:buNone/>
            </a:pPr>
            <a:r>
              <a:rPr lang="en-US" sz="1900" b="1" dirty="0">
                <a:solidFill>
                  <a:srgbClr val="8D7BFF"/>
                </a:solidFill>
                <a:latin typeface="Nirmala UI" pitchFamily="34" charset="0"/>
                <a:ea typeface="Nirmala UI" pitchFamily="34" charset="-122"/>
                <a:cs typeface="Nirmala UI" pitchFamily="34" charset="-120"/>
              </a:rPr>
              <a:t>মেডিকেল ও অন্যান্য</a:t>
            </a:r>
            <a:endParaRPr lang="en-US" sz="1900" dirty="0"/>
          </a:p>
        </p:txBody>
      </p:sp>
      <p:sp>
        <p:nvSpPr>
          <p:cNvPr id="13" name="anim_3_290"/>
          <p:cNvSpPr txBox="1"/>
          <p:nvPr/>
        </p:nvSpPr>
        <p:spPr>
          <a:xfrm>
            <a:off x="914400" y="4800600"/>
            <a:ext cx="4769968" cy="1005840"/>
          </a:xfrm>
          <a:prstGeom prst="rect">
            <a:avLst/>
          </a:prstGeom>
          <a:noFill/>
          <a:ln/>
        </p:spPr>
        <p:txBody>
          <a:bodyPr wrap="square" lIns="0" tIns="0" rIns="0" bIns="0" rtlCol="0" anchor="t"/>
          <a:lstStyle/>
          <a:p>
            <a:pPr indent="0" marL="0">
              <a:buNone/>
            </a:pPr>
            <a:r>
              <a:rPr lang="en-US" sz="1500" dirty="0">
                <a:solidFill>
                  <a:srgbClr val="F4F3FA"/>
                </a:solidFill>
                <a:latin typeface="Nirmala UI" pitchFamily="34" charset="0"/>
                <a:ea typeface="Nirmala UI" pitchFamily="34" charset="-122"/>
                <a:cs typeface="Nirmala UI" pitchFamily="34" charset="-120"/>
              </a:rPr>
              <a:t>বিজ্ঞানের যেকোনো শাখায় গাণিতিক চিন্তা ও হিসাবের দক্ষতা কাজে লাগে।</a:t>
            </a:r>
            <a:endParaRPr lang="en-US" sz="1500" dirty="0"/>
          </a:p>
        </p:txBody>
      </p:sp>
      <p:sp>
        <p:nvSpPr>
          <p:cNvPr id="14" name="anim_4_291"/>
          <p:cNvSpPr/>
          <p:nvPr/>
        </p:nvSpPr>
        <p:spPr>
          <a:xfrm>
            <a:off x="6233008" y="4069080"/>
            <a:ext cx="5318608" cy="1874520"/>
          </a:xfrm>
          <a:prstGeom prst="roundRect">
            <a:avLst>
              <a:gd name="adj" fmla="val 8780"/>
            </a:avLst>
          </a:prstGeom>
          <a:solidFill>
            <a:srgbClr val="221D5E"/>
          </a:solidFill>
          <a:ln w="19050">
            <a:solidFill>
              <a:srgbClr val="FF7A9A"/>
            </a:solidFill>
            <a:prstDash val="solid"/>
          </a:ln>
        </p:spPr>
      </p:sp>
      <p:sp>
        <p:nvSpPr>
          <p:cNvPr id="15" name="anim_4_292"/>
          <p:cNvSpPr txBox="1"/>
          <p:nvPr/>
        </p:nvSpPr>
        <p:spPr>
          <a:xfrm>
            <a:off x="6507328" y="4251960"/>
            <a:ext cx="4769968" cy="457200"/>
          </a:xfrm>
          <a:prstGeom prst="rect">
            <a:avLst/>
          </a:prstGeom>
          <a:noFill/>
          <a:ln/>
        </p:spPr>
        <p:txBody>
          <a:bodyPr wrap="square" lIns="0" tIns="0" rIns="0" bIns="0" rtlCol="0" anchor="t"/>
          <a:lstStyle/>
          <a:p>
            <a:pPr indent="0" marL="0">
              <a:buNone/>
            </a:pPr>
            <a:r>
              <a:rPr lang="en-US" sz="1900" b="1" dirty="0">
                <a:solidFill>
                  <a:srgbClr val="FF7A9A"/>
                </a:solidFill>
                <a:latin typeface="Nirmala UI" pitchFamily="34" charset="0"/>
                <a:ea typeface="Nirmala UI" pitchFamily="34" charset="-122"/>
                <a:cs typeface="Nirmala UI" pitchFamily="34" charset="-120"/>
              </a:rPr>
              <a:t>বিদেশে উচ্চশিক্ষা</a:t>
            </a:r>
            <a:endParaRPr lang="en-US" sz="1900" dirty="0"/>
          </a:p>
        </p:txBody>
      </p:sp>
      <p:sp>
        <p:nvSpPr>
          <p:cNvPr id="16" name="anim_4_293"/>
          <p:cNvSpPr txBox="1"/>
          <p:nvPr/>
        </p:nvSpPr>
        <p:spPr>
          <a:xfrm>
            <a:off x="6507328" y="4800600"/>
            <a:ext cx="4769968" cy="1005840"/>
          </a:xfrm>
          <a:prstGeom prst="rect">
            <a:avLst/>
          </a:prstGeom>
          <a:noFill/>
          <a:ln/>
        </p:spPr>
        <p:txBody>
          <a:bodyPr wrap="square" lIns="0" tIns="0" rIns="0" bIns="0" rtlCol="0" anchor="t"/>
          <a:lstStyle/>
          <a:p>
            <a:pPr indent="0" marL="0">
              <a:buNone/>
            </a:pPr>
            <a:r>
              <a:rPr lang="en-US" sz="1500" dirty="0">
                <a:solidFill>
                  <a:srgbClr val="F4F3FA"/>
                </a:solidFill>
                <a:latin typeface="Nirmala UI" pitchFamily="34" charset="0"/>
                <a:ea typeface="Nirmala UI" pitchFamily="34" charset="-122"/>
                <a:cs typeface="Nirmala UI" pitchFamily="34" charset="-120"/>
              </a:rPr>
              <a:t>SAT, GRE-এর মতো পরীক্ষায় গাণিতিক দক্ষতা যাচাই করা হয়।</a:t>
            </a:r>
            <a:endParaRPr lang="en-US" sz="1500" dirty="0"/>
          </a:p>
        </p:txBody>
      </p:sp>
      <p:sp>
        <p:nvSpPr>
          <p:cNvPr id="17" name="Text 15"/>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18" name="Text 16"/>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২০ / ৩৪</a:t>
            </a:r>
            <a:endParaRPr lang="en-US" sz="11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97180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97180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পেশা ও ক্যারিয়ার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উচ্চতর গণিত লাগে যেসব পেশায়</a:t>
            </a:r>
            <a:endParaRPr lang="en-US" sz="3000" dirty="0"/>
          </a:p>
        </p:txBody>
      </p:sp>
      <p:sp>
        <p:nvSpPr>
          <p:cNvPr id="5" name="anim_1_294"/>
          <p:cNvSpPr/>
          <p:nvPr/>
        </p:nvSpPr>
        <p:spPr>
          <a:xfrm>
            <a:off x="640080"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6" name="anim_1_295" descr="ic_gear.png">    </p:cNvPr>
          <p:cNvPicPr>
            <a:picLocks noChangeAspect="1"/>
          </p:cNvPicPr>
          <p:nvPr/>
        </p:nvPicPr>
        <p:blipFill>
          <a:blip r:embed="rId1"/>
          <a:stretch>
            <a:fillRect/>
          </a:stretch>
        </p:blipFill>
        <p:spPr>
          <a:xfrm>
            <a:off x="868680" y="2212848"/>
            <a:ext cx="868680" cy="868680"/>
          </a:xfrm>
          <a:prstGeom prst="rect">
            <a:avLst/>
          </a:prstGeom>
        </p:spPr>
      </p:pic>
      <p:sp>
        <p:nvSpPr>
          <p:cNvPr id="7" name="anim_1_296"/>
          <p:cNvSpPr txBox="1"/>
          <p:nvPr/>
        </p:nvSpPr>
        <p:spPr>
          <a:xfrm>
            <a:off x="868680" y="312724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প্রকৌশলী</a:t>
            </a:r>
            <a:endParaRPr lang="en-US" sz="1550" dirty="0"/>
          </a:p>
        </p:txBody>
      </p:sp>
      <p:sp>
        <p:nvSpPr>
          <p:cNvPr id="8" name="anim_1_297"/>
          <p:cNvSpPr txBox="1"/>
          <p:nvPr/>
        </p:nvSpPr>
        <p:spPr>
          <a:xfrm>
            <a:off x="868680" y="351129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ভেক্টর, স্থিতিবিদ্যা, ক্যালকুলাস</a:t>
            </a:r>
            <a:endParaRPr lang="en-US" sz="1200" dirty="0"/>
          </a:p>
        </p:txBody>
      </p:sp>
      <p:sp>
        <p:nvSpPr>
          <p:cNvPr id="9" name="anim_1_298"/>
          <p:cNvSpPr/>
          <p:nvPr/>
        </p:nvSpPr>
        <p:spPr>
          <a:xfrm>
            <a:off x="3425114"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0" name="anim_1_299" descr="ic_monitor.png">    </p:cNvPr>
          <p:cNvPicPr>
            <a:picLocks noChangeAspect="1"/>
          </p:cNvPicPr>
          <p:nvPr/>
        </p:nvPicPr>
        <p:blipFill>
          <a:blip r:embed="rId2"/>
          <a:stretch>
            <a:fillRect/>
          </a:stretch>
        </p:blipFill>
        <p:spPr>
          <a:xfrm>
            <a:off x="3653714" y="2212848"/>
            <a:ext cx="868680" cy="868680"/>
          </a:xfrm>
          <a:prstGeom prst="rect">
            <a:avLst/>
          </a:prstGeom>
        </p:spPr>
      </p:pic>
      <p:sp>
        <p:nvSpPr>
          <p:cNvPr id="11" name="anim_1_300"/>
          <p:cNvSpPr txBox="1"/>
          <p:nvPr/>
        </p:nvSpPr>
        <p:spPr>
          <a:xfrm>
            <a:off x="3653714" y="312724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সফটওয়্যার ডেভেলপার</a:t>
            </a:r>
            <a:endParaRPr lang="en-US" sz="1550" dirty="0"/>
          </a:p>
        </p:txBody>
      </p:sp>
      <p:sp>
        <p:nvSpPr>
          <p:cNvPr id="12" name="anim_1_301"/>
          <p:cNvSpPr txBox="1"/>
          <p:nvPr/>
        </p:nvSpPr>
        <p:spPr>
          <a:xfrm>
            <a:off x="3653714" y="351129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ম্যাট্রিক্স, ফাংশন, বিন্যাস</a:t>
            </a:r>
            <a:endParaRPr lang="en-US" sz="1200" dirty="0"/>
          </a:p>
        </p:txBody>
      </p:sp>
      <p:sp>
        <p:nvSpPr>
          <p:cNvPr id="13" name="anim_1_302"/>
          <p:cNvSpPr/>
          <p:nvPr/>
        </p:nvSpPr>
        <p:spPr>
          <a:xfrm>
            <a:off x="6210148"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4" name="anim_1_303" descr="ic_ai.png">    </p:cNvPr>
          <p:cNvPicPr>
            <a:picLocks noChangeAspect="1"/>
          </p:cNvPicPr>
          <p:nvPr/>
        </p:nvPicPr>
        <p:blipFill>
          <a:blip r:embed="rId3"/>
          <a:stretch>
            <a:fillRect/>
          </a:stretch>
        </p:blipFill>
        <p:spPr>
          <a:xfrm>
            <a:off x="6438748" y="2212848"/>
            <a:ext cx="868680" cy="868680"/>
          </a:xfrm>
          <a:prstGeom prst="rect">
            <a:avLst/>
          </a:prstGeom>
        </p:spPr>
      </p:pic>
      <p:sp>
        <p:nvSpPr>
          <p:cNvPr id="15" name="anim_1_304"/>
          <p:cNvSpPr txBox="1"/>
          <p:nvPr/>
        </p:nvSpPr>
        <p:spPr>
          <a:xfrm>
            <a:off x="6438748" y="312724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ডেটা সায়েন্টিস্ট / AI</a:t>
            </a:r>
            <a:endParaRPr lang="en-US" sz="1550" dirty="0"/>
          </a:p>
        </p:txBody>
      </p:sp>
      <p:sp>
        <p:nvSpPr>
          <p:cNvPr id="16" name="anim_1_305"/>
          <p:cNvSpPr txBox="1"/>
          <p:nvPr/>
        </p:nvSpPr>
        <p:spPr>
          <a:xfrm>
            <a:off x="6438748" y="351129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ম্যাট্রিক্স, অন্তরীকরণ, সম্ভাবনা</a:t>
            </a:r>
            <a:endParaRPr lang="en-US" sz="1200" dirty="0"/>
          </a:p>
        </p:txBody>
      </p:sp>
      <p:sp>
        <p:nvSpPr>
          <p:cNvPr id="17" name="anim_1_306"/>
          <p:cNvSpPr/>
          <p:nvPr/>
        </p:nvSpPr>
        <p:spPr>
          <a:xfrm>
            <a:off x="8995181" y="201168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18" name="anim_1_307" descr="ic_building.png">    </p:cNvPr>
          <p:cNvPicPr>
            <a:picLocks noChangeAspect="1"/>
          </p:cNvPicPr>
          <p:nvPr/>
        </p:nvPicPr>
        <p:blipFill>
          <a:blip r:embed="rId4"/>
          <a:stretch>
            <a:fillRect/>
          </a:stretch>
        </p:blipFill>
        <p:spPr>
          <a:xfrm>
            <a:off x="9223781" y="2212848"/>
            <a:ext cx="868680" cy="868680"/>
          </a:xfrm>
          <a:prstGeom prst="rect">
            <a:avLst/>
          </a:prstGeom>
        </p:spPr>
      </p:pic>
      <p:sp>
        <p:nvSpPr>
          <p:cNvPr id="19" name="anim_1_308"/>
          <p:cNvSpPr txBox="1"/>
          <p:nvPr/>
        </p:nvSpPr>
        <p:spPr>
          <a:xfrm>
            <a:off x="9223781" y="312724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স্থপতি</a:t>
            </a:r>
            <a:endParaRPr lang="en-US" sz="1550" dirty="0"/>
          </a:p>
        </p:txBody>
      </p:sp>
      <p:sp>
        <p:nvSpPr>
          <p:cNvPr id="20" name="anim_1_309"/>
          <p:cNvSpPr txBox="1"/>
          <p:nvPr/>
        </p:nvSpPr>
        <p:spPr>
          <a:xfrm>
            <a:off x="9223781" y="351129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জ্যামিতি, কনিক, ত্রিকোণমিতি</a:t>
            </a:r>
            <a:endParaRPr lang="en-US" sz="1200" dirty="0"/>
          </a:p>
        </p:txBody>
      </p:sp>
      <p:sp>
        <p:nvSpPr>
          <p:cNvPr id="21" name="anim_2_310"/>
          <p:cNvSpPr/>
          <p:nvPr/>
        </p:nvSpPr>
        <p:spPr>
          <a:xfrm>
            <a:off x="640080"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22" name="anim_2_311" descr="ic_chart.png">    </p:cNvPr>
          <p:cNvPicPr>
            <a:picLocks noChangeAspect="1"/>
          </p:cNvPicPr>
          <p:nvPr/>
        </p:nvPicPr>
        <p:blipFill>
          <a:blip r:embed="rId5"/>
          <a:stretch>
            <a:fillRect/>
          </a:stretch>
        </p:blipFill>
        <p:spPr>
          <a:xfrm>
            <a:off x="868680" y="4315968"/>
            <a:ext cx="868680" cy="868680"/>
          </a:xfrm>
          <a:prstGeom prst="rect">
            <a:avLst/>
          </a:prstGeom>
        </p:spPr>
      </p:pic>
      <p:sp>
        <p:nvSpPr>
          <p:cNvPr id="23" name="anim_2_312"/>
          <p:cNvSpPr txBox="1"/>
          <p:nvPr/>
        </p:nvSpPr>
        <p:spPr>
          <a:xfrm>
            <a:off x="868680" y="523036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অর্থনীতিবিদ ও ব্যাংকার</a:t>
            </a:r>
            <a:endParaRPr lang="en-US" sz="1550" dirty="0"/>
          </a:p>
        </p:txBody>
      </p:sp>
      <p:sp>
        <p:nvSpPr>
          <p:cNvPr id="24" name="anim_2_313"/>
          <p:cNvSpPr txBox="1"/>
          <p:nvPr/>
        </p:nvSpPr>
        <p:spPr>
          <a:xfrm>
            <a:off x="868680" y="561441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ফাংশন, সূচক, যোগাশ্রয়ী প্রোগ্রাম</a:t>
            </a:r>
            <a:endParaRPr lang="en-US" sz="1200" dirty="0"/>
          </a:p>
        </p:txBody>
      </p:sp>
      <p:sp>
        <p:nvSpPr>
          <p:cNvPr id="25" name="anim_2_314"/>
          <p:cNvSpPr/>
          <p:nvPr/>
        </p:nvSpPr>
        <p:spPr>
          <a:xfrm>
            <a:off x="3425114"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26" name="anim_2_315" descr="ic_data.png">    </p:cNvPr>
          <p:cNvPicPr>
            <a:picLocks noChangeAspect="1"/>
          </p:cNvPicPr>
          <p:nvPr/>
        </p:nvPicPr>
        <p:blipFill>
          <a:blip r:embed="rId6"/>
          <a:stretch>
            <a:fillRect/>
          </a:stretch>
        </p:blipFill>
        <p:spPr>
          <a:xfrm>
            <a:off x="3653714" y="4315968"/>
            <a:ext cx="868680" cy="868680"/>
          </a:xfrm>
          <a:prstGeom prst="rect">
            <a:avLst/>
          </a:prstGeom>
        </p:spPr>
      </p:pic>
      <p:sp>
        <p:nvSpPr>
          <p:cNvPr id="27" name="anim_2_316"/>
          <p:cNvSpPr txBox="1"/>
          <p:nvPr/>
        </p:nvSpPr>
        <p:spPr>
          <a:xfrm>
            <a:off x="3653714" y="523036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পরিসংখ্যানবিদ</a:t>
            </a:r>
            <a:endParaRPr lang="en-US" sz="1550" dirty="0"/>
          </a:p>
        </p:txBody>
      </p:sp>
      <p:sp>
        <p:nvSpPr>
          <p:cNvPr id="28" name="anim_2_317"/>
          <p:cNvSpPr txBox="1"/>
          <p:nvPr/>
        </p:nvSpPr>
        <p:spPr>
          <a:xfrm>
            <a:off x="3653714" y="561441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বিস্তার পরিমাপ ও সম্ভাবনা</a:t>
            </a:r>
            <a:endParaRPr lang="en-US" sz="1200" dirty="0"/>
          </a:p>
        </p:txBody>
      </p:sp>
      <p:sp>
        <p:nvSpPr>
          <p:cNvPr id="29" name="anim_2_318"/>
          <p:cNvSpPr/>
          <p:nvPr/>
        </p:nvSpPr>
        <p:spPr>
          <a:xfrm>
            <a:off x="6210148"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30" name="anim_2_319" descr="ic_atom.png">    </p:cNvPr>
          <p:cNvPicPr>
            <a:picLocks noChangeAspect="1"/>
          </p:cNvPicPr>
          <p:nvPr/>
        </p:nvPicPr>
        <p:blipFill>
          <a:blip r:embed="rId7"/>
          <a:stretch>
            <a:fillRect/>
          </a:stretch>
        </p:blipFill>
        <p:spPr>
          <a:xfrm>
            <a:off x="6438748" y="4315968"/>
            <a:ext cx="868680" cy="868680"/>
          </a:xfrm>
          <a:prstGeom prst="rect">
            <a:avLst/>
          </a:prstGeom>
        </p:spPr>
      </p:pic>
      <p:sp>
        <p:nvSpPr>
          <p:cNvPr id="31" name="anim_2_320"/>
          <p:cNvSpPr txBox="1"/>
          <p:nvPr/>
        </p:nvSpPr>
        <p:spPr>
          <a:xfrm>
            <a:off x="6438748" y="523036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বিজ্ঞানী ও গবেষক</a:t>
            </a:r>
            <a:endParaRPr lang="en-US" sz="1550" dirty="0"/>
          </a:p>
        </p:txBody>
      </p:sp>
      <p:sp>
        <p:nvSpPr>
          <p:cNvPr id="32" name="anim_2_321"/>
          <p:cNvSpPr txBox="1"/>
          <p:nvPr/>
        </p:nvSpPr>
        <p:spPr>
          <a:xfrm>
            <a:off x="6438748" y="561441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ক্যালকুলাস, লগারিদম, সম্ভাবনা</a:t>
            </a:r>
            <a:endParaRPr lang="en-US" sz="1200" dirty="0"/>
          </a:p>
        </p:txBody>
      </p:sp>
      <p:sp>
        <p:nvSpPr>
          <p:cNvPr id="33" name="anim_2_322"/>
          <p:cNvSpPr/>
          <p:nvPr/>
        </p:nvSpPr>
        <p:spPr>
          <a:xfrm>
            <a:off x="8995181" y="4114800"/>
            <a:ext cx="2556434" cy="1920240"/>
          </a:xfrm>
          <a:prstGeom prst="roundRect">
            <a:avLst>
              <a:gd name="adj" fmla="val 8571"/>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pic>
        <p:nvPicPr>
          <p:cNvPr id="34" name="anim_2_323" descr="ic_bulb.png">    </p:cNvPr>
          <p:cNvPicPr>
            <a:picLocks noChangeAspect="1"/>
          </p:cNvPicPr>
          <p:nvPr/>
        </p:nvPicPr>
        <p:blipFill>
          <a:blip r:embed="rId8"/>
          <a:stretch>
            <a:fillRect/>
          </a:stretch>
        </p:blipFill>
        <p:spPr>
          <a:xfrm>
            <a:off x="9223781" y="4315968"/>
            <a:ext cx="868680" cy="868680"/>
          </a:xfrm>
          <a:prstGeom prst="rect">
            <a:avLst/>
          </a:prstGeom>
        </p:spPr>
      </p:pic>
      <p:sp>
        <p:nvSpPr>
          <p:cNvPr id="35" name="anim_2_324"/>
          <p:cNvSpPr txBox="1"/>
          <p:nvPr/>
        </p:nvSpPr>
        <p:spPr>
          <a:xfrm>
            <a:off x="9223781" y="5230368"/>
            <a:ext cx="2190674" cy="384048"/>
          </a:xfrm>
          <a:prstGeom prst="rect">
            <a:avLst/>
          </a:prstGeom>
          <a:noFill/>
          <a:ln/>
        </p:spPr>
        <p:txBody>
          <a:bodyPr wrap="square" lIns="0" tIns="0" rIns="0" bIns="0" rtlCol="0" anchor="t"/>
          <a:lstStyle/>
          <a:p>
            <a:pPr indent="0" marL="0">
              <a:buNone/>
            </a:pPr>
            <a:r>
              <a:rPr lang="en-US" sz="1550" b="1" dirty="0">
                <a:solidFill>
                  <a:srgbClr val="1C1A3A"/>
                </a:solidFill>
                <a:latin typeface="Nirmala UI" pitchFamily="34" charset="0"/>
                <a:ea typeface="Nirmala UI" pitchFamily="34" charset="-122"/>
                <a:cs typeface="Nirmala UI" pitchFamily="34" charset="-120"/>
              </a:rPr>
              <a:t>শিক্ষক ও গবেষক</a:t>
            </a:r>
            <a:endParaRPr lang="en-US" sz="1550" dirty="0"/>
          </a:p>
        </p:txBody>
      </p:sp>
      <p:sp>
        <p:nvSpPr>
          <p:cNvPr id="36" name="anim_2_325"/>
          <p:cNvSpPr txBox="1"/>
          <p:nvPr/>
        </p:nvSpPr>
        <p:spPr>
          <a:xfrm>
            <a:off x="9223781" y="5614416"/>
            <a:ext cx="2190674" cy="365760"/>
          </a:xfrm>
          <a:prstGeom prst="rect">
            <a:avLst/>
          </a:prstGeom>
          <a:noFill/>
          <a:ln/>
        </p:spPr>
        <p:txBody>
          <a:bodyPr wrap="square" lIns="0" tIns="0" rIns="0" bIns="0" rtlCol="0" anchor="t"/>
          <a:lstStyle/>
          <a:p>
            <a:pPr indent="0" marL="0">
              <a:buNone/>
            </a:pPr>
            <a:r>
              <a:rPr lang="en-US" sz="1200" dirty="0">
                <a:solidFill>
                  <a:srgbClr val="5B5880"/>
                </a:solidFill>
                <a:latin typeface="Nirmala UI" pitchFamily="34" charset="0"/>
                <a:ea typeface="Nirmala UI" pitchFamily="34" charset="-122"/>
                <a:cs typeface="Nirmala UI" pitchFamily="34" charset="-120"/>
              </a:rPr>
              <a:t>সব অধ্যায়!</a:t>
            </a:r>
            <a:endParaRPr lang="en-US" sz="1200" dirty="0"/>
          </a:p>
        </p:txBody>
      </p:sp>
      <p:sp>
        <p:nvSpPr>
          <p:cNvPr id="37" name="Text 2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8" name="Text 2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২১ / ৩৪</a:t>
            </a:r>
            <a:endParaRPr lang="en-US" sz="1100" dirty="0"/>
          </a:p>
        </p:txBody>
      </p:sp>
    </p:spTree>
  </p:cSld>
  <p:clrMapOvr>
    <a:masterClrMapping/>
  </p:clrMapOvr>
  <p:transition spd="med">
    <p:push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par>
                                <p:cTn id="44" presetID="10" presetClass="entr" presetSubtype="0"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par>
                                <p:cTn id="47" presetID="10"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par>
                                <p:cTn id="61" presetID="10" presetClass="entr" presetSubtype="0" fill="hold"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par>
                                <p:cTn id="64" presetID="10" presetClass="entr" presetSubtype="0"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par>
                                <p:cTn id="67" presetID="10" presetClass="entr" presetSubtype="0"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par>
                                <p:cTn id="79" presetID="10" presetClass="entr" presetSubtype="0"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500"/>
                                        <p:tgtEl>
                                          <p:spTgt spid="29"/>
                                        </p:tgtEl>
                                      </p:cBhvr>
                                    </p:animEffect>
                                  </p:childTnLst>
                                </p:cTn>
                              </p:par>
                              <p:par>
                                <p:cTn id="82" presetID="10" presetClass="entr" presetSubtype="0" fill="hold" nodeType="withEffect">
                                  <p:stCondLst>
                                    <p:cond delay="0"/>
                                  </p:stCondLst>
                                  <p:childTnLst>
                                    <p:set>
                                      <p:cBhvr>
                                        <p:cTn id="83" dur="1" fill="hold">
                                          <p:stCondLst>
                                            <p:cond delay="0"/>
                                          </p:stCondLst>
                                        </p:cTn>
                                        <p:tgtEl>
                                          <p:spTgt spid="30"/>
                                        </p:tgtEl>
                                        <p:attrNameLst>
                                          <p:attrName>style.visibility</p:attrName>
                                        </p:attrNameLst>
                                      </p:cBhvr>
                                      <p:to>
                                        <p:strVal val="visible"/>
                                      </p:to>
                                    </p:set>
                                    <p:animEffect transition="in" filter="fade">
                                      <p:cBhvr>
                                        <p:cTn id="84" dur="500"/>
                                        <p:tgtEl>
                                          <p:spTgt spid="30"/>
                                        </p:tgtEl>
                                      </p:cBhvr>
                                    </p:animEffect>
                                  </p:childTnLst>
                                </p:cTn>
                              </p:par>
                              <p:par>
                                <p:cTn id="85" presetID="10" presetClass="entr" presetSubtype="0" fill="hold" nodeType="with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par>
                                <p:cTn id="88" presetID="10" presetClass="entr" presetSubtype="0" fill="hold"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500"/>
                                        <p:tgtEl>
                                          <p:spTgt spid="32"/>
                                        </p:tgtEl>
                                      </p:cBhvr>
                                    </p:animEffect>
                                  </p:childTnLst>
                                </p:cTn>
                              </p:par>
                              <p:par>
                                <p:cTn id="91" presetID="10" presetClass="entr" presetSubtype="0"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500"/>
                                        <p:tgtEl>
                                          <p:spTgt spid="33"/>
                                        </p:tgtEl>
                                      </p:cBhvr>
                                    </p:animEffect>
                                  </p:childTnLst>
                                </p:cTn>
                              </p:par>
                              <p:par>
                                <p:cTn id="94" presetID="10" presetClass="entr" presetSubtype="0" fill="hold" nodeType="with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500"/>
                                        <p:tgtEl>
                                          <p:spTgt spid="34"/>
                                        </p:tgtEl>
                                      </p:cBhvr>
                                    </p:animEffect>
                                  </p:childTnLst>
                                </p:cTn>
                              </p:par>
                              <p:par>
                                <p:cTn id="97" presetID="10" presetClass="entr" presetSubtype="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Effect transition="in" filter="fade">
                                      <p:cBhvr>
                                        <p:cTn id="99" dur="500"/>
                                        <p:tgtEl>
                                          <p:spTgt spid="35"/>
                                        </p:tgtEl>
                                      </p:cBhvr>
                                    </p:animEffect>
                                  </p:childTnLst>
                                </p:cTn>
                              </p:par>
                              <p:par>
                                <p:cTn id="100" presetID="10" presetClass="entr" presetSubtype="0" fill="hold" nodeType="with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fade">
                                      <p:cBhvr>
                                        <p:cTn id="10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 22">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324612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324612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সব বিষয়ের কেন্দ্রে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উচ্চতর গণিত: অন্য সব বিষয়ের সেতু</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hub.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একে একে বিষয়গুলো গণিতের সাথে যুক্ত হচ্ছে</a:t>
            </a:r>
            <a:endParaRPr lang="en-US" sz="1200" dirty="0"/>
          </a:p>
        </p:txBody>
      </p:sp>
      <p:sp>
        <p:nvSpPr>
          <p:cNvPr id="8" name="anim_1_326"/>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327"/>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পদার্থবিজ্ঞান</a:t>
            </a:r>
            <a:endParaRPr lang="en-US" sz="1450" dirty="0"/>
          </a:p>
        </p:txBody>
      </p:sp>
      <p:sp>
        <p:nvSpPr>
          <p:cNvPr id="10" name="anim_1_328"/>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গতি, বল, তরঙ্গ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ভেক্টর ও অন্তরীকরণ</a:t>
            </a:r>
            <a:endParaRPr lang="en-US" sz="1200" dirty="0"/>
          </a:p>
        </p:txBody>
      </p:sp>
      <p:sp>
        <p:nvSpPr>
          <p:cNvPr id="11" name="anim_2_329"/>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330"/>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রসায়ন ও জীববিজ্ঞান</a:t>
            </a:r>
            <a:endParaRPr lang="en-US" sz="1450" dirty="0"/>
          </a:p>
        </p:txBody>
      </p:sp>
      <p:sp>
        <p:nvSpPr>
          <p:cNvPr id="13" name="anim_2_331"/>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Cambria Math" pitchFamily="34" charset="0"/>
                <a:ea typeface="Cambria Math" pitchFamily="34" charset="-122"/>
                <a:cs typeface="Cambria Math" pitchFamily="34" charset="-120"/>
              </a:rPr>
              <a:t>pH </a:t>
            </a:r>
            <a:pPr indent="0" marL="0">
              <a:buNone/>
            </a:pPr>
            <a:r>
              <a:rPr lang="en-US" sz="1200" dirty="0">
                <a:solidFill>
                  <a:srgbClr val="F4F3FA"/>
                </a:solidFill>
                <a:latin typeface="Nirmala UI" pitchFamily="34" charset="0"/>
                <a:ea typeface="Nirmala UI" pitchFamily="34" charset="-122"/>
                <a:cs typeface="Nirmala UI" pitchFamily="34" charset="-120"/>
              </a:rPr>
              <a:t>মানে লগারিদম; জনসংখ্যা বৃদ্ধি মানে সূচকীয় ফাংশন</a:t>
            </a:r>
            <a:endParaRPr lang="en-US" sz="1200" dirty="0"/>
          </a:p>
        </p:txBody>
      </p:sp>
      <p:sp>
        <p:nvSpPr>
          <p:cNvPr id="14" name="anim_3_332"/>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333"/>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আইসিটি ও অর্থনীতি</a:t>
            </a:r>
            <a:endParaRPr lang="en-US" sz="1450" dirty="0"/>
          </a:p>
        </p:txBody>
      </p:sp>
      <p:sp>
        <p:nvSpPr>
          <p:cNvPr id="16" name="anim_3_334"/>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সংখ্যা পদ্ধতি, ম্যাট্রিক্স; চাহিদা-যোগান রেখা, সর্বোচ্চ লাভ</a:t>
            </a:r>
            <a:endParaRPr lang="en-US" sz="1200" dirty="0"/>
          </a:p>
        </p:txBody>
      </p:sp>
      <p:sp>
        <p:nvSpPr>
          <p:cNvPr id="17" name="anim_4_335"/>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336"/>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কৌশল</a:t>
            </a:r>
            <a:endParaRPr lang="en-US" sz="1450" dirty="0"/>
          </a:p>
        </p:txBody>
      </p:sp>
      <p:sp>
        <p:nvSpPr>
          <p:cNvPr id="19" name="anim_4_337"/>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উচ্চতর গণিত ভালো জানলে অন্য বিষয়গুলোও সহজ লাগে</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২২ / ৩৪</a:t>
            </a:r>
            <a:endParaRPr lang="en-US" sz="1100" dirty="0"/>
          </a:p>
        </p:txBody>
      </p:sp>
    </p:spTree>
  </p:cSld>
  <p:clrMapOvr>
    <a:masterClrMapping/>
  </p:clrMapOvr>
  <p:transition spd="med">
    <p:cover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 23">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txBox="1"/>
          <p:nvPr/>
        </p:nvSpPr>
        <p:spPr>
          <a:xfrm>
            <a:off x="640080" y="1828800"/>
            <a:ext cx="5486400" cy="548640"/>
          </a:xfrm>
          <a:prstGeom prst="rect">
            <a:avLst/>
          </a:prstGeom>
          <a:noFill/>
          <a:ln/>
        </p:spPr>
        <p:txBody>
          <a:bodyPr wrap="square" lIns="0" tIns="0" rIns="0" bIns="0" rtlCol="0" anchor="t"/>
          <a:lstStyle/>
          <a:p>
            <a:pPr indent="0" marL="0">
              <a:buNone/>
            </a:pPr>
            <a:r>
              <a:rPr lang="en-US" sz="2200" b="1" dirty="0">
                <a:solidFill>
                  <a:srgbClr val="F4B942"/>
                </a:solidFill>
                <a:latin typeface="Nirmala UI" pitchFamily="34" charset="0"/>
                <a:ea typeface="Nirmala UI" pitchFamily="34" charset="-122"/>
                <a:cs typeface="Nirmala UI" pitchFamily="34" charset="-120"/>
              </a:rPr>
              <a:t>অংশ ৪</a:t>
            </a:r>
            <a:endParaRPr lang="en-US" sz="2200" dirty="0"/>
          </a:p>
        </p:txBody>
      </p:sp>
      <p:sp>
        <p:nvSpPr>
          <p:cNvPr id="3" name="Text 1"/>
          <p:cNvSpPr txBox="1"/>
          <p:nvPr/>
        </p:nvSpPr>
        <p:spPr>
          <a:xfrm>
            <a:off x="640080" y="2377440"/>
            <a:ext cx="10515600" cy="1097280"/>
          </a:xfrm>
          <a:prstGeom prst="rect">
            <a:avLst/>
          </a:prstGeom>
          <a:noFill/>
          <a:ln/>
        </p:spPr>
        <p:txBody>
          <a:bodyPr wrap="square" lIns="0" tIns="0" rIns="0" bIns="0" rtlCol="0" anchor="t"/>
          <a:lstStyle/>
          <a:p>
            <a:pPr indent="0" marL="0">
              <a:buNone/>
            </a:pPr>
            <a:r>
              <a:rPr lang="en-US" sz="4800" b="1" dirty="0">
                <a:solidFill>
                  <a:srgbClr val="F4F3FA"/>
                </a:solidFill>
                <a:latin typeface="Nirmala UI" pitchFamily="34" charset="0"/>
                <a:ea typeface="Nirmala UI" pitchFamily="34" charset="-122"/>
                <a:cs typeface="Nirmala UI" pitchFamily="34" charset="-120"/>
              </a:rPr>
              <a:t>কী শিখব?</a:t>
            </a:r>
            <a:endParaRPr lang="en-US" sz="4800" dirty="0"/>
          </a:p>
        </p:txBody>
      </p:sp>
      <p:sp>
        <p:nvSpPr>
          <p:cNvPr id="4" name="Text 2"/>
          <p:cNvSpPr txBox="1"/>
          <p:nvPr/>
        </p:nvSpPr>
        <p:spPr>
          <a:xfrm>
            <a:off x="640080" y="3520440"/>
            <a:ext cx="10058400" cy="548640"/>
          </a:xfrm>
          <a:prstGeom prst="rect">
            <a:avLst/>
          </a:prstGeom>
          <a:noFill/>
          <a:ln/>
        </p:spPr>
        <p:txBody>
          <a:bodyPr wrap="square" lIns="0" tIns="0" rIns="0" bIns="0" rtlCol="0" anchor="t"/>
          <a:lstStyle/>
          <a:p>
            <a:pPr indent="0" marL="0">
              <a:buNone/>
            </a:pPr>
            <a:r>
              <a:rPr lang="en-US" sz="2000" dirty="0">
                <a:solidFill>
                  <a:srgbClr val="B9B4E0"/>
                </a:solidFill>
                <a:latin typeface="Nirmala UI" pitchFamily="34" charset="0"/>
                <a:ea typeface="Nirmala UI" pitchFamily="34" charset="-122"/>
                <a:cs typeface="Nirmala UI" pitchFamily="34" charset="-120"/>
              </a:rPr>
              <a:t>সিলেবাস, অধ্যায়ের ঝলক ও পরীক্ষা পদ্ধতি</a:t>
            </a:r>
            <a:endParaRPr lang="en-US" sz="2000" dirty="0"/>
          </a:p>
        </p:txBody>
      </p:sp>
      <p:sp>
        <p:nvSpPr>
          <p:cNvPr id="5" name="Shape 3"/>
          <p:cNvSpPr/>
          <p:nvPr/>
        </p:nvSpPr>
        <p:spPr>
          <a:xfrm>
            <a:off x="640080" y="4297680"/>
            <a:ext cx="1097280" cy="73152"/>
          </a:xfrm>
          <a:prstGeom prst="rect">
            <a:avLst/>
          </a:prstGeom>
          <a:solidFill>
            <a:srgbClr val="F4B942"/>
          </a:solidFill>
          <a:ln w="12700">
            <a:solidFill>
              <a:srgbClr val="F4B942"/>
            </a:solidFill>
            <a:prstDash val="solid"/>
          </a:ln>
        </p:spPr>
      </p:sp>
    </p:spTree>
  </p:cSld>
  <p:clrMapOvr>
    <a:masterClrMapping/>
  </p:clrMapOvr>
  <p:transition spd="med">
    <p:wipe dir="u"/>
  </p:transition>
</p:sld>
</file>

<file path=ppt/slides/slide24.xml><?xml version="1.0" encoding="utf-8"?>
<p:sld xmlns:a="http://schemas.openxmlformats.org/drawingml/2006/main" xmlns:r="http://schemas.openxmlformats.org/officeDocument/2006/relationships" xmlns:p="http://schemas.openxmlformats.org/presentationml/2006/main">
  <p:cSld name="Slide 24">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4231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4231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অধ্যায়ের ঝলক</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এক বছরে যা যা দেখবে</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trailer.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বিভিন্ন অধ্যায়ের অ্যানিমেশনের ঝলক</a:t>
            </a:r>
            <a:endParaRPr lang="en-US" sz="1200" dirty="0"/>
          </a:p>
        </p:txBody>
      </p:sp>
      <p:sp>
        <p:nvSpPr>
          <p:cNvPr id="8" name="anim_1_338"/>
          <p:cNvSpPr/>
          <p:nvPr/>
        </p:nvSpPr>
        <p:spPr>
          <a:xfrm>
            <a:off x="6995160" y="2011680"/>
            <a:ext cx="4556455" cy="914400"/>
          </a:xfrm>
          <a:prstGeom prst="roundRect">
            <a:avLst>
              <a:gd name="adj" fmla="val 18000"/>
            </a:avLst>
          </a:prstGeom>
          <a:solidFill>
            <a:srgbClr val="221D5E"/>
          </a:solidFill>
          <a:ln w="19050">
            <a:solidFill>
              <a:srgbClr val="F4B942"/>
            </a:solidFill>
            <a:prstDash val="solid"/>
          </a:ln>
        </p:spPr>
      </p:sp>
      <p:sp>
        <p:nvSpPr>
          <p:cNvPr id="9" name="anim_1_339"/>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ফাংশন ও ত্রিকোণমিতি</a:t>
            </a:r>
            <a:endParaRPr lang="en-US" sz="1450" dirty="0"/>
          </a:p>
        </p:txBody>
      </p:sp>
      <p:sp>
        <p:nvSpPr>
          <p:cNvPr id="10" name="anim_1_340"/>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ইনপুট-আউটপুট যন্ত্র, একক বৃত্ত থেকে তরঙ্গ</a:t>
            </a:r>
            <a:endParaRPr lang="en-US" sz="1200" dirty="0"/>
          </a:p>
        </p:txBody>
      </p:sp>
      <p:sp>
        <p:nvSpPr>
          <p:cNvPr id="11" name="anim_2_341"/>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342"/>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কনিক</a:t>
            </a:r>
            <a:endParaRPr lang="en-US" sz="1450" dirty="0"/>
          </a:p>
        </p:txBody>
      </p:sp>
      <p:sp>
        <p:nvSpPr>
          <p:cNvPr id="13" name="anim_2_343"/>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কোনক কেটে চারটি বক্ররেখা, গ্রহের কক্ষপথ</a:t>
            </a:r>
            <a:endParaRPr lang="en-US" sz="1200" dirty="0"/>
          </a:p>
        </p:txBody>
      </p:sp>
      <p:sp>
        <p:nvSpPr>
          <p:cNvPr id="14" name="anim_3_344"/>
          <p:cNvSpPr/>
          <p:nvPr/>
        </p:nvSpPr>
        <p:spPr>
          <a:xfrm>
            <a:off x="6995160" y="4059936"/>
            <a:ext cx="4556455" cy="914400"/>
          </a:xfrm>
          <a:prstGeom prst="roundRect">
            <a:avLst>
              <a:gd name="adj" fmla="val 18000"/>
            </a:avLst>
          </a:prstGeom>
          <a:solidFill>
            <a:srgbClr val="221D5E"/>
          </a:solidFill>
          <a:ln w="19050">
            <a:solidFill>
              <a:srgbClr val="8D7BFF"/>
            </a:solidFill>
            <a:prstDash val="solid"/>
          </a:ln>
        </p:spPr>
      </p:sp>
      <p:sp>
        <p:nvSpPr>
          <p:cNvPr id="15" name="anim_3_345"/>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সম্ভাবনা ও সমীকরণ</a:t>
            </a:r>
            <a:endParaRPr lang="en-US" sz="1450" dirty="0"/>
          </a:p>
        </p:txBody>
      </p:sp>
      <p:sp>
        <p:nvSpPr>
          <p:cNvPr id="16" name="anim_3_346"/>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গ্যালটন বোর্ড, ক্রিকেটের ছক্কা</a:t>
            </a:r>
            <a:endParaRPr lang="en-US" sz="1200" dirty="0"/>
          </a:p>
        </p:txBody>
      </p:sp>
      <p:sp>
        <p:nvSpPr>
          <p:cNvPr id="17" name="anim_4_347"/>
          <p:cNvSpPr/>
          <p:nvPr/>
        </p:nvSpPr>
        <p:spPr>
          <a:xfrm>
            <a:off x="6995160" y="5084064"/>
            <a:ext cx="4556455" cy="914400"/>
          </a:xfrm>
          <a:prstGeom prst="roundRect">
            <a:avLst>
              <a:gd name="adj" fmla="val 18000"/>
            </a:avLst>
          </a:prstGeom>
          <a:solidFill>
            <a:srgbClr val="221D5E"/>
          </a:solidFill>
          <a:ln w="19050">
            <a:solidFill>
              <a:srgbClr val="FF7A9A"/>
            </a:solidFill>
            <a:prstDash val="solid"/>
          </a:ln>
        </p:spPr>
      </p:sp>
      <p:sp>
        <p:nvSpPr>
          <p:cNvPr id="18" name="anim_4_348"/>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Cambria Math" pitchFamily="34" charset="0"/>
                <a:ea typeface="Cambria Math" pitchFamily="34" charset="-122"/>
                <a:cs typeface="Cambria Math" pitchFamily="34" charset="-120"/>
              </a:rPr>
              <a:t>AI</a:t>
            </a:r>
            <a:endParaRPr lang="en-US" sz="1450" dirty="0"/>
          </a:p>
        </p:txBody>
      </p:sp>
      <p:sp>
        <p:nvSpPr>
          <p:cNvPr id="19" name="anim_4_349"/>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তথ্য থেকে রেখা শেখা, নিউরাল নেটওয়ার্ক</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২৪ / ৩৪</a:t>
            </a:r>
            <a:endParaRPr lang="en-US" sz="11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365760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365760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প্রথম পত্র  ·  কোড ২৬৫</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উচ্চতর গণিত প্রথম পত্র</a:t>
            </a:r>
            <a:endParaRPr lang="en-US" sz="3000" dirty="0"/>
          </a:p>
        </p:txBody>
      </p:sp>
      <p:sp>
        <p:nvSpPr>
          <p:cNvPr id="5" name="Shape 3"/>
          <p:cNvSpPr/>
          <p:nvPr/>
        </p:nvSpPr>
        <p:spPr>
          <a:xfrm>
            <a:off x="640080" y="2011680"/>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6" name="Shape 4"/>
          <p:cNvSpPr/>
          <p:nvPr/>
        </p:nvSpPr>
        <p:spPr>
          <a:xfrm>
            <a:off x="804672" y="2130552"/>
            <a:ext cx="438912" cy="438912"/>
          </a:xfrm>
          <a:prstGeom prst="ellipse">
            <a:avLst/>
          </a:prstGeom>
          <a:solidFill>
            <a:srgbClr val="5A48D6"/>
          </a:solidFill>
          <a:ln w="12700">
            <a:solidFill>
              <a:srgbClr val="5A48D6"/>
            </a:solidFill>
            <a:prstDash val="solid"/>
          </a:ln>
        </p:spPr>
      </p:sp>
      <p:sp>
        <p:nvSpPr>
          <p:cNvPr id="7" name="Text 5"/>
          <p:cNvSpPr txBox="1"/>
          <p:nvPr/>
        </p:nvSpPr>
        <p:spPr>
          <a:xfrm>
            <a:off x="804672" y="2130552"/>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১</a:t>
            </a:r>
            <a:endParaRPr lang="en-US" sz="1400" dirty="0"/>
          </a:p>
        </p:txBody>
      </p:sp>
      <p:sp>
        <p:nvSpPr>
          <p:cNvPr id="8" name="Text 6"/>
          <p:cNvSpPr txBox="1"/>
          <p:nvPr/>
        </p:nvSpPr>
        <p:spPr>
          <a:xfrm>
            <a:off x="1417320" y="2011680"/>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ম্যাট্রিক্স ও নির্ণায়ক</a:t>
            </a:r>
            <a:endParaRPr lang="en-US" sz="1550" dirty="0"/>
          </a:p>
        </p:txBody>
      </p:sp>
      <p:sp>
        <p:nvSpPr>
          <p:cNvPr id="9" name="Shape 7"/>
          <p:cNvSpPr/>
          <p:nvPr/>
        </p:nvSpPr>
        <p:spPr>
          <a:xfrm>
            <a:off x="4477360" y="2176272"/>
            <a:ext cx="1325880" cy="347472"/>
          </a:xfrm>
          <a:prstGeom prst="roundRect">
            <a:avLst>
              <a:gd name="adj" fmla="val 50000"/>
            </a:avLst>
          </a:prstGeom>
          <a:solidFill>
            <a:srgbClr val="FDF0D2"/>
          </a:solidFill>
          <a:ln w="12700">
            <a:solidFill>
              <a:srgbClr val="FDF0D2"/>
            </a:solidFill>
            <a:prstDash val="solid"/>
          </a:ln>
        </p:spPr>
      </p:sp>
      <p:sp>
        <p:nvSpPr>
          <p:cNvPr id="10" name="Text 8"/>
          <p:cNvSpPr txBox="1"/>
          <p:nvPr/>
        </p:nvSpPr>
        <p:spPr>
          <a:xfrm>
            <a:off x="4477360" y="2176272"/>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11" name="Shape 9"/>
          <p:cNvSpPr/>
          <p:nvPr/>
        </p:nvSpPr>
        <p:spPr>
          <a:xfrm>
            <a:off x="640080" y="2816352"/>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2" name="Shape 10"/>
          <p:cNvSpPr/>
          <p:nvPr/>
        </p:nvSpPr>
        <p:spPr>
          <a:xfrm>
            <a:off x="804672" y="2935224"/>
            <a:ext cx="438912" cy="438912"/>
          </a:xfrm>
          <a:prstGeom prst="ellipse">
            <a:avLst/>
          </a:prstGeom>
          <a:solidFill>
            <a:srgbClr val="5A48D6"/>
          </a:solidFill>
          <a:ln w="12700">
            <a:solidFill>
              <a:srgbClr val="5A48D6"/>
            </a:solidFill>
            <a:prstDash val="solid"/>
          </a:ln>
        </p:spPr>
      </p:sp>
      <p:sp>
        <p:nvSpPr>
          <p:cNvPr id="13" name="Text 11"/>
          <p:cNvSpPr txBox="1"/>
          <p:nvPr/>
        </p:nvSpPr>
        <p:spPr>
          <a:xfrm>
            <a:off x="804672" y="2935224"/>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২</a:t>
            </a:r>
            <a:endParaRPr lang="en-US" sz="1400" dirty="0"/>
          </a:p>
        </p:txBody>
      </p:sp>
      <p:sp>
        <p:nvSpPr>
          <p:cNvPr id="14" name="Text 12"/>
          <p:cNvSpPr txBox="1"/>
          <p:nvPr/>
        </p:nvSpPr>
        <p:spPr>
          <a:xfrm>
            <a:off x="1417320" y="2816352"/>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ভেক্টর</a:t>
            </a:r>
            <a:endParaRPr lang="en-US" sz="1550" dirty="0"/>
          </a:p>
        </p:txBody>
      </p:sp>
      <p:sp>
        <p:nvSpPr>
          <p:cNvPr id="15" name="Shape 13"/>
          <p:cNvSpPr/>
          <p:nvPr/>
        </p:nvSpPr>
        <p:spPr>
          <a:xfrm>
            <a:off x="4477360" y="2980944"/>
            <a:ext cx="1325880" cy="347472"/>
          </a:xfrm>
          <a:prstGeom prst="roundRect">
            <a:avLst>
              <a:gd name="adj" fmla="val 50000"/>
            </a:avLst>
          </a:prstGeom>
          <a:solidFill>
            <a:srgbClr val="DDF5EE"/>
          </a:solidFill>
          <a:ln w="12700">
            <a:solidFill>
              <a:srgbClr val="DDF5EE"/>
            </a:solidFill>
            <a:prstDash val="solid"/>
          </a:ln>
        </p:spPr>
      </p:sp>
      <p:sp>
        <p:nvSpPr>
          <p:cNvPr id="16" name="Text 14"/>
          <p:cNvSpPr txBox="1"/>
          <p:nvPr/>
        </p:nvSpPr>
        <p:spPr>
          <a:xfrm>
            <a:off x="4477360" y="2980944"/>
            <a:ext cx="1325880" cy="347472"/>
          </a:xfrm>
          <a:prstGeom prst="rect">
            <a:avLst/>
          </a:prstGeom>
          <a:noFill/>
          <a:ln/>
        </p:spPr>
        <p:txBody>
          <a:bodyPr wrap="square" lIns="0" tIns="0" rIns="0" bIns="0" rtlCol="0" anchor="ctr"/>
          <a:lstStyle/>
          <a:p>
            <a:pPr algn="ctr" indent="0" marL="0">
              <a:buNone/>
            </a:pPr>
            <a:r>
              <a:rPr lang="en-US" sz="1150" b="1" dirty="0">
                <a:solidFill>
                  <a:srgbClr val="146B55"/>
                </a:solidFill>
                <a:latin typeface="Nirmala UI" pitchFamily="34" charset="0"/>
                <a:ea typeface="Nirmala UI" pitchFamily="34" charset="-122"/>
                <a:cs typeface="Nirmala UI" pitchFamily="34" charset="-120"/>
              </a:rPr>
              <a:t>জ্যামিতি</a:t>
            </a:r>
            <a:endParaRPr lang="en-US" sz="1150" dirty="0"/>
          </a:p>
        </p:txBody>
      </p:sp>
      <p:sp>
        <p:nvSpPr>
          <p:cNvPr id="17" name="Shape 15"/>
          <p:cNvSpPr/>
          <p:nvPr/>
        </p:nvSpPr>
        <p:spPr>
          <a:xfrm>
            <a:off x="640080" y="3621024"/>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8" name="Shape 16"/>
          <p:cNvSpPr/>
          <p:nvPr/>
        </p:nvSpPr>
        <p:spPr>
          <a:xfrm>
            <a:off x="804672" y="3739896"/>
            <a:ext cx="438912" cy="438912"/>
          </a:xfrm>
          <a:prstGeom prst="ellipse">
            <a:avLst/>
          </a:prstGeom>
          <a:solidFill>
            <a:srgbClr val="5A48D6"/>
          </a:solidFill>
          <a:ln w="12700">
            <a:solidFill>
              <a:srgbClr val="5A48D6"/>
            </a:solidFill>
            <a:prstDash val="solid"/>
          </a:ln>
        </p:spPr>
      </p:sp>
      <p:sp>
        <p:nvSpPr>
          <p:cNvPr id="19" name="Text 17"/>
          <p:cNvSpPr txBox="1"/>
          <p:nvPr/>
        </p:nvSpPr>
        <p:spPr>
          <a:xfrm>
            <a:off x="804672" y="3739896"/>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৩</a:t>
            </a:r>
            <a:endParaRPr lang="en-US" sz="1400" dirty="0"/>
          </a:p>
        </p:txBody>
      </p:sp>
      <p:sp>
        <p:nvSpPr>
          <p:cNvPr id="20" name="Text 18"/>
          <p:cNvSpPr txBox="1"/>
          <p:nvPr/>
        </p:nvSpPr>
        <p:spPr>
          <a:xfrm>
            <a:off x="1417320" y="3621024"/>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সরলরেখা</a:t>
            </a:r>
            <a:endParaRPr lang="en-US" sz="1550" dirty="0"/>
          </a:p>
        </p:txBody>
      </p:sp>
      <p:sp>
        <p:nvSpPr>
          <p:cNvPr id="21" name="Shape 19"/>
          <p:cNvSpPr/>
          <p:nvPr/>
        </p:nvSpPr>
        <p:spPr>
          <a:xfrm>
            <a:off x="4477360" y="3785616"/>
            <a:ext cx="1325880" cy="347472"/>
          </a:xfrm>
          <a:prstGeom prst="roundRect">
            <a:avLst>
              <a:gd name="adj" fmla="val 50000"/>
            </a:avLst>
          </a:prstGeom>
          <a:solidFill>
            <a:srgbClr val="DDF5EE"/>
          </a:solidFill>
          <a:ln w="12700">
            <a:solidFill>
              <a:srgbClr val="DDF5EE"/>
            </a:solidFill>
            <a:prstDash val="solid"/>
          </a:ln>
        </p:spPr>
      </p:sp>
      <p:sp>
        <p:nvSpPr>
          <p:cNvPr id="22" name="Text 20"/>
          <p:cNvSpPr txBox="1"/>
          <p:nvPr/>
        </p:nvSpPr>
        <p:spPr>
          <a:xfrm>
            <a:off x="4477360" y="3785616"/>
            <a:ext cx="1325880" cy="347472"/>
          </a:xfrm>
          <a:prstGeom prst="rect">
            <a:avLst/>
          </a:prstGeom>
          <a:noFill/>
          <a:ln/>
        </p:spPr>
        <p:txBody>
          <a:bodyPr wrap="square" lIns="0" tIns="0" rIns="0" bIns="0" rtlCol="0" anchor="ctr"/>
          <a:lstStyle/>
          <a:p>
            <a:pPr algn="ctr" indent="0" marL="0">
              <a:buNone/>
            </a:pPr>
            <a:r>
              <a:rPr lang="en-US" sz="1150" b="1" dirty="0">
                <a:solidFill>
                  <a:srgbClr val="146B55"/>
                </a:solidFill>
                <a:latin typeface="Nirmala UI" pitchFamily="34" charset="0"/>
                <a:ea typeface="Nirmala UI" pitchFamily="34" charset="-122"/>
                <a:cs typeface="Nirmala UI" pitchFamily="34" charset="-120"/>
              </a:rPr>
              <a:t>জ্যামিতি</a:t>
            </a:r>
            <a:endParaRPr lang="en-US" sz="1150" dirty="0"/>
          </a:p>
        </p:txBody>
      </p:sp>
      <p:sp>
        <p:nvSpPr>
          <p:cNvPr id="23" name="Shape 21"/>
          <p:cNvSpPr/>
          <p:nvPr/>
        </p:nvSpPr>
        <p:spPr>
          <a:xfrm>
            <a:off x="640080" y="4425696"/>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24" name="Shape 22"/>
          <p:cNvSpPr/>
          <p:nvPr/>
        </p:nvSpPr>
        <p:spPr>
          <a:xfrm>
            <a:off x="804672" y="4544568"/>
            <a:ext cx="438912" cy="438912"/>
          </a:xfrm>
          <a:prstGeom prst="ellipse">
            <a:avLst/>
          </a:prstGeom>
          <a:solidFill>
            <a:srgbClr val="5A48D6"/>
          </a:solidFill>
          <a:ln w="12700">
            <a:solidFill>
              <a:srgbClr val="5A48D6"/>
            </a:solidFill>
            <a:prstDash val="solid"/>
          </a:ln>
        </p:spPr>
      </p:sp>
      <p:sp>
        <p:nvSpPr>
          <p:cNvPr id="25" name="Text 23"/>
          <p:cNvSpPr txBox="1"/>
          <p:nvPr/>
        </p:nvSpPr>
        <p:spPr>
          <a:xfrm>
            <a:off x="804672" y="4544568"/>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৪</a:t>
            </a:r>
            <a:endParaRPr lang="en-US" sz="1400" dirty="0"/>
          </a:p>
        </p:txBody>
      </p:sp>
      <p:sp>
        <p:nvSpPr>
          <p:cNvPr id="26" name="Text 24"/>
          <p:cNvSpPr txBox="1"/>
          <p:nvPr/>
        </p:nvSpPr>
        <p:spPr>
          <a:xfrm>
            <a:off x="1417320" y="4425696"/>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বৃত্ত</a:t>
            </a:r>
            <a:endParaRPr lang="en-US" sz="1550" dirty="0"/>
          </a:p>
        </p:txBody>
      </p:sp>
      <p:sp>
        <p:nvSpPr>
          <p:cNvPr id="27" name="Shape 25"/>
          <p:cNvSpPr/>
          <p:nvPr/>
        </p:nvSpPr>
        <p:spPr>
          <a:xfrm>
            <a:off x="4477360" y="4590288"/>
            <a:ext cx="1325880" cy="347472"/>
          </a:xfrm>
          <a:prstGeom prst="roundRect">
            <a:avLst>
              <a:gd name="adj" fmla="val 50000"/>
            </a:avLst>
          </a:prstGeom>
          <a:solidFill>
            <a:srgbClr val="DDF5EE"/>
          </a:solidFill>
          <a:ln w="12700">
            <a:solidFill>
              <a:srgbClr val="DDF5EE"/>
            </a:solidFill>
            <a:prstDash val="solid"/>
          </a:ln>
        </p:spPr>
      </p:sp>
      <p:sp>
        <p:nvSpPr>
          <p:cNvPr id="28" name="Text 26"/>
          <p:cNvSpPr txBox="1"/>
          <p:nvPr/>
        </p:nvSpPr>
        <p:spPr>
          <a:xfrm>
            <a:off x="4477360" y="4590288"/>
            <a:ext cx="1325880" cy="347472"/>
          </a:xfrm>
          <a:prstGeom prst="rect">
            <a:avLst/>
          </a:prstGeom>
          <a:noFill/>
          <a:ln/>
        </p:spPr>
        <p:txBody>
          <a:bodyPr wrap="square" lIns="0" tIns="0" rIns="0" bIns="0" rtlCol="0" anchor="ctr"/>
          <a:lstStyle/>
          <a:p>
            <a:pPr algn="ctr" indent="0" marL="0">
              <a:buNone/>
            </a:pPr>
            <a:r>
              <a:rPr lang="en-US" sz="1150" b="1" dirty="0">
                <a:solidFill>
                  <a:srgbClr val="146B55"/>
                </a:solidFill>
                <a:latin typeface="Nirmala UI" pitchFamily="34" charset="0"/>
                <a:ea typeface="Nirmala UI" pitchFamily="34" charset="-122"/>
                <a:cs typeface="Nirmala UI" pitchFamily="34" charset="-120"/>
              </a:rPr>
              <a:t>জ্যামিতি</a:t>
            </a:r>
            <a:endParaRPr lang="en-US" sz="1150" dirty="0"/>
          </a:p>
        </p:txBody>
      </p:sp>
      <p:sp>
        <p:nvSpPr>
          <p:cNvPr id="29" name="Shape 27"/>
          <p:cNvSpPr/>
          <p:nvPr/>
        </p:nvSpPr>
        <p:spPr>
          <a:xfrm>
            <a:off x="640080" y="5230368"/>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30" name="Shape 28"/>
          <p:cNvSpPr/>
          <p:nvPr/>
        </p:nvSpPr>
        <p:spPr>
          <a:xfrm>
            <a:off x="804672" y="5349240"/>
            <a:ext cx="438912" cy="438912"/>
          </a:xfrm>
          <a:prstGeom prst="ellipse">
            <a:avLst/>
          </a:prstGeom>
          <a:solidFill>
            <a:srgbClr val="5A48D6"/>
          </a:solidFill>
          <a:ln w="12700">
            <a:solidFill>
              <a:srgbClr val="5A48D6"/>
            </a:solidFill>
            <a:prstDash val="solid"/>
          </a:ln>
        </p:spPr>
      </p:sp>
      <p:sp>
        <p:nvSpPr>
          <p:cNvPr id="31" name="Text 29"/>
          <p:cNvSpPr txBox="1"/>
          <p:nvPr/>
        </p:nvSpPr>
        <p:spPr>
          <a:xfrm>
            <a:off x="804672" y="5349240"/>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৫</a:t>
            </a:r>
            <a:endParaRPr lang="en-US" sz="1400" dirty="0"/>
          </a:p>
        </p:txBody>
      </p:sp>
      <p:sp>
        <p:nvSpPr>
          <p:cNvPr id="32" name="Text 30"/>
          <p:cNvSpPr txBox="1"/>
          <p:nvPr/>
        </p:nvSpPr>
        <p:spPr>
          <a:xfrm>
            <a:off x="1417320" y="5230368"/>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বিন্যাস ও সমাবেশ</a:t>
            </a:r>
            <a:endParaRPr lang="en-US" sz="1550" dirty="0"/>
          </a:p>
        </p:txBody>
      </p:sp>
      <p:sp>
        <p:nvSpPr>
          <p:cNvPr id="33" name="Shape 31"/>
          <p:cNvSpPr/>
          <p:nvPr/>
        </p:nvSpPr>
        <p:spPr>
          <a:xfrm>
            <a:off x="4477360" y="5394960"/>
            <a:ext cx="1325880" cy="347472"/>
          </a:xfrm>
          <a:prstGeom prst="roundRect">
            <a:avLst>
              <a:gd name="adj" fmla="val 50000"/>
            </a:avLst>
          </a:prstGeom>
          <a:solidFill>
            <a:srgbClr val="FDF0D2"/>
          </a:solidFill>
          <a:ln w="12700">
            <a:solidFill>
              <a:srgbClr val="FDF0D2"/>
            </a:solidFill>
            <a:prstDash val="solid"/>
          </a:ln>
        </p:spPr>
      </p:sp>
      <p:sp>
        <p:nvSpPr>
          <p:cNvPr id="34" name="Text 32"/>
          <p:cNvSpPr txBox="1"/>
          <p:nvPr/>
        </p:nvSpPr>
        <p:spPr>
          <a:xfrm>
            <a:off x="4477360" y="5394960"/>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35" name="Shape 33"/>
          <p:cNvSpPr/>
          <p:nvPr/>
        </p:nvSpPr>
        <p:spPr>
          <a:xfrm>
            <a:off x="6233008" y="2011680"/>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36" name="Shape 34"/>
          <p:cNvSpPr/>
          <p:nvPr/>
        </p:nvSpPr>
        <p:spPr>
          <a:xfrm>
            <a:off x="6397600" y="2130552"/>
            <a:ext cx="438912" cy="438912"/>
          </a:xfrm>
          <a:prstGeom prst="ellipse">
            <a:avLst/>
          </a:prstGeom>
          <a:solidFill>
            <a:srgbClr val="5A48D6"/>
          </a:solidFill>
          <a:ln w="12700">
            <a:solidFill>
              <a:srgbClr val="5A48D6"/>
            </a:solidFill>
            <a:prstDash val="solid"/>
          </a:ln>
        </p:spPr>
      </p:sp>
      <p:sp>
        <p:nvSpPr>
          <p:cNvPr id="37" name="Text 35"/>
          <p:cNvSpPr txBox="1"/>
          <p:nvPr/>
        </p:nvSpPr>
        <p:spPr>
          <a:xfrm>
            <a:off x="6397600" y="2130552"/>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৬</a:t>
            </a:r>
            <a:endParaRPr lang="en-US" sz="1400" dirty="0"/>
          </a:p>
        </p:txBody>
      </p:sp>
      <p:sp>
        <p:nvSpPr>
          <p:cNvPr id="38" name="Text 36"/>
          <p:cNvSpPr txBox="1"/>
          <p:nvPr/>
        </p:nvSpPr>
        <p:spPr>
          <a:xfrm>
            <a:off x="7010248" y="2011680"/>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ত্রিকোণমিতিক অনুপাত</a:t>
            </a:r>
            <a:endParaRPr lang="en-US" sz="1550" dirty="0"/>
          </a:p>
        </p:txBody>
      </p:sp>
      <p:sp>
        <p:nvSpPr>
          <p:cNvPr id="39" name="Shape 37"/>
          <p:cNvSpPr/>
          <p:nvPr/>
        </p:nvSpPr>
        <p:spPr>
          <a:xfrm>
            <a:off x="10070287" y="2176272"/>
            <a:ext cx="1325880" cy="347472"/>
          </a:xfrm>
          <a:prstGeom prst="roundRect">
            <a:avLst>
              <a:gd name="adj" fmla="val 50000"/>
            </a:avLst>
          </a:prstGeom>
          <a:solidFill>
            <a:srgbClr val="FCE4EA"/>
          </a:solidFill>
          <a:ln w="12700">
            <a:solidFill>
              <a:srgbClr val="FCE4EA"/>
            </a:solidFill>
            <a:prstDash val="solid"/>
          </a:ln>
        </p:spPr>
      </p:sp>
      <p:sp>
        <p:nvSpPr>
          <p:cNvPr id="40" name="Text 38"/>
          <p:cNvSpPr txBox="1"/>
          <p:nvPr/>
        </p:nvSpPr>
        <p:spPr>
          <a:xfrm>
            <a:off x="10070287" y="2176272"/>
            <a:ext cx="1325880" cy="347472"/>
          </a:xfrm>
          <a:prstGeom prst="rect">
            <a:avLst/>
          </a:prstGeom>
          <a:noFill/>
          <a:ln/>
        </p:spPr>
        <p:txBody>
          <a:bodyPr wrap="square" lIns="0" tIns="0" rIns="0" bIns="0" rtlCol="0" anchor="ctr"/>
          <a:lstStyle/>
          <a:p>
            <a:pPr algn="ctr" indent="0" marL="0">
              <a:buNone/>
            </a:pPr>
            <a:r>
              <a:rPr lang="en-US" sz="1150" b="1" dirty="0">
                <a:solidFill>
                  <a:srgbClr val="A3284A"/>
                </a:solidFill>
                <a:latin typeface="Nirmala UI" pitchFamily="34" charset="0"/>
                <a:ea typeface="Nirmala UI" pitchFamily="34" charset="-122"/>
                <a:cs typeface="Nirmala UI" pitchFamily="34" charset="-120"/>
              </a:rPr>
              <a:t>ত্রিকোণমিতি</a:t>
            </a:r>
            <a:endParaRPr lang="en-US" sz="1150" dirty="0"/>
          </a:p>
        </p:txBody>
      </p:sp>
      <p:sp>
        <p:nvSpPr>
          <p:cNvPr id="41" name="Shape 39"/>
          <p:cNvSpPr/>
          <p:nvPr/>
        </p:nvSpPr>
        <p:spPr>
          <a:xfrm>
            <a:off x="6233008" y="2816352"/>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42" name="Shape 40"/>
          <p:cNvSpPr/>
          <p:nvPr/>
        </p:nvSpPr>
        <p:spPr>
          <a:xfrm>
            <a:off x="6397600" y="2935224"/>
            <a:ext cx="438912" cy="438912"/>
          </a:xfrm>
          <a:prstGeom prst="ellipse">
            <a:avLst/>
          </a:prstGeom>
          <a:solidFill>
            <a:srgbClr val="5A48D6"/>
          </a:solidFill>
          <a:ln w="12700">
            <a:solidFill>
              <a:srgbClr val="5A48D6"/>
            </a:solidFill>
            <a:prstDash val="solid"/>
          </a:ln>
        </p:spPr>
      </p:sp>
      <p:sp>
        <p:nvSpPr>
          <p:cNvPr id="43" name="Text 41"/>
          <p:cNvSpPr txBox="1"/>
          <p:nvPr/>
        </p:nvSpPr>
        <p:spPr>
          <a:xfrm>
            <a:off x="6397600" y="2935224"/>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৭</a:t>
            </a:r>
            <a:endParaRPr lang="en-US" sz="1400" dirty="0"/>
          </a:p>
        </p:txBody>
      </p:sp>
      <p:sp>
        <p:nvSpPr>
          <p:cNvPr id="44" name="Text 42"/>
          <p:cNvSpPr txBox="1"/>
          <p:nvPr/>
        </p:nvSpPr>
        <p:spPr>
          <a:xfrm>
            <a:off x="7010248" y="2816352"/>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সংযুক্ত কোণের ত্রিকোণমিতিক অনুপাত</a:t>
            </a:r>
            <a:endParaRPr lang="en-US" sz="1550" dirty="0"/>
          </a:p>
        </p:txBody>
      </p:sp>
      <p:sp>
        <p:nvSpPr>
          <p:cNvPr id="45" name="Shape 43"/>
          <p:cNvSpPr/>
          <p:nvPr/>
        </p:nvSpPr>
        <p:spPr>
          <a:xfrm>
            <a:off x="10070287" y="2980944"/>
            <a:ext cx="1325880" cy="347472"/>
          </a:xfrm>
          <a:prstGeom prst="roundRect">
            <a:avLst>
              <a:gd name="adj" fmla="val 50000"/>
            </a:avLst>
          </a:prstGeom>
          <a:solidFill>
            <a:srgbClr val="FCE4EA"/>
          </a:solidFill>
          <a:ln w="12700">
            <a:solidFill>
              <a:srgbClr val="FCE4EA"/>
            </a:solidFill>
            <a:prstDash val="solid"/>
          </a:ln>
        </p:spPr>
      </p:sp>
      <p:sp>
        <p:nvSpPr>
          <p:cNvPr id="46" name="Text 44"/>
          <p:cNvSpPr txBox="1"/>
          <p:nvPr/>
        </p:nvSpPr>
        <p:spPr>
          <a:xfrm>
            <a:off x="10070287" y="2980944"/>
            <a:ext cx="1325880" cy="347472"/>
          </a:xfrm>
          <a:prstGeom prst="rect">
            <a:avLst/>
          </a:prstGeom>
          <a:noFill/>
          <a:ln/>
        </p:spPr>
        <p:txBody>
          <a:bodyPr wrap="square" lIns="0" tIns="0" rIns="0" bIns="0" rtlCol="0" anchor="ctr"/>
          <a:lstStyle/>
          <a:p>
            <a:pPr algn="ctr" indent="0" marL="0">
              <a:buNone/>
            </a:pPr>
            <a:r>
              <a:rPr lang="en-US" sz="1150" b="1" dirty="0">
                <a:solidFill>
                  <a:srgbClr val="A3284A"/>
                </a:solidFill>
                <a:latin typeface="Nirmala UI" pitchFamily="34" charset="0"/>
                <a:ea typeface="Nirmala UI" pitchFamily="34" charset="-122"/>
                <a:cs typeface="Nirmala UI" pitchFamily="34" charset="-120"/>
              </a:rPr>
              <a:t>ত্রিকোণমিতি</a:t>
            </a:r>
            <a:endParaRPr lang="en-US" sz="1150" dirty="0"/>
          </a:p>
        </p:txBody>
      </p:sp>
      <p:sp>
        <p:nvSpPr>
          <p:cNvPr id="47" name="Shape 45"/>
          <p:cNvSpPr/>
          <p:nvPr/>
        </p:nvSpPr>
        <p:spPr>
          <a:xfrm>
            <a:off x="6233008" y="3621024"/>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48" name="Shape 46"/>
          <p:cNvSpPr/>
          <p:nvPr/>
        </p:nvSpPr>
        <p:spPr>
          <a:xfrm>
            <a:off x="6397600" y="3739896"/>
            <a:ext cx="438912" cy="438912"/>
          </a:xfrm>
          <a:prstGeom prst="ellipse">
            <a:avLst/>
          </a:prstGeom>
          <a:solidFill>
            <a:srgbClr val="5A48D6"/>
          </a:solidFill>
          <a:ln w="12700">
            <a:solidFill>
              <a:srgbClr val="5A48D6"/>
            </a:solidFill>
            <a:prstDash val="solid"/>
          </a:ln>
        </p:spPr>
      </p:sp>
      <p:sp>
        <p:nvSpPr>
          <p:cNvPr id="49" name="Text 47"/>
          <p:cNvSpPr txBox="1"/>
          <p:nvPr/>
        </p:nvSpPr>
        <p:spPr>
          <a:xfrm>
            <a:off x="6397600" y="3739896"/>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৮</a:t>
            </a:r>
            <a:endParaRPr lang="en-US" sz="1400" dirty="0"/>
          </a:p>
        </p:txBody>
      </p:sp>
      <p:sp>
        <p:nvSpPr>
          <p:cNvPr id="50" name="Text 48"/>
          <p:cNvSpPr txBox="1"/>
          <p:nvPr/>
        </p:nvSpPr>
        <p:spPr>
          <a:xfrm>
            <a:off x="7010248" y="3621024"/>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ফাংশন ও ফাংশনের লেখচিত্র</a:t>
            </a:r>
            <a:endParaRPr lang="en-US" sz="1550" dirty="0"/>
          </a:p>
        </p:txBody>
      </p:sp>
      <p:sp>
        <p:nvSpPr>
          <p:cNvPr id="51" name="Shape 49"/>
          <p:cNvSpPr/>
          <p:nvPr/>
        </p:nvSpPr>
        <p:spPr>
          <a:xfrm>
            <a:off x="10070287" y="3785616"/>
            <a:ext cx="1325880" cy="347472"/>
          </a:xfrm>
          <a:prstGeom prst="roundRect">
            <a:avLst>
              <a:gd name="adj" fmla="val 50000"/>
            </a:avLst>
          </a:prstGeom>
          <a:solidFill>
            <a:srgbClr val="E6E2FB"/>
          </a:solidFill>
          <a:ln w="12700">
            <a:solidFill>
              <a:srgbClr val="E6E2FB"/>
            </a:solidFill>
            <a:prstDash val="solid"/>
          </a:ln>
        </p:spPr>
      </p:sp>
      <p:sp>
        <p:nvSpPr>
          <p:cNvPr id="52" name="Text 50"/>
          <p:cNvSpPr txBox="1"/>
          <p:nvPr/>
        </p:nvSpPr>
        <p:spPr>
          <a:xfrm>
            <a:off x="10070287" y="3785616"/>
            <a:ext cx="1325880" cy="347472"/>
          </a:xfrm>
          <a:prstGeom prst="rect">
            <a:avLst/>
          </a:prstGeom>
          <a:noFill/>
          <a:ln/>
        </p:spPr>
        <p:txBody>
          <a:bodyPr wrap="square" lIns="0" tIns="0" rIns="0" bIns="0" rtlCol="0" anchor="ctr"/>
          <a:lstStyle/>
          <a:p>
            <a:pPr algn="ctr" indent="0" marL="0">
              <a:buNone/>
            </a:pPr>
            <a:r>
              <a:rPr lang="en-US" sz="1150" b="1" dirty="0">
                <a:solidFill>
                  <a:srgbClr val="4A3AB8"/>
                </a:solidFill>
                <a:latin typeface="Nirmala UI" pitchFamily="34" charset="0"/>
                <a:ea typeface="Nirmala UI" pitchFamily="34" charset="-122"/>
                <a:cs typeface="Nirmala UI" pitchFamily="34" charset="-120"/>
              </a:rPr>
              <a:t>ক্যালকুলাস</a:t>
            </a:r>
            <a:endParaRPr lang="en-US" sz="1150" dirty="0"/>
          </a:p>
        </p:txBody>
      </p:sp>
      <p:sp>
        <p:nvSpPr>
          <p:cNvPr id="53" name="Shape 51"/>
          <p:cNvSpPr/>
          <p:nvPr/>
        </p:nvSpPr>
        <p:spPr>
          <a:xfrm>
            <a:off x="6233008" y="4425696"/>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54" name="Shape 52"/>
          <p:cNvSpPr/>
          <p:nvPr/>
        </p:nvSpPr>
        <p:spPr>
          <a:xfrm>
            <a:off x="6397600" y="4544568"/>
            <a:ext cx="438912" cy="438912"/>
          </a:xfrm>
          <a:prstGeom prst="ellipse">
            <a:avLst/>
          </a:prstGeom>
          <a:solidFill>
            <a:srgbClr val="5A48D6"/>
          </a:solidFill>
          <a:ln w="12700">
            <a:solidFill>
              <a:srgbClr val="5A48D6"/>
            </a:solidFill>
            <a:prstDash val="solid"/>
          </a:ln>
        </p:spPr>
      </p:sp>
      <p:sp>
        <p:nvSpPr>
          <p:cNvPr id="55" name="Text 53"/>
          <p:cNvSpPr txBox="1"/>
          <p:nvPr/>
        </p:nvSpPr>
        <p:spPr>
          <a:xfrm>
            <a:off x="6397600" y="4544568"/>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৯</a:t>
            </a:r>
            <a:endParaRPr lang="en-US" sz="1400" dirty="0"/>
          </a:p>
        </p:txBody>
      </p:sp>
      <p:sp>
        <p:nvSpPr>
          <p:cNvPr id="56" name="Text 54"/>
          <p:cNvSpPr txBox="1"/>
          <p:nvPr/>
        </p:nvSpPr>
        <p:spPr>
          <a:xfrm>
            <a:off x="7010248" y="4425696"/>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অন্তরীকরণ</a:t>
            </a:r>
            <a:endParaRPr lang="en-US" sz="1550" dirty="0"/>
          </a:p>
        </p:txBody>
      </p:sp>
      <p:sp>
        <p:nvSpPr>
          <p:cNvPr id="57" name="Shape 55"/>
          <p:cNvSpPr/>
          <p:nvPr/>
        </p:nvSpPr>
        <p:spPr>
          <a:xfrm>
            <a:off x="10070287" y="4590288"/>
            <a:ext cx="1325880" cy="347472"/>
          </a:xfrm>
          <a:prstGeom prst="roundRect">
            <a:avLst>
              <a:gd name="adj" fmla="val 50000"/>
            </a:avLst>
          </a:prstGeom>
          <a:solidFill>
            <a:srgbClr val="E6E2FB"/>
          </a:solidFill>
          <a:ln w="12700">
            <a:solidFill>
              <a:srgbClr val="E6E2FB"/>
            </a:solidFill>
            <a:prstDash val="solid"/>
          </a:ln>
        </p:spPr>
      </p:sp>
      <p:sp>
        <p:nvSpPr>
          <p:cNvPr id="58" name="Text 56"/>
          <p:cNvSpPr txBox="1"/>
          <p:nvPr/>
        </p:nvSpPr>
        <p:spPr>
          <a:xfrm>
            <a:off x="10070287" y="4590288"/>
            <a:ext cx="1325880" cy="347472"/>
          </a:xfrm>
          <a:prstGeom prst="rect">
            <a:avLst/>
          </a:prstGeom>
          <a:noFill/>
          <a:ln/>
        </p:spPr>
        <p:txBody>
          <a:bodyPr wrap="square" lIns="0" tIns="0" rIns="0" bIns="0" rtlCol="0" anchor="ctr"/>
          <a:lstStyle/>
          <a:p>
            <a:pPr algn="ctr" indent="0" marL="0">
              <a:buNone/>
            </a:pPr>
            <a:r>
              <a:rPr lang="en-US" sz="1150" b="1" dirty="0">
                <a:solidFill>
                  <a:srgbClr val="4A3AB8"/>
                </a:solidFill>
                <a:latin typeface="Nirmala UI" pitchFamily="34" charset="0"/>
                <a:ea typeface="Nirmala UI" pitchFamily="34" charset="-122"/>
                <a:cs typeface="Nirmala UI" pitchFamily="34" charset="-120"/>
              </a:rPr>
              <a:t>ক্যালকুলাস</a:t>
            </a:r>
            <a:endParaRPr lang="en-US" sz="1150" dirty="0"/>
          </a:p>
        </p:txBody>
      </p:sp>
      <p:sp>
        <p:nvSpPr>
          <p:cNvPr id="59" name="Shape 57"/>
          <p:cNvSpPr/>
          <p:nvPr/>
        </p:nvSpPr>
        <p:spPr>
          <a:xfrm>
            <a:off x="6233008" y="5230368"/>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60" name="Shape 58"/>
          <p:cNvSpPr/>
          <p:nvPr/>
        </p:nvSpPr>
        <p:spPr>
          <a:xfrm>
            <a:off x="6397600" y="5349240"/>
            <a:ext cx="438912" cy="438912"/>
          </a:xfrm>
          <a:prstGeom prst="ellipse">
            <a:avLst/>
          </a:prstGeom>
          <a:solidFill>
            <a:srgbClr val="5A48D6"/>
          </a:solidFill>
          <a:ln w="12700">
            <a:solidFill>
              <a:srgbClr val="5A48D6"/>
            </a:solidFill>
            <a:prstDash val="solid"/>
          </a:ln>
        </p:spPr>
      </p:sp>
      <p:sp>
        <p:nvSpPr>
          <p:cNvPr id="61" name="Text 59"/>
          <p:cNvSpPr txBox="1"/>
          <p:nvPr/>
        </p:nvSpPr>
        <p:spPr>
          <a:xfrm>
            <a:off x="6397600" y="5349240"/>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১০</a:t>
            </a:r>
            <a:endParaRPr lang="en-US" sz="1400" dirty="0"/>
          </a:p>
        </p:txBody>
      </p:sp>
      <p:sp>
        <p:nvSpPr>
          <p:cNvPr id="62" name="Text 60"/>
          <p:cNvSpPr txBox="1"/>
          <p:nvPr/>
        </p:nvSpPr>
        <p:spPr>
          <a:xfrm>
            <a:off x="7010248" y="5230368"/>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যোগজীকরণ</a:t>
            </a:r>
            <a:endParaRPr lang="en-US" sz="1550" dirty="0"/>
          </a:p>
        </p:txBody>
      </p:sp>
      <p:sp>
        <p:nvSpPr>
          <p:cNvPr id="63" name="Shape 61"/>
          <p:cNvSpPr/>
          <p:nvPr/>
        </p:nvSpPr>
        <p:spPr>
          <a:xfrm>
            <a:off x="10070287" y="5394960"/>
            <a:ext cx="1325880" cy="347472"/>
          </a:xfrm>
          <a:prstGeom prst="roundRect">
            <a:avLst>
              <a:gd name="adj" fmla="val 50000"/>
            </a:avLst>
          </a:prstGeom>
          <a:solidFill>
            <a:srgbClr val="E6E2FB"/>
          </a:solidFill>
          <a:ln w="12700">
            <a:solidFill>
              <a:srgbClr val="E6E2FB"/>
            </a:solidFill>
            <a:prstDash val="solid"/>
          </a:ln>
        </p:spPr>
      </p:sp>
      <p:sp>
        <p:nvSpPr>
          <p:cNvPr id="64" name="Text 62"/>
          <p:cNvSpPr txBox="1"/>
          <p:nvPr/>
        </p:nvSpPr>
        <p:spPr>
          <a:xfrm>
            <a:off x="10070287" y="5394960"/>
            <a:ext cx="1325880" cy="347472"/>
          </a:xfrm>
          <a:prstGeom prst="rect">
            <a:avLst/>
          </a:prstGeom>
          <a:noFill/>
          <a:ln/>
        </p:spPr>
        <p:txBody>
          <a:bodyPr wrap="square" lIns="0" tIns="0" rIns="0" bIns="0" rtlCol="0" anchor="ctr"/>
          <a:lstStyle/>
          <a:p>
            <a:pPr algn="ctr" indent="0" marL="0">
              <a:buNone/>
            </a:pPr>
            <a:r>
              <a:rPr lang="en-US" sz="1150" b="1" dirty="0">
                <a:solidFill>
                  <a:srgbClr val="4A3AB8"/>
                </a:solidFill>
                <a:latin typeface="Nirmala UI" pitchFamily="34" charset="0"/>
                <a:ea typeface="Nirmala UI" pitchFamily="34" charset="-122"/>
                <a:cs typeface="Nirmala UI" pitchFamily="34" charset="-120"/>
              </a:rPr>
              <a:t>ক্যালকুলাস</a:t>
            </a:r>
            <a:endParaRPr lang="en-US" sz="1150" dirty="0"/>
          </a:p>
        </p:txBody>
      </p:sp>
      <p:sp>
        <p:nvSpPr>
          <p:cNvPr id="65" name="Text 63"/>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66" name="Text 64"/>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২৫ / ৩৪</a:t>
            </a:r>
            <a:endParaRPr lang="en-US" sz="1100" dirty="0"/>
          </a:p>
        </p:txBody>
      </p:sp>
    </p:spTree>
  </p:cSld>
  <p:clrMapOvr>
    <a:masterClrMapping/>
  </p:clrMapOvr>
  <p:transition spd="med">
    <p:push dir="u"/>
  </p:transition>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406908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406908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দ্বিতীয় পত্র  ·  কোড ২৬৬</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উচ্চতর গণিত দ্বিতীয় পত্র</a:t>
            </a:r>
            <a:endParaRPr lang="en-US" sz="3000" dirty="0"/>
          </a:p>
        </p:txBody>
      </p:sp>
      <p:sp>
        <p:nvSpPr>
          <p:cNvPr id="5" name="Shape 3"/>
          <p:cNvSpPr/>
          <p:nvPr/>
        </p:nvSpPr>
        <p:spPr>
          <a:xfrm>
            <a:off x="640080" y="2011680"/>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6" name="Shape 4"/>
          <p:cNvSpPr/>
          <p:nvPr/>
        </p:nvSpPr>
        <p:spPr>
          <a:xfrm>
            <a:off x="804672" y="2130552"/>
            <a:ext cx="438912" cy="438912"/>
          </a:xfrm>
          <a:prstGeom prst="ellipse">
            <a:avLst/>
          </a:prstGeom>
          <a:solidFill>
            <a:srgbClr val="5A48D6"/>
          </a:solidFill>
          <a:ln w="12700">
            <a:solidFill>
              <a:srgbClr val="5A48D6"/>
            </a:solidFill>
            <a:prstDash val="solid"/>
          </a:ln>
        </p:spPr>
      </p:sp>
      <p:sp>
        <p:nvSpPr>
          <p:cNvPr id="7" name="Text 5"/>
          <p:cNvSpPr txBox="1"/>
          <p:nvPr/>
        </p:nvSpPr>
        <p:spPr>
          <a:xfrm>
            <a:off x="804672" y="2130552"/>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১</a:t>
            </a:r>
            <a:endParaRPr lang="en-US" sz="1400" dirty="0"/>
          </a:p>
        </p:txBody>
      </p:sp>
      <p:sp>
        <p:nvSpPr>
          <p:cNvPr id="8" name="Text 6"/>
          <p:cNvSpPr txBox="1"/>
          <p:nvPr/>
        </p:nvSpPr>
        <p:spPr>
          <a:xfrm>
            <a:off x="1417320" y="2011680"/>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বাস্তব সংখ্যা ও অসমতা</a:t>
            </a:r>
            <a:endParaRPr lang="en-US" sz="1550" dirty="0"/>
          </a:p>
        </p:txBody>
      </p:sp>
      <p:sp>
        <p:nvSpPr>
          <p:cNvPr id="9" name="Shape 7"/>
          <p:cNvSpPr/>
          <p:nvPr/>
        </p:nvSpPr>
        <p:spPr>
          <a:xfrm>
            <a:off x="4477360" y="2176272"/>
            <a:ext cx="1325880" cy="347472"/>
          </a:xfrm>
          <a:prstGeom prst="roundRect">
            <a:avLst>
              <a:gd name="adj" fmla="val 50000"/>
            </a:avLst>
          </a:prstGeom>
          <a:solidFill>
            <a:srgbClr val="FDF0D2"/>
          </a:solidFill>
          <a:ln w="12700">
            <a:solidFill>
              <a:srgbClr val="FDF0D2"/>
            </a:solidFill>
            <a:prstDash val="solid"/>
          </a:ln>
        </p:spPr>
      </p:sp>
      <p:sp>
        <p:nvSpPr>
          <p:cNvPr id="10" name="Text 8"/>
          <p:cNvSpPr txBox="1"/>
          <p:nvPr/>
        </p:nvSpPr>
        <p:spPr>
          <a:xfrm>
            <a:off x="4477360" y="2176272"/>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11" name="Shape 9"/>
          <p:cNvSpPr/>
          <p:nvPr/>
        </p:nvSpPr>
        <p:spPr>
          <a:xfrm>
            <a:off x="640080" y="2816352"/>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2" name="Shape 10"/>
          <p:cNvSpPr/>
          <p:nvPr/>
        </p:nvSpPr>
        <p:spPr>
          <a:xfrm>
            <a:off x="804672" y="2935224"/>
            <a:ext cx="438912" cy="438912"/>
          </a:xfrm>
          <a:prstGeom prst="ellipse">
            <a:avLst/>
          </a:prstGeom>
          <a:solidFill>
            <a:srgbClr val="5A48D6"/>
          </a:solidFill>
          <a:ln w="12700">
            <a:solidFill>
              <a:srgbClr val="5A48D6"/>
            </a:solidFill>
            <a:prstDash val="solid"/>
          </a:ln>
        </p:spPr>
      </p:sp>
      <p:sp>
        <p:nvSpPr>
          <p:cNvPr id="13" name="Text 11"/>
          <p:cNvSpPr txBox="1"/>
          <p:nvPr/>
        </p:nvSpPr>
        <p:spPr>
          <a:xfrm>
            <a:off x="804672" y="2935224"/>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২</a:t>
            </a:r>
            <a:endParaRPr lang="en-US" sz="1400" dirty="0"/>
          </a:p>
        </p:txBody>
      </p:sp>
      <p:sp>
        <p:nvSpPr>
          <p:cNvPr id="14" name="Text 12"/>
          <p:cNvSpPr txBox="1"/>
          <p:nvPr/>
        </p:nvSpPr>
        <p:spPr>
          <a:xfrm>
            <a:off x="1417320" y="2816352"/>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যোগাশ্রয়ী প্রোগ্রাম</a:t>
            </a:r>
            <a:endParaRPr lang="en-US" sz="1550" dirty="0"/>
          </a:p>
        </p:txBody>
      </p:sp>
      <p:sp>
        <p:nvSpPr>
          <p:cNvPr id="15" name="Shape 13"/>
          <p:cNvSpPr/>
          <p:nvPr/>
        </p:nvSpPr>
        <p:spPr>
          <a:xfrm>
            <a:off x="4477360" y="2980944"/>
            <a:ext cx="1325880" cy="347472"/>
          </a:xfrm>
          <a:prstGeom prst="roundRect">
            <a:avLst>
              <a:gd name="adj" fmla="val 50000"/>
            </a:avLst>
          </a:prstGeom>
          <a:solidFill>
            <a:srgbClr val="FDF0D2"/>
          </a:solidFill>
          <a:ln w="12700">
            <a:solidFill>
              <a:srgbClr val="FDF0D2"/>
            </a:solidFill>
            <a:prstDash val="solid"/>
          </a:ln>
        </p:spPr>
      </p:sp>
      <p:sp>
        <p:nvSpPr>
          <p:cNvPr id="16" name="Text 14"/>
          <p:cNvSpPr txBox="1"/>
          <p:nvPr/>
        </p:nvSpPr>
        <p:spPr>
          <a:xfrm>
            <a:off x="4477360" y="2980944"/>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17" name="Shape 15"/>
          <p:cNvSpPr/>
          <p:nvPr/>
        </p:nvSpPr>
        <p:spPr>
          <a:xfrm>
            <a:off x="640080" y="3621024"/>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8" name="Shape 16"/>
          <p:cNvSpPr/>
          <p:nvPr/>
        </p:nvSpPr>
        <p:spPr>
          <a:xfrm>
            <a:off x="804672" y="3739896"/>
            <a:ext cx="438912" cy="438912"/>
          </a:xfrm>
          <a:prstGeom prst="ellipse">
            <a:avLst/>
          </a:prstGeom>
          <a:solidFill>
            <a:srgbClr val="5A48D6"/>
          </a:solidFill>
          <a:ln w="12700">
            <a:solidFill>
              <a:srgbClr val="5A48D6"/>
            </a:solidFill>
            <a:prstDash val="solid"/>
          </a:ln>
        </p:spPr>
      </p:sp>
      <p:sp>
        <p:nvSpPr>
          <p:cNvPr id="19" name="Text 17"/>
          <p:cNvSpPr txBox="1"/>
          <p:nvPr/>
        </p:nvSpPr>
        <p:spPr>
          <a:xfrm>
            <a:off x="804672" y="3739896"/>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৩</a:t>
            </a:r>
            <a:endParaRPr lang="en-US" sz="1400" dirty="0"/>
          </a:p>
        </p:txBody>
      </p:sp>
      <p:sp>
        <p:nvSpPr>
          <p:cNvPr id="20" name="Text 18"/>
          <p:cNvSpPr txBox="1"/>
          <p:nvPr/>
        </p:nvSpPr>
        <p:spPr>
          <a:xfrm>
            <a:off x="1417320" y="3621024"/>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জটিল সংখ্যা</a:t>
            </a:r>
            <a:endParaRPr lang="en-US" sz="1550" dirty="0"/>
          </a:p>
        </p:txBody>
      </p:sp>
      <p:sp>
        <p:nvSpPr>
          <p:cNvPr id="21" name="Shape 19"/>
          <p:cNvSpPr/>
          <p:nvPr/>
        </p:nvSpPr>
        <p:spPr>
          <a:xfrm>
            <a:off x="4477360" y="3785616"/>
            <a:ext cx="1325880" cy="347472"/>
          </a:xfrm>
          <a:prstGeom prst="roundRect">
            <a:avLst>
              <a:gd name="adj" fmla="val 50000"/>
            </a:avLst>
          </a:prstGeom>
          <a:solidFill>
            <a:srgbClr val="FDF0D2"/>
          </a:solidFill>
          <a:ln w="12700">
            <a:solidFill>
              <a:srgbClr val="FDF0D2"/>
            </a:solidFill>
            <a:prstDash val="solid"/>
          </a:ln>
        </p:spPr>
      </p:sp>
      <p:sp>
        <p:nvSpPr>
          <p:cNvPr id="22" name="Text 20"/>
          <p:cNvSpPr txBox="1"/>
          <p:nvPr/>
        </p:nvSpPr>
        <p:spPr>
          <a:xfrm>
            <a:off x="4477360" y="3785616"/>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23" name="Shape 21"/>
          <p:cNvSpPr/>
          <p:nvPr/>
        </p:nvSpPr>
        <p:spPr>
          <a:xfrm>
            <a:off x="640080" y="4425696"/>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24" name="Shape 22"/>
          <p:cNvSpPr/>
          <p:nvPr/>
        </p:nvSpPr>
        <p:spPr>
          <a:xfrm>
            <a:off x="804672" y="4544568"/>
            <a:ext cx="438912" cy="438912"/>
          </a:xfrm>
          <a:prstGeom prst="ellipse">
            <a:avLst/>
          </a:prstGeom>
          <a:solidFill>
            <a:srgbClr val="5A48D6"/>
          </a:solidFill>
          <a:ln w="12700">
            <a:solidFill>
              <a:srgbClr val="5A48D6"/>
            </a:solidFill>
            <a:prstDash val="solid"/>
          </a:ln>
        </p:spPr>
      </p:sp>
      <p:sp>
        <p:nvSpPr>
          <p:cNvPr id="25" name="Text 23"/>
          <p:cNvSpPr txBox="1"/>
          <p:nvPr/>
        </p:nvSpPr>
        <p:spPr>
          <a:xfrm>
            <a:off x="804672" y="4544568"/>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৪</a:t>
            </a:r>
            <a:endParaRPr lang="en-US" sz="1400" dirty="0"/>
          </a:p>
        </p:txBody>
      </p:sp>
      <p:sp>
        <p:nvSpPr>
          <p:cNvPr id="26" name="Text 24"/>
          <p:cNvSpPr txBox="1"/>
          <p:nvPr/>
        </p:nvSpPr>
        <p:spPr>
          <a:xfrm>
            <a:off x="1417320" y="4425696"/>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বহুপদী ও বহুপদী সমীকরণ</a:t>
            </a:r>
            <a:endParaRPr lang="en-US" sz="1550" dirty="0"/>
          </a:p>
        </p:txBody>
      </p:sp>
      <p:sp>
        <p:nvSpPr>
          <p:cNvPr id="27" name="Shape 25"/>
          <p:cNvSpPr/>
          <p:nvPr/>
        </p:nvSpPr>
        <p:spPr>
          <a:xfrm>
            <a:off x="4477360" y="4590288"/>
            <a:ext cx="1325880" cy="347472"/>
          </a:xfrm>
          <a:prstGeom prst="roundRect">
            <a:avLst>
              <a:gd name="adj" fmla="val 50000"/>
            </a:avLst>
          </a:prstGeom>
          <a:solidFill>
            <a:srgbClr val="FDF0D2"/>
          </a:solidFill>
          <a:ln w="12700">
            <a:solidFill>
              <a:srgbClr val="FDF0D2"/>
            </a:solidFill>
            <a:prstDash val="solid"/>
          </a:ln>
        </p:spPr>
      </p:sp>
      <p:sp>
        <p:nvSpPr>
          <p:cNvPr id="28" name="Text 26"/>
          <p:cNvSpPr txBox="1"/>
          <p:nvPr/>
        </p:nvSpPr>
        <p:spPr>
          <a:xfrm>
            <a:off x="4477360" y="4590288"/>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29" name="Shape 27"/>
          <p:cNvSpPr/>
          <p:nvPr/>
        </p:nvSpPr>
        <p:spPr>
          <a:xfrm>
            <a:off x="640080" y="5230368"/>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30" name="Shape 28"/>
          <p:cNvSpPr/>
          <p:nvPr/>
        </p:nvSpPr>
        <p:spPr>
          <a:xfrm>
            <a:off x="804672" y="5349240"/>
            <a:ext cx="438912" cy="438912"/>
          </a:xfrm>
          <a:prstGeom prst="ellipse">
            <a:avLst/>
          </a:prstGeom>
          <a:solidFill>
            <a:srgbClr val="5A48D6"/>
          </a:solidFill>
          <a:ln w="12700">
            <a:solidFill>
              <a:srgbClr val="5A48D6"/>
            </a:solidFill>
            <a:prstDash val="solid"/>
          </a:ln>
        </p:spPr>
      </p:sp>
      <p:sp>
        <p:nvSpPr>
          <p:cNvPr id="31" name="Text 29"/>
          <p:cNvSpPr txBox="1"/>
          <p:nvPr/>
        </p:nvSpPr>
        <p:spPr>
          <a:xfrm>
            <a:off x="804672" y="5349240"/>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৫</a:t>
            </a:r>
            <a:endParaRPr lang="en-US" sz="1400" dirty="0"/>
          </a:p>
        </p:txBody>
      </p:sp>
      <p:sp>
        <p:nvSpPr>
          <p:cNvPr id="32" name="Text 30"/>
          <p:cNvSpPr txBox="1"/>
          <p:nvPr/>
        </p:nvSpPr>
        <p:spPr>
          <a:xfrm>
            <a:off x="1417320" y="5230368"/>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দ্বিপদী বিস্তৃতি</a:t>
            </a:r>
            <a:endParaRPr lang="en-US" sz="1550" dirty="0"/>
          </a:p>
        </p:txBody>
      </p:sp>
      <p:sp>
        <p:nvSpPr>
          <p:cNvPr id="33" name="Shape 31"/>
          <p:cNvSpPr/>
          <p:nvPr/>
        </p:nvSpPr>
        <p:spPr>
          <a:xfrm>
            <a:off x="4477360" y="5394960"/>
            <a:ext cx="1325880" cy="347472"/>
          </a:xfrm>
          <a:prstGeom prst="roundRect">
            <a:avLst>
              <a:gd name="adj" fmla="val 50000"/>
            </a:avLst>
          </a:prstGeom>
          <a:solidFill>
            <a:srgbClr val="FDF0D2"/>
          </a:solidFill>
          <a:ln w="12700">
            <a:solidFill>
              <a:srgbClr val="FDF0D2"/>
            </a:solidFill>
            <a:prstDash val="solid"/>
          </a:ln>
        </p:spPr>
      </p:sp>
      <p:sp>
        <p:nvSpPr>
          <p:cNvPr id="34" name="Text 32"/>
          <p:cNvSpPr txBox="1"/>
          <p:nvPr/>
        </p:nvSpPr>
        <p:spPr>
          <a:xfrm>
            <a:off x="4477360" y="5394960"/>
            <a:ext cx="1325880" cy="347472"/>
          </a:xfrm>
          <a:prstGeom prst="rect">
            <a:avLst/>
          </a:prstGeom>
          <a:noFill/>
          <a:ln/>
        </p:spPr>
        <p:txBody>
          <a:bodyPr wrap="square" lIns="0" tIns="0" rIns="0" bIns="0" rtlCol="0" anchor="ctr"/>
          <a:lstStyle/>
          <a:p>
            <a:pPr algn="ctr" indent="0" marL="0">
              <a:buNone/>
            </a:pPr>
            <a:r>
              <a:rPr lang="en-US" sz="1150" b="1" dirty="0">
                <a:solidFill>
                  <a:srgbClr val="8A5A00"/>
                </a:solidFill>
                <a:latin typeface="Nirmala UI" pitchFamily="34" charset="0"/>
                <a:ea typeface="Nirmala UI" pitchFamily="34" charset="-122"/>
                <a:cs typeface="Nirmala UI" pitchFamily="34" charset="-120"/>
              </a:rPr>
              <a:t>বীজগণিত</a:t>
            </a:r>
            <a:endParaRPr lang="en-US" sz="1150" dirty="0"/>
          </a:p>
        </p:txBody>
      </p:sp>
      <p:sp>
        <p:nvSpPr>
          <p:cNvPr id="35" name="Shape 33"/>
          <p:cNvSpPr/>
          <p:nvPr/>
        </p:nvSpPr>
        <p:spPr>
          <a:xfrm>
            <a:off x="6233008" y="2011680"/>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36" name="Shape 34"/>
          <p:cNvSpPr/>
          <p:nvPr/>
        </p:nvSpPr>
        <p:spPr>
          <a:xfrm>
            <a:off x="6397600" y="2130552"/>
            <a:ext cx="438912" cy="438912"/>
          </a:xfrm>
          <a:prstGeom prst="ellipse">
            <a:avLst/>
          </a:prstGeom>
          <a:solidFill>
            <a:srgbClr val="5A48D6"/>
          </a:solidFill>
          <a:ln w="12700">
            <a:solidFill>
              <a:srgbClr val="5A48D6"/>
            </a:solidFill>
            <a:prstDash val="solid"/>
          </a:ln>
        </p:spPr>
      </p:sp>
      <p:sp>
        <p:nvSpPr>
          <p:cNvPr id="37" name="Text 35"/>
          <p:cNvSpPr txBox="1"/>
          <p:nvPr/>
        </p:nvSpPr>
        <p:spPr>
          <a:xfrm>
            <a:off x="6397600" y="2130552"/>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৬</a:t>
            </a:r>
            <a:endParaRPr lang="en-US" sz="1400" dirty="0"/>
          </a:p>
        </p:txBody>
      </p:sp>
      <p:sp>
        <p:nvSpPr>
          <p:cNvPr id="38" name="Text 36"/>
          <p:cNvSpPr txBox="1"/>
          <p:nvPr/>
        </p:nvSpPr>
        <p:spPr>
          <a:xfrm>
            <a:off x="7010248" y="2011680"/>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কনিক</a:t>
            </a:r>
            <a:endParaRPr lang="en-US" sz="1550" dirty="0"/>
          </a:p>
        </p:txBody>
      </p:sp>
      <p:sp>
        <p:nvSpPr>
          <p:cNvPr id="39" name="Shape 37"/>
          <p:cNvSpPr/>
          <p:nvPr/>
        </p:nvSpPr>
        <p:spPr>
          <a:xfrm>
            <a:off x="10070287" y="2176272"/>
            <a:ext cx="1325880" cy="347472"/>
          </a:xfrm>
          <a:prstGeom prst="roundRect">
            <a:avLst>
              <a:gd name="adj" fmla="val 50000"/>
            </a:avLst>
          </a:prstGeom>
          <a:solidFill>
            <a:srgbClr val="DDF5EE"/>
          </a:solidFill>
          <a:ln w="12700">
            <a:solidFill>
              <a:srgbClr val="DDF5EE"/>
            </a:solidFill>
            <a:prstDash val="solid"/>
          </a:ln>
        </p:spPr>
      </p:sp>
      <p:sp>
        <p:nvSpPr>
          <p:cNvPr id="40" name="Text 38"/>
          <p:cNvSpPr txBox="1"/>
          <p:nvPr/>
        </p:nvSpPr>
        <p:spPr>
          <a:xfrm>
            <a:off x="10070287" y="2176272"/>
            <a:ext cx="1325880" cy="347472"/>
          </a:xfrm>
          <a:prstGeom prst="rect">
            <a:avLst/>
          </a:prstGeom>
          <a:noFill/>
          <a:ln/>
        </p:spPr>
        <p:txBody>
          <a:bodyPr wrap="square" lIns="0" tIns="0" rIns="0" bIns="0" rtlCol="0" anchor="ctr"/>
          <a:lstStyle/>
          <a:p>
            <a:pPr algn="ctr" indent="0" marL="0">
              <a:buNone/>
            </a:pPr>
            <a:r>
              <a:rPr lang="en-US" sz="1150" b="1" dirty="0">
                <a:solidFill>
                  <a:srgbClr val="146B55"/>
                </a:solidFill>
                <a:latin typeface="Nirmala UI" pitchFamily="34" charset="0"/>
                <a:ea typeface="Nirmala UI" pitchFamily="34" charset="-122"/>
                <a:cs typeface="Nirmala UI" pitchFamily="34" charset="-120"/>
              </a:rPr>
              <a:t>জ্যামিতি</a:t>
            </a:r>
            <a:endParaRPr lang="en-US" sz="1150" dirty="0"/>
          </a:p>
        </p:txBody>
      </p:sp>
      <p:sp>
        <p:nvSpPr>
          <p:cNvPr id="41" name="Shape 39"/>
          <p:cNvSpPr/>
          <p:nvPr/>
        </p:nvSpPr>
        <p:spPr>
          <a:xfrm>
            <a:off x="6233008" y="2816352"/>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42" name="Shape 40"/>
          <p:cNvSpPr/>
          <p:nvPr/>
        </p:nvSpPr>
        <p:spPr>
          <a:xfrm>
            <a:off x="6397600" y="2935224"/>
            <a:ext cx="438912" cy="438912"/>
          </a:xfrm>
          <a:prstGeom prst="ellipse">
            <a:avLst/>
          </a:prstGeom>
          <a:solidFill>
            <a:srgbClr val="5A48D6"/>
          </a:solidFill>
          <a:ln w="12700">
            <a:solidFill>
              <a:srgbClr val="5A48D6"/>
            </a:solidFill>
            <a:prstDash val="solid"/>
          </a:ln>
        </p:spPr>
      </p:sp>
      <p:sp>
        <p:nvSpPr>
          <p:cNvPr id="43" name="Text 41"/>
          <p:cNvSpPr txBox="1"/>
          <p:nvPr/>
        </p:nvSpPr>
        <p:spPr>
          <a:xfrm>
            <a:off x="6397600" y="2935224"/>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৭</a:t>
            </a:r>
            <a:endParaRPr lang="en-US" sz="1400" dirty="0"/>
          </a:p>
        </p:txBody>
      </p:sp>
      <p:sp>
        <p:nvSpPr>
          <p:cNvPr id="44" name="Text 42"/>
          <p:cNvSpPr txBox="1"/>
          <p:nvPr/>
        </p:nvSpPr>
        <p:spPr>
          <a:xfrm>
            <a:off x="7010248" y="2816352"/>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বিপরীত ত্রিকোণমিতিক ফাংশন ও সমীকরণ</a:t>
            </a:r>
            <a:endParaRPr lang="en-US" sz="1550" dirty="0"/>
          </a:p>
        </p:txBody>
      </p:sp>
      <p:sp>
        <p:nvSpPr>
          <p:cNvPr id="45" name="Shape 43"/>
          <p:cNvSpPr/>
          <p:nvPr/>
        </p:nvSpPr>
        <p:spPr>
          <a:xfrm>
            <a:off x="10070287" y="2980944"/>
            <a:ext cx="1325880" cy="347472"/>
          </a:xfrm>
          <a:prstGeom prst="roundRect">
            <a:avLst>
              <a:gd name="adj" fmla="val 50000"/>
            </a:avLst>
          </a:prstGeom>
          <a:solidFill>
            <a:srgbClr val="FCE4EA"/>
          </a:solidFill>
          <a:ln w="12700">
            <a:solidFill>
              <a:srgbClr val="FCE4EA"/>
            </a:solidFill>
            <a:prstDash val="solid"/>
          </a:ln>
        </p:spPr>
      </p:sp>
      <p:sp>
        <p:nvSpPr>
          <p:cNvPr id="46" name="Text 44"/>
          <p:cNvSpPr txBox="1"/>
          <p:nvPr/>
        </p:nvSpPr>
        <p:spPr>
          <a:xfrm>
            <a:off x="10070287" y="2980944"/>
            <a:ext cx="1325880" cy="347472"/>
          </a:xfrm>
          <a:prstGeom prst="rect">
            <a:avLst/>
          </a:prstGeom>
          <a:noFill/>
          <a:ln/>
        </p:spPr>
        <p:txBody>
          <a:bodyPr wrap="square" lIns="0" tIns="0" rIns="0" bIns="0" rtlCol="0" anchor="ctr"/>
          <a:lstStyle/>
          <a:p>
            <a:pPr algn="ctr" indent="0" marL="0">
              <a:buNone/>
            </a:pPr>
            <a:r>
              <a:rPr lang="en-US" sz="1150" b="1" dirty="0">
                <a:solidFill>
                  <a:srgbClr val="A3284A"/>
                </a:solidFill>
                <a:latin typeface="Nirmala UI" pitchFamily="34" charset="0"/>
                <a:ea typeface="Nirmala UI" pitchFamily="34" charset="-122"/>
                <a:cs typeface="Nirmala UI" pitchFamily="34" charset="-120"/>
              </a:rPr>
              <a:t>ত্রিকোণমিতি</a:t>
            </a:r>
            <a:endParaRPr lang="en-US" sz="1150" dirty="0"/>
          </a:p>
        </p:txBody>
      </p:sp>
      <p:sp>
        <p:nvSpPr>
          <p:cNvPr id="47" name="Shape 45"/>
          <p:cNvSpPr/>
          <p:nvPr/>
        </p:nvSpPr>
        <p:spPr>
          <a:xfrm>
            <a:off x="6233008" y="3621024"/>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48" name="Shape 46"/>
          <p:cNvSpPr/>
          <p:nvPr/>
        </p:nvSpPr>
        <p:spPr>
          <a:xfrm>
            <a:off x="6397600" y="3739896"/>
            <a:ext cx="438912" cy="438912"/>
          </a:xfrm>
          <a:prstGeom prst="ellipse">
            <a:avLst/>
          </a:prstGeom>
          <a:solidFill>
            <a:srgbClr val="5A48D6"/>
          </a:solidFill>
          <a:ln w="12700">
            <a:solidFill>
              <a:srgbClr val="5A48D6"/>
            </a:solidFill>
            <a:prstDash val="solid"/>
          </a:ln>
        </p:spPr>
      </p:sp>
      <p:sp>
        <p:nvSpPr>
          <p:cNvPr id="49" name="Text 47"/>
          <p:cNvSpPr txBox="1"/>
          <p:nvPr/>
        </p:nvSpPr>
        <p:spPr>
          <a:xfrm>
            <a:off x="6397600" y="3739896"/>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৮</a:t>
            </a:r>
            <a:endParaRPr lang="en-US" sz="1400" dirty="0"/>
          </a:p>
        </p:txBody>
      </p:sp>
      <p:sp>
        <p:nvSpPr>
          <p:cNvPr id="50" name="Text 48"/>
          <p:cNvSpPr txBox="1"/>
          <p:nvPr/>
        </p:nvSpPr>
        <p:spPr>
          <a:xfrm>
            <a:off x="7010248" y="3621024"/>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স্থিতিবিদ্যা</a:t>
            </a:r>
            <a:endParaRPr lang="en-US" sz="1550" dirty="0"/>
          </a:p>
        </p:txBody>
      </p:sp>
      <p:sp>
        <p:nvSpPr>
          <p:cNvPr id="51" name="Shape 49"/>
          <p:cNvSpPr/>
          <p:nvPr/>
        </p:nvSpPr>
        <p:spPr>
          <a:xfrm>
            <a:off x="10070287" y="3785616"/>
            <a:ext cx="1325880" cy="347472"/>
          </a:xfrm>
          <a:prstGeom prst="roundRect">
            <a:avLst>
              <a:gd name="adj" fmla="val 50000"/>
            </a:avLst>
          </a:prstGeom>
          <a:solidFill>
            <a:srgbClr val="DDEBFF"/>
          </a:solidFill>
          <a:ln w="12700">
            <a:solidFill>
              <a:srgbClr val="DDEBFF"/>
            </a:solidFill>
            <a:prstDash val="solid"/>
          </a:ln>
        </p:spPr>
      </p:sp>
      <p:sp>
        <p:nvSpPr>
          <p:cNvPr id="52" name="Text 50"/>
          <p:cNvSpPr txBox="1"/>
          <p:nvPr/>
        </p:nvSpPr>
        <p:spPr>
          <a:xfrm>
            <a:off x="10070287" y="3785616"/>
            <a:ext cx="1325880" cy="347472"/>
          </a:xfrm>
          <a:prstGeom prst="rect">
            <a:avLst/>
          </a:prstGeom>
          <a:noFill/>
          <a:ln/>
        </p:spPr>
        <p:txBody>
          <a:bodyPr wrap="square" lIns="0" tIns="0" rIns="0" bIns="0" rtlCol="0" anchor="ctr"/>
          <a:lstStyle/>
          <a:p>
            <a:pPr algn="ctr" indent="0" marL="0">
              <a:buNone/>
            </a:pPr>
            <a:r>
              <a:rPr lang="en-US" sz="1150" b="1" dirty="0">
                <a:solidFill>
                  <a:srgbClr val="1F5FA8"/>
                </a:solidFill>
                <a:latin typeface="Nirmala UI" pitchFamily="34" charset="0"/>
                <a:ea typeface="Nirmala UI" pitchFamily="34" charset="-122"/>
                <a:cs typeface="Nirmala UI" pitchFamily="34" charset="-120"/>
              </a:rPr>
              <a:t>বলবিদ্যা</a:t>
            </a:r>
            <a:endParaRPr lang="en-US" sz="1150" dirty="0"/>
          </a:p>
        </p:txBody>
      </p:sp>
      <p:sp>
        <p:nvSpPr>
          <p:cNvPr id="53" name="Shape 51"/>
          <p:cNvSpPr/>
          <p:nvPr/>
        </p:nvSpPr>
        <p:spPr>
          <a:xfrm>
            <a:off x="6233008" y="4425696"/>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54" name="Shape 52"/>
          <p:cNvSpPr/>
          <p:nvPr/>
        </p:nvSpPr>
        <p:spPr>
          <a:xfrm>
            <a:off x="6397600" y="4544568"/>
            <a:ext cx="438912" cy="438912"/>
          </a:xfrm>
          <a:prstGeom prst="ellipse">
            <a:avLst/>
          </a:prstGeom>
          <a:solidFill>
            <a:srgbClr val="5A48D6"/>
          </a:solidFill>
          <a:ln w="12700">
            <a:solidFill>
              <a:srgbClr val="5A48D6"/>
            </a:solidFill>
            <a:prstDash val="solid"/>
          </a:ln>
        </p:spPr>
      </p:sp>
      <p:sp>
        <p:nvSpPr>
          <p:cNvPr id="55" name="Text 53"/>
          <p:cNvSpPr txBox="1"/>
          <p:nvPr/>
        </p:nvSpPr>
        <p:spPr>
          <a:xfrm>
            <a:off x="6397600" y="4544568"/>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৯</a:t>
            </a:r>
            <a:endParaRPr lang="en-US" sz="1400" dirty="0"/>
          </a:p>
        </p:txBody>
      </p:sp>
      <p:sp>
        <p:nvSpPr>
          <p:cNvPr id="56" name="Text 54"/>
          <p:cNvSpPr txBox="1"/>
          <p:nvPr/>
        </p:nvSpPr>
        <p:spPr>
          <a:xfrm>
            <a:off x="7010248" y="4425696"/>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সমতলে বস্তুকণার গতি</a:t>
            </a:r>
            <a:endParaRPr lang="en-US" sz="1550" dirty="0"/>
          </a:p>
        </p:txBody>
      </p:sp>
      <p:sp>
        <p:nvSpPr>
          <p:cNvPr id="57" name="Shape 55"/>
          <p:cNvSpPr/>
          <p:nvPr/>
        </p:nvSpPr>
        <p:spPr>
          <a:xfrm>
            <a:off x="10070287" y="4590288"/>
            <a:ext cx="1325880" cy="347472"/>
          </a:xfrm>
          <a:prstGeom prst="roundRect">
            <a:avLst>
              <a:gd name="adj" fmla="val 50000"/>
            </a:avLst>
          </a:prstGeom>
          <a:solidFill>
            <a:srgbClr val="DDEBFF"/>
          </a:solidFill>
          <a:ln w="12700">
            <a:solidFill>
              <a:srgbClr val="DDEBFF"/>
            </a:solidFill>
            <a:prstDash val="solid"/>
          </a:ln>
        </p:spPr>
      </p:sp>
      <p:sp>
        <p:nvSpPr>
          <p:cNvPr id="58" name="Text 56"/>
          <p:cNvSpPr txBox="1"/>
          <p:nvPr/>
        </p:nvSpPr>
        <p:spPr>
          <a:xfrm>
            <a:off x="10070287" y="4590288"/>
            <a:ext cx="1325880" cy="347472"/>
          </a:xfrm>
          <a:prstGeom prst="rect">
            <a:avLst/>
          </a:prstGeom>
          <a:noFill/>
          <a:ln/>
        </p:spPr>
        <p:txBody>
          <a:bodyPr wrap="square" lIns="0" tIns="0" rIns="0" bIns="0" rtlCol="0" anchor="ctr"/>
          <a:lstStyle/>
          <a:p>
            <a:pPr algn="ctr" indent="0" marL="0">
              <a:buNone/>
            </a:pPr>
            <a:r>
              <a:rPr lang="en-US" sz="1150" b="1" dirty="0">
                <a:solidFill>
                  <a:srgbClr val="1F5FA8"/>
                </a:solidFill>
                <a:latin typeface="Nirmala UI" pitchFamily="34" charset="0"/>
                <a:ea typeface="Nirmala UI" pitchFamily="34" charset="-122"/>
                <a:cs typeface="Nirmala UI" pitchFamily="34" charset="-120"/>
              </a:rPr>
              <a:t>বলবিদ্যা</a:t>
            </a:r>
            <a:endParaRPr lang="en-US" sz="1150" dirty="0"/>
          </a:p>
        </p:txBody>
      </p:sp>
      <p:sp>
        <p:nvSpPr>
          <p:cNvPr id="59" name="Shape 57"/>
          <p:cNvSpPr/>
          <p:nvPr/>
        </p:nvSpPr>
        <p:spPr>
          <a:xfrm>
            <a:off x="6233008" y="5230368"/>
            <a:ext cx="5318608" cy="676656"/>
          </a:xfrm>
          <a:prstGeom prst="roundRect">
            <a:avLst>
              <a:gd name="adj" fmla="val 24324"/>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60" name="Shape 58"/>
          <p:cNvSpPr/>
          <p:nvPr/>
        </p:nvSpPr>
        <p:spPr>
          <a:xfrm>
            <a:off x="6397600" y="5349240"/>
            <a:ext cx="438912" cy="438912"/>
          </a:xfrm>
          <a:prstGeom prst="ellipse">
            <a:avLst/>
          </a:prstGeom>
          <a:solidFill>
            <a:srgbClr val="5A48D6"/>
          </a:solidFill>
          <a:ln w="12700">
            <a:solidFill>
              <a:srgbClr val="5A48D6"/>
            </a:solidFill>
            <a:prstDash val="solid"/>
          </a:ln>
        </p:spPr>
      </p:sp>
      <p:sp>
        <p:nvSpPr>
          <p:cNvPr id="61" name="Text 59"/>
          <p:cNvSpPr txBox="1"/>
          <p:nvPr/>
        </p:nvSpPr>
        <p:spPr>
          <a:xfrm>
            <a:off x="6397600" y="5349240"/>
            <a:ext cx="438912" cy="438912"/>
          </a:xfrm>
          <a:prstGeom prst="rect">
            <a:avLst/>
          </a:prstGeom>
          <a:noFill/>
          <a:ln/>
        </p:spPr>
        <p:txBody>
          <a:bodyPr wrap="square" lIns="0" tIns="0" rIns="0" bIns="0" rtlCol="0" anchor="ctr"/>
          <a:lstStyle/>
          <a:p>
            <a:pPr algn="ctr" indent="0" marL="0">
              <a:buNone/>
            </a:pPr>
            <a:r>
              <a:rPr lang="en-US" sz="1400" b="1" dirty="0">
                <a:solidFill>
                  <a:srgbClr val="FFFFFF"/>
                </a:solidFill>
                <a:latin typeface="Nirmala UI" pitchFamily="34" charset="0"/>
                <a:ea typeface="Nirmala UI" pitchFamily="34" charset="-122"/>
                <a:cs typeface="Nirmala UI" pitchFamily="34" charset="-120"/>
              </a:rPr>
              <a:t>১০</a:t>
            </a:r>
            <a:endParaRPr lang="en-US" sz="1400" dirty="0"/>
          </a:p>
        </p:txBody>
      </p:sp>
      <p:sp>
        <p:nvSpPr>
          <p:cNvPr id="62" name="Text 60"/>
          <p:cNvSpPr txBox="1"/>
          <p:nvPr/>
        </p:nvSpPr>
        <p:spPr>
          <a:xfrm>
            <a:off x="7010248" y="5230368"/>
            <a:ext cx="2941168" cy="676656"/>
          </a:xfrm>
          <a:prstGeom prst="rect">
            <a:avLst/>
          </a:prstGeom>
          <a:noFill/>
          <a:ln/>
        </p:spPr>
        <p:txBody>
          <a:bodyPr wrap="square" lIns="0" tIns="0" rIns="0" bIns="0" rtlCol="0" anchor="ctr"/>
          <a:lstStyle/>
          <a:p>
            <a:pPr indent="0" marL="0">
              <a:buNone/>
            </a:pPr>
            <a:r>
              <a:rPr lang="en-US" sz="1550" b="1" dirty="0">
                <a:solidFill>
                  <a:srgbClr val="1C1A3A"/>
                </a:solidFill>
                <a:latin typeface="Nirmala UI" pitchFamily="34" charset="0"/>
                <a:ea typeface="Nirmala UI" pitchFamily="34" charset="-122"/>
                <a:cs typeface="Nirmala UI" pitchFamily="34" charset="-120"/>
              </a:rPr>
              <a:t>বিস্তার পরিমাপ ও সম্ভাবনা</a:t>
            </a:r>
            <a:endParaRPr lang="en-US" sz="1550" dirty="0"/>
          </a:p>
        </p:txBody>
      </p:sp>
      <p:sp>
        <p:nvSpPr>
          <p:cNvPr id="63" name="Shape 61"/>
          <p:cNvSpPr/>
          <p:nvPr/>
        </p:nvSpPr>
        <p:spPr>
          <a:xfrm>
            <a:off x="10070287" y="5394960"/>
            <a:ext cx="1325880" cy="347472"/>
          </a:xfrm>
          <a:prstGeom prst="roundRect">
            <a:avLst>
              <a:gd name="adj" fmla="val 50000"/>
            </a:avLst>
          </a:prstGeom>
          <a:solidFill>
            <a:srgbClr val="FFE8D6"/>
          </a:solidFill>
          <a:ln w="12700">
            <a:solidFill>
              <a:srgbClr val="FFE8D6"/>
            </a:solidFill>
            <a:prstDash val="solid"/>
          </a:ln>
        </p:spPr>
      </p:sp>
      <p:sp>
        <p:nvSpPr>
          <p:cNvPr id="64" name="Text 62"/>
          <p:cNvSpPr txBox="1"/>
          <p:nvPr/>
        </p:nvSpPr>
        <p:spPr>
          <a:xfrm>
            <a:off x="10070287" y="5394960"/>
            <a:ext cx="1325880" cy="347472"/>
          </a:xfrm>
          <a:prstGeom prst="rect">
            <a:avLst/>
          </a:prstGeom>
          <a:noFill/>
          <a:ln/>
        </p:spPr>
        <p:txBody>
          <a:bodyPr wrap="square" lIns="0" tIns="0" rIns="0" bIns="0" rtlCol="0" anchor="ctr"/>
          <a:lstStyle/>
          <a:p>
            <a:pPr algn="ctr" indent="0" marL="0">
              <a:buNone/>
            </a:pPr>
            <a:r>
              <a:rPr lang="en-US" sz="1150" b="1" dirty="0">
                <a:solidFill>
                  <a:srgbClr val="A04A0C"/>
                </a:solidFill>
                <a:latin typeface="Nirmala UI" pitchFamily="34" charset="0"/>
                <a:ea typeface="Nirmala UI" pitchFamily="34" charset="-122"/>
                <a:cs typeface="Nirmala UI" pitchFamily="34" charset="-120"/>
              </a:rPr>
              <a:t>পরিসংখ্যান</a:t>
            </a:r>
            <a:endParaRPr lang="en-US" sz="1150" dirty="0"/>
          </a:p>
        </p:txBody>
      </p:sp>
      <p:sp>
        <p:nvSpPr>
          <p:cNvPr id="65" name="Text 63"/>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66" name="Text 64"/>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২৬ / ৩৪</a:t>
            </a:r>
            <a:endParaRPr lang="en-US" sz="1100" dirty="0"/>
          </a:p>
        </p:txBody>
      </p:sp>
    </p:spTree>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name="Slide 27">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160020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160020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এক নজরে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কোন শাখা থেকে কতটি অধ্যায়?</a:t>
            </a:r>
            <a:endParaRPr lang="en-US" sz="3000" dirty="0"/>
          </a:p>
        </p:txBody>
      </p:sp>
      <p:graphicFrame>
        <p:nvGraphicFramePr>
          <p:cNvPr id="5" name="Chart 0" descr=""/>
          <p:cNvGraphicFramePr/>
          <p:nvPr/>
        </p:nvGraphicFramePr>
        <p:xfrm>
          <a:off x="640080" y="2011680"/>
          <a:ext cx="6949440" cy="4069080"/>
        </p:xfrm>
        <a:graphic xmlns:a="http://schemas.openxmlformats.org/drawingml/2006/main">
          <a:graphicData uri="http://schemas.openxmlformats.org/drawingml/2006/chart">
            <c:chart xmlns:c="http://schemas.openxmlformats.org/drawingml/2006/chart" r:id="rId2"/>
          </a:graphicData>
        </a:graphic>
      </p:graphicFrame>
      <p:sp>
        <p:nvSpPr>
          <p:cNvPr id="6" name="Shape 3"/>
          <p:cNvSpPr/>
          <p:nvPr/>
        </p:nvSpPr>
        <p:spPr>
          <a:xfrm>
            <a:off x="7955280" y="2011680"/>
            <a:ext cx="3596335" cy="4069080"/>
          </a:xfrm>
          <a:prstGeom prst="roundRect">
            <a:avLst>
              <a:gd name="adj" fmla="val 4577"/>
            </a:avLst>
          </a:prstGeom>
          <a:solidFill>
            <a:srgbClr val="221D5E"/>
          </a:solidFill>
          <a:ln w="12700">
            <a:solidFill>
              <a:srgbClr val="3C3590"/>
            </a:solidFill>
            <a:prstDash val="solid"/>
          </a:ln>
        </p:spPr>
      </p:sp>
      <p:sp>
        <p:nvSpPr>
          <p:cNvPr id="7" name="Text 4"/>
          <p:cNvSpPr txBox="1"/>
          <p:nvPr/>
        </p:nvSpPr>
        <p:spPr>
          <a:xfrm>
            <a:off x="8229600" y="2194560"/>
            <a:ext cx="3108960" cy="1188720"/>
          </a:xfrm>
          <a:prstGeom prst="rect">
            <a:avLst/>
          </a:prstGeom>
          <a:noFill/>
          <a:ln/>
        </p:spPr>
        <p:txBody>
          <a:bodyPr wrap="square" lIns="0" tIns="0" rIns="0" bIns="0" rtlCol="0" anchor="t"/>
          <a:lstStyle/>
          <a:p>
            <a:pPr indent="0" marL="0">
              <a:buNone/>
            </a:pPr>
            <a:r>
              <a:rPr lang="en-US" sz="8000" b="1" dirty="0">
                <a:solidFill>
                  <a:srgbClr val="F4B942"/>
                </a:solidFill>
                <a:latin typeface="Nirmala UI" pitchFamily="34" charset="0"/>
                <a:ea typeface="Nirmala UI" pitchFamily="34" charset="-122"/>
                <a:cs typeface="Nirmala UI" pitchFamily="34" charset="-120"/>
              </a:rPr>
              <a:t>৭</a:t>
            </a:r>
            <a:endParaRPr lang="en-US" sz="8000" dirty="0"/>
          </a:p>
        </p:txBody>
      </p:sp>
      <p:sp>
        <p:nvSpPr>
          <p:cNvPr id="8" name="Text 5"/>
          <p:cNvSpPr txBox="1"/>
          <p:nvPr/>
        </p:nvSpPr>
        <p:spPr>
          <a:xfrm>
            <a:off x="8229600" y="3383280"/>
            <a:ext cx="3108960" cy="411480"/>
          </a:xfrm>
          <a:prstGeom prst="rect">
            <a:avLst/>
          </a:prstGeom>
          <a:noFill/>
          <a:ln/>
        </p:spPr>
        <p:txBody>
          <a:bodyPr wrap="square" lIns="0" tIns="0" rIns="0" bIns="0" rtlCol="0" anchor="t"/>
          <a:lstStyle/>
          <a:p>
            <a:pPr indent="0" marL="0">
              <a:buNone/>
            </a:pPr>
            <a:r>
              <a:rPr lang="en-US" sz="1700" b="1" dirty="0">
                <a:solidFill>
                  <a:srgbClr val="F4F3FA"/>
                </a:solidFill>
                <a:latin typeface="Nirmala UI" pitchFamily="34" charset="0"/>
                <a:ea typeface="Nirmala UI" pitchFamily="34" charset="-122"/>
                <a:cs typeface="Nirmala UI" pitchFamily="34" charset="-120"/>
              </a:rPr>
              <a:t>টি অধ্যায় বীজগণিতের</a:t>
            </a:r>
            <a:endParaRPr lang="en-US" sz="1700" dirty="0"/>
          </a:p>
        </p:txBody>
      </p:sp>
      <p:sp>
        <p:nvSpPr>
          <p:cNvPr id="9" name="Text 6"/>
          <p:cNvSpPr txBox="1"/>
          <p:nvPr/>
        </p:nvSpPr>
        <p:spPr>
          <a:xfrm>
            <a:off x="8229600" y="3931920"/>
            <a:ext cx="3108960" cy="1828800"/>
          </a:xfrm>
          <a:prstGeom prst="rect">
            <a:avLst/>
          </a:prstGeom>
          <a:noFill/>
          <a:ln/>
        </p:spPr>
        <p:txBody>
          <a:bodyPr wrap="square" lIns="0" tIns="0" rIns="0" bIns="0" rtlCol="0" anchor="t"/>
          <a:lstStyle/>
          <a:p>
            <a:pPr indent="0" marL="0">
              <a:buNone/>
            </a:pPr>
            <a:r>
              <a:rPr lang="en-US" sz="1400" dirty="0">
                <a:solidFill>
                  <a:srgbClr val="B9B4E0"/>
                </a:solidFill>
                <a:latin typeface="Nirmala UI" pitchFamily="34" charset="0"/>
                <a:ea typeface="Nirmala UI" pitchFamily="34" charset="-122"/>
                <a:cs typeface="Nirmala UI" pitchFamily="34" charset="-120"/>
              </a:rPr>
              <a:t>বীজগণিত সবচেয়ে বড় অংশ। আর ক্যালকুলাস ও বলবিদ্যা উচ্চশিক্ষায় সবচেয়ে বেশি কাজে লাগে — এগুলোতে শুরু থেকেই যত্ন নাও।</a:t>
            </a:r>
            <a:endParaRPr lang="en-US" sz="1400" dirty="0"/>
          </a:p>
        </p:txBody>
      </p:sp>
      <p:sp>
        <p:nvSpPr>
          <p:cNvPr id="10" name="Text 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11" name="Text 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২৭ / ৩৪</a:t>
            </a:r>
            <a:endParaRPr lang="en-US" sz="1100" dirty="0"/>
          </a:p>
        </p:txBody>
      </p:sp>
    </p:spTree>
  </p:cSld>
  <p:clrMapOvr>
    <a:masterClrMapping/>
  </p:clrMapOvr>
  <p:transition spd="med">
    <p:push dir="l"/>
  </p:transition>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56032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56032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পরীক্ষা পদ্ধতি</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প্রতি পত্রে ১০০ নম্বর </a:t>
            </a:r>
            <a:pPr indent="0" marL="0">
              <a:buNone/>
            </a:pPr>
            <a:r>
              <a:rPr lang="en-US" sz="3000" b="1" dirty="0">
                <a:solidFill>
                  <a:srgbClr val="1C1A3A"/>
                </a:solidFill>
                <a:latin typeface="Cambria Math" pitchFamily="34" charset="0"/>
                <a:ea typeface="Cambria Math" pitchFamily="34" charset="-122"/>
                <a:cs typeface="Cambria Math" pitchFamily="34" charset="-120"/>
              </a:rPr>
              <a:t>— </a:t>
            </a:r>
            <a:pPr indent="0" marL="0">
              <a:buNone/>
            </a:pPr>
            <a:r>
              <a:rPr lang="en-US" sz="3000" b="1" dirty="0">
                <a:solidFill>
                  <a:srgbClr val="1C1A3A"/>
                </a:solidFill>
                <a:latin typeface="Nirmala UI" pitchFamily="34" charset="0"/>
                <a:ea typeface="Nirmala UI" pitchFamily="34" charset="-122"/>
                <a:cs typeface="Nirmala UI" pitchFamily="34" charset="-120"/>
              </a:rPr>
              <a:t>তিন ভাগে</a:t>
            </a:r>
            <a:endParaRPr lang="en-US" sz="3000" dirty="0"/>
          </a:p>
        </p:txBody>
      </p:sp>
      <p:graphicFrame>
        <p:nvGraphicFramePr>
          <p:cNvPr id="5" name="Chart 0" descr=""/>
          <p:cNvGraphicFramePr/>
          <p:nvPr/>
        </p:nvGraphicFramePr>
        <p:xfrm>
          <a:off x="640080" y="2011680"/>
          <a:ext cx="4206240" cy="4023360"/>
        </p:xfrm>
        <a:graphic xmlns:a="http://schemas.openxmlformats.org/drawingml/2006/main">
          <a:graphicData uri="http://schemas.openxmlformats.org/drawingml/2006/chart">
            <c:chart xmlns:c="http://schemas.openxmlformats.org/drawingml/2006/chart" r:id="rId1"/>
          </a:graphicData>
        </a:graphic>
      </p:graphicFrame>
      <p:sp>
        <p:nvSpPr>
          <p:cNvPr id="6" name="Text 3"/>
          <p:cNvSpPr txBox="1"/>
          <p:nvPr/>
        </p:nvSpPr>
        <p:spPr>
          <a:xfrm>
            <a:off x="640080" y="3520440"/>
            <a:ext cx="4206240" cy="731520"/>
          </a:xfrm>
          <a:prstGeom prst="rect">
            <a:avLst/>
          </a:prstGeom>
          <a:noFill/>
          <a:ln/>
        </p:spPr>
        <p:txBody>
          <a:bodyPr wrap="square" lIns="0" tIns="0" rIns="0" bIns="0" rtlCol="0" anchor="ctr"/>
          <a:lstStyle/>
          <a:p>
            <a:pPr algn="ctr" indent="0" marL="0">
              <a:buNone/>
            </a:pPr>
            <a:r>
              <a:rPr lang="en-US" sz="4000" b="1" dirty="0">
                <a:solidFill>
                  <a:srgbClr val="1C1A3A"/>
                </a:solidFill>
                <a:latin typeface="Nirmala UI" pitchFamily="34" charset="0"/>
                <a:ea typeface="Nirmala UI" pitchFamily="34" charset="-122"/>
                <a:cs typeface="Nirmala UI" pitchFamily="34" charset="-120"/>
              </a:rPr>
              <a:t>১০০</a:t>
            </a:r>
            <a:endParaRPr lang="en-US" sz="4000" dirty="0"/>
          </a:p>
        </p:txBody>
      </p:sp>
      <p:sp>
        <p:nvSpPr>
          <p:cNvPr id="7" name="Text 4"/>
          <p:cNvSpPr txBox="1"/>
          <p:nvPr/>
        </p:nvSpPr>
        <p:spPr>
          <a:xfrm>
            <a:off x="640080" y="4160520"/>
            <a:ext cx="4206240" cy="365760"/>
          </a:xfrm>
          <a:prstGeom prst="rect">
            <a:avLst/>
          </a:prstGeom>
          <a:noFill/>
          <a:ln/>
        </p:spPr>
        <p:txBody>
          <a:bodyPr wrap="square" lIns="0" tIns="0" rIns="0" bIns="0" rtlCol="0" anchor="t"/>
          <a:lstStyle/>
          <a:p>
            <a:pPr algn="ctr" indent="0" marL="0">
              <a:buNone/>
            </a:pPr>
            <a:r>
              <a:rPr lang="en-US" sz="1500" dirty="0">
                <a:solidFill>
                  <a:srgbClr val="5B5880"/>
                </a:solidFill>
                <a:latin typeface="Nirmala UI" pitchFamily="34" charset="0"/>
                <a:ea typeface="Nirmala UI" pitchFamily="34" charset="-122"/>
                <a:cs typeface="Nirmala UI" pitchFamily="34" charset="-120"/>
              </a:rPr>
              <a:t>নম্বর</a:t>
            </a:r>
            <a:endParaRPr lang="en-US" sz="1500" dirty="0"/>
          </a:p>
        </p:txBody>
      </p:sp>
      <p:sp>
        <p:nvSpPr>
          <p:cNvPr id="8" name="anim_1_350"/>
          <p:cNvSpPr/>
          <p:nvPr/>
        </p:nvSpPr>
        <p:spPr>
          <a:xfrm>
            <a:off x="5120640" y="2011680"/>
            <a:ext cx="6430975" cy="914400"/>
          </a:xfrm>
          <a:prstGeom prst="roundRect">
            <a:avLst>
              <a:gd name="adj" fmla="val 18000"/>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9" name="anim_1_351"/>
          <p:cNvSpPr txBox="1"/>
          <p:nvPr/>
        </p:nvSpPr>
        <p:spPr>
          <a:xfrm>
            <a:off x="5349240" y="2084832"/>
            <a:ext cx="6035040" cy="365760"/>
          </a:xfrm>
          <a:prstGeom prst="rect">
            <a:avLst/>
          </a:prstGeom>
          <a:noFill/>
          <a:ln/>
        </p:spPr>
        <p:txBody>
          <a:bodyPr wrap="square" lIns="0" tIns="0" rIns="0" bIns="0" rtlCol="0" anchor="t"/>
          <a:lstStyle/>
          <a:p>
            <a:pPr indent="0" marL="0">
              <a:buNone/>
            </a:pPr>
            <a:r>
              <a:rPr lang="en-US" sz="1600" b="1" dirty="0">
                <a:solidFill>
                  <a:srgbClr val="5A48D6"/>
                </a:solidFill>
                <a:latin typeface="Nirmala UI" pitchFamily="34" charset="0"/>
                <a:ea typeface="Nirmala UI" pitchFamily="34" charset="-122"/>
                <a:cs typeface="Nirmala UI" pitchFamily="34" charset="-120"/>
              </a:rPr>
              <a:t>সৃজনশীল (CQ): 50</a:t>
            </a:r>
            <a:endParaRPr lang="en-US" sz="1600" dirty="0"/>
          </a:p>
        </p:txBody>
      </p:sp>
      <p:sp>
        <p:nvSpPr>
          <p:cNvPr id="10" name="anim_1_352"/>
          <p:cNvSpPr txBox="1"/>
          <p:nvPr/>
        </p:nvSpPr>
        <p:spPr>
          <a:xfrm>
            <a:off x="5349240" y="2468880"/>
            <a:ext cx="6035040" cy="411480"/>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৮টি প্রশ্ন থেকে ৫টির উত্তর; প্রতিটিতে ক, খ, গ অংশ</a:t>
            </a:r>
            <a:endParaRPr lang="en-US" sz="1350" dirty="0"/>
          </a:p>
        </p:txBody>
      </p:sp>
      <p:sp>
        <p:nvSpPr>
          <p:cNvPr id="11" name="anim_2_353"/>
          <p:cNvSpPr/>
          <p:nvPr/>
        </p:nvSpPr>
        <p:spPr>
          <a:xfrm>
            <a:off x="5120640" y="3035808"/>
            <a:ext cx="6430975" cy="914400"/>
          </a:xfrm>
          <a:prstGeom prst="roundRect">
            <a:avLst>
              <a:gd name="adj" fmla="val 18000"/>
            </a:avLst>
          </a:prstGeom>
          <a:solidFill>
            <a:srgbClr val="FFFFFF"/>
          </a:solidFill>
          <a:ln w="19050">
            <a:solidFill>
              <a:srgbClr val="F4B942"/>
            </a:solidFill>
            <a:prstDash val="solid"/>
          </a:ln>
          <a:effectLst>
            <a:outerShdw sx="100000" sy="100000" kx="0" ky="0" algn="bl" rotWithShape="0" blurRad="203200" dist="63500" dir="5400000">
              <a:srgbClr val="2A1E78">
                <a:alpha val="10000"/>
              </a:srgbClr>
            </a:outerShdw>
          </a:effectLst>
        </p:spPr>
      </p:sp>
      <p:sp>
        <p:nvSpPr>
          <p:cNvPr id="12" name="anim_2_354"/>
          <p:cNvSpPr txBox="1"/>
          <p:nvPr/>
        </p:nvSpPr>
        <p:spPr>
          <a:xfrm>
            <a:off x="5349240" y="3108960"/>
            <a:ext cx="6035040" cy="365760"/>
          </a:xfrm>
          <a:prstGeom prst="rect">
            <a:avLst/>
          </a:prstGeom>
          <a:noFill/>
          <a:ln/>
        </p:spPr>
        <p:txBody>
          <a:bodyPr wrap="square" lIns="0" tIns="0" rIns="0" bIns="0" rtlCol="0" anchor="t"/>
          <a:lstStyle/>
          <a:p>
            <a:pPr indent="0" marL="0">
              <a:buNone/>
            </a:pPr>
            <a:r>
              <a:rPr lang="en-US" sz="1600" b="1" dirty="0">
                <a:solidFill>
                  <a:srgbClr val="F4B942"/>
                </a:solidFill>
                <a:latin typeface="Nirmala UI" pitchFamily="34" charset="0"/>
                <a:ea typeface="Nirmala UI" pitchFamily="34" charset="-122"/>
                <a:cs typeface="Nirmala UI" pitchFamily="34" charset="-120"/>
              </a:rPr>
              <a:t>বহুনির্বাচনি (MCQ): 25</a:t>
            </a:r>
            <a:endParaRPr lang="en-US" sz="1600" dirty="0"/>
          </a:p>
        </p:txBody>
      </p:sp>
      <p:sp>
        <p:nvSpPr>
          <p:cNvPr id="13" name="anim_2_355"/>
          <p:cNvSpPr txBox="1"/>
          <p:nvPr/>
        </p:nvSpPr>
        <p:spPr>
          <a:xfrm>
            <a:off x="5349240" y="3493008"/>
            <a:ext cx="6035040" cy="411480"/>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২৫টি প্রশ্ন, প্রতিটিতে ১ নম্বর</a:t>
            </a:r>
            <a:endParaRPr lang="en-US" sz="1350" dirty="0"/>
          </a:p>
        </p:txBody>
      </p:sp>
      <p:sp>
        <p:nvSpPr>
          <p:cNvPr id="14" name="anim_3_356"/>
          <p:cNvSpPr/>
          <p:nvPr/>
        </p:nvSpPr>
        <p:spPr>
          <a:xfrm>
            <a:off x="5120640" y="4059936"/>
            <a:ext cx="6430975" cy="914400"/>
          </a:xfrm>
          <a:prstGeom prst="roundRect">
            <a:avLst>
              <a:gd name="adj" fmla="val 18000"/>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5" name="anim_3_357"/>
          <p:cNvSpPr txBox="1"/>
          <p:nvPr/>
        </p:nvSpPr>
        <p:spPr>
          <a:xfrm>
            <a:off x="5349240" y="4133088"/>
            <a:ext cx="6035040" cy="365760"/>
          </a:xfrm>
          <a:prstGeom prst="rect">
            <a:avLst/>
          </a:prstGeom>
          <a:noFill/>
          <a:ln/>
        </p:spPr>
        <p:txBody>
          <a:bodyPr wrap="square" lIns="0" tIns="0" rIns="0" bIns="0" rtlCol="0" anchor="t"/>
          <a:lstStyle/>
          <a:p>
            <a:pPr indent="0" marL="0">
              <a:buNone/>
            </a:pPr>
            <a:r>
              <a:rPr lang="en-US" sz="1600" b="1" dirty="0">
                <a:solidFill>
                  <a:srgbClr val="1F9D6B"/>
                </a:solidFill>
                <a:latin typeface="Nirmala UI" pitchFamily="34" charset="0"/>
                <a:ea typeface="Nirmala UI" pitchFamily="34" charset="-122"/>
                <a:cs typeface="Nirmala UI" pitchFamily="34" charset="-120"/>
              </a:rPr>
              <a:t>ব্যবহারিক: 25</a:t>
            </a:r>
            <a:endParaRPr lang="en-US" sz="1600" dirty="0"/>
          </a:p>
        </p:txBody>
      </p:sp>
      <p:sp>
        <p:nvSpPr>
          <p:cNvPr id="16" name="anim_3_358"/>
          <p:cNvSpPr txBox="1"/>
          <p:nvPr/>
        </p:nvSpPr>
        <p:spPr>
          <a:xfrm>
            <a:off x="5349240" y="4517136"/>
            <a:ext cx="6035040" cy="411480"/>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ব্যবহারিক খাতা, পরীক্ষা ও মৌখিক</a:t>
            </a:r>
            <a:endParaRPr lang="en-US" sz="1350" dirty="0"/>
          </a:p>
        </p:txBody>
      </p:sp>
      <p:sp>
        <p:nvSpPr>
          <p:cNvPr id="17" name="anim_4_359"/>
          <p:cNvSpPr/>
          <p:nvPr/>
        </p:nvSpPr>
        <p:spPr>
          <a:xfrm>
            <a:off x="5120640" y="5084064"/>
            <a:ext cx="6430975" cy="914400"/>
          </a:xfrm>
          <a:prstGeom prst="roundRect">
            <a:avLst>
              <a:gd name="adj" fmla="val 18000"/>
            </a:avLst>
          </a:prstGeom>
          <a:solidFill>
            <a:srgbClr val="FFFFFF"/>
          </a:solidFill>
          <a:ln w="19050">
            <a:solidFill>
              <a:srgbClr val="D64564"/>
            </a:solidFill>
            <a:prstDash val="solid"/>
          </a:ln>
          <a:effectLst>
            <a:outerShdw sx="100000" sy="100000" kx="0" ky="0" algn="bl" rotWithShape="0" blurRad="203200" dist="63500" dir="5400000">
              <a:srgbClr val="2A1E78">
                <a:alpha val="10000"/>
              </a:srgbClr>
            </a:outerShdw>
          </a:effectLst>
        </p:spPr>
      </p:sp>
      <p:sp>
        <p:nvSpPr>
          <p:cNvPr id="18" name="anim_4_360"/>
          <p:cNvSpPr txBox="1"/>
          <p:nvPr/>
        </p:nvSpPr>
        <p:spPr>
          <a:xfrm>
            <a:off x="5349240" y="5157216"/>
            <a:ext cx="6035040" cy="365760"/>
          </a:xfrm>
          <a:prstGeom prst="rect">
            <a:avLst/>
          </a:prstGeom>
          <a:noFill/>
          <a:ln/>
        </p:spPr>
        <p:txBody>
          <a:bodyPr wrap="square" lIns="0" tIns="0" rIns="0" bIns="0" rtlCol="0" anchor="t"/>
          <a:lstStyle/>
          <a:p>
            <a:pPr indent="0" marL="0">
              <a:buNone/>
            </a:pPr>
            <a:r>
              <a:rPr lang="en-US" sz="1600" b="1" dirty="0">
                <a:solidFill>
                  <a:srgbClr val="D64564"/>
                </a:solidFill>
                <a:latin typeface="Nirmala UI" pitchFamily="34" charset="0"/>
                <a:ea typeface="Nirmala UI" pitchFamily="34" charset="-122"/>
                <a:cs typeface="Nirmala UI" pitchFamily="34" charset="-120"/>
              </a:rPr>
              <a:t>চতুর্থ বিষয় হলে</a:t>
            </a:r>
            <a:endParaRPr lang="en-US" sz="1600" dirty="0"/>
          </a:p>
        </p:txBody>
      </p:sp>
      <p:sp>
        <p:nvSpPr>
          <p:cNvPr id="19" name="anim_4_361"/>
          <p:cNvSpPr txBox="1"/>
          <p:nvPr/>
        </p:nvSpPr>
        <p:spPr>
          <a:xfrm>
            <a:off x="5349240" y="5541264"/>
            <a:ext cx="6035040" cy="411480"/>
          </a:xfrm>
          <a:prstGeom prst="rect">
            <a:avLst/>
          </a:prstGeom>
          <a:noFill/>
          <a:ln/>
        </p:spPr>
        <p:txBody>
          <a:bodyPr wrap="square" lIns="0" tIns="0" rIns="0" bIns="0" rtlCol="0" anchor="t"/>
          <a:lstStyle/>
          <a:p>
            <a:pPr indent="0" marL="0">
              <a:buNone/>
            </a:pPr>
            <a:r>
              <a:rPr lang="en-US" sz="1350" dirty="0">
                <a:solidFill>
                  <a:srgbClr val="1C1A3A"/>
                </a:solidFill>
                <a:latin typeface="Cambria Math" pitchFamily="34" charset="0"/>
                <a:ea typeface="Cambria Math" pitchFamily="34" charset="-122"/>
                <a:cs typeface="Cambria Math" pitchFamily="34" charset="-120"/>
              </a:rPr>
              <a:t>GP </a:t>
            </a:r>
            <a:pPr indent="0" marL="0">
              <a:buNone/>
            </a:pPr>
            <a:r>
              <a:rPr lang="en-US" sz="1350" dirty="0">
                <a:solidFill>
                  <a:srgbClr val="1C1A3A"/>
                </a:solidFill>
                <a:latin typeface="Nirmala UI" pitchFamily="34" charset="0"/>
                <a:ea typeface="Nirmala UI" pitchFamily="34" charset="-122"/>
                <a:cs typeface="Nirmala UI" pitchFamily="34" charset="-120"/>
              </a:rPr>
              <a:t>২-এর বেশি অংশ মূল </a:t>
            </a:r>
            <a:pPr indent="0" marL="0">
              <a:buNone/>
            </a:pPr>
            <a:r>
              <a:rPr lang="en-US" sz="1350" dirty="0">
                <a:solidFill>
                  <a:srgbClr val="1C1A3A"/>
                </a:solidFill>
                <a:latin typeface="Cambria Math" pitchFamily="34" charset="0"/>
                <a:ea typeface="Cambria Math" pitchFamily="34" charset="-122"/>
                <a:cs typeface="Cambria Math" pitchFamily="34" charset="-120"/>
              </a:rPr>
              <a:t>GPA-</a:t>
            </a:r>
            <a:pPr indent="0" marL="0">
              <a:buNone/>
            </a:pPr>
            <a:r>
              <a:rPr lang="en-US" sz="1350" dirty="0">
                <a:solidFill>
                  <a:srgbClr val="1C1A3A"/>
                </a:solidFill>
                <a:latin typeface="Nirmala UI" pitchFamily="34" charset="0"/>
                <a:ea typeface="Nirmala UI" pitchFamily="34" charset="-122"/>
                <a:cs typeface="Nirmala UI" pitchFamily="34" charset="-120"/>
              </a:rPr>
              <a:t>তে যোগ হয় </a:t>
            </a:r>
            <a:pPr indent="0" marL="0">
              <a:buNone/>
            </a:pPr>
            <a:r>
              <a:rPr lang="en-US" sz="1350" dirty="0">
                <a:solidFill>
                  <a:srgbClr val="1C1A3A"/>
                </a:solidFill>
                <a:latin typeface="Cambria Math" pitchFamily="34" charset="0"/>
                <a:ea typeface="Cambria Math" pitchFamily="34" charset="-122"/>
                <a:cs typeface="Cambria Math" pitchFamily="34" charset="-120"/>
              </a:rPr>
              <a:t>— </a:t>
            </a:r>
            <a:pPr indent="0" marL="0">
              <a:buNone/>
            </a:pPr>
            <a:r>
              <a:rPr lang="en-US" sz="1350" dirty="0">
                <a:solidFill>
                  <a:srgbClr val="1C1A3A"/>
                </a:solidFill>
                <a:latin typeface="Nirmala UI" pitchFamily="34" charset="0"/>
                <a:ea typeface="Nirmala UI" pitchFamily="34" charset="-122"/>
                <a:cs typeface="Nirmala UI" pitchFamily="34" charset="-120"/>
              </a:rPr>
              <a:t>ভালো করলে লাভ</a:t>
            </a:r>
            <a:endParaRPr lang="en-US" sz="135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২৮ / ৩৪</a:t>
            </a:r>
            <a:endParaRPr lang="en-US" sz="1100" dirty="0"/>
          </a:p>
        </p:txBody>
      </p:sp>
    </p:spTree>
  </p:cSld>
  <p:clrMapOvr>
    <a:masterClrMapping/>
  </p:clrMapOvr>
  <p:transition spd="med">
    <p:cover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 29">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txBox="1"/>
          <p:nvPr/>
        </p:nvSpPr>
        <p:spPr>
          <a:xfrm>
            <a:off x="640080" y="1828800"/>
            <a:ext cx="5486400" cy="548640"/>
          </a:xfrm>
          <a:prstGeom prst="rect">
            <a:avLst/>
          </a:prstGeom>
          <a:noFill/>
          <a:ln/>
        </p:spPr>
        <p:txBody>
          <a:bodyPr wrap="square" lIns="0" tIns="0" rIns="0" bIns="0" rtlCol="0" anchor="t"/>
          <a:lstStyle/>
          <a:p>
            <a:pPr indent="0" marL="0">
              <a:buNone/>
            </a:pPr>
            <a:r>
              <a:rPr lang="en-US" sz="2200" b="1" dirty="0">
                <a:solidFill>
                  <a:srgbClr val="F4B942"/>
                </a:solidFill>
                <a:latin typeface="Nirmala UI" pitchFamily="34" charset="0"/>
                <a:ea typeface="Nirmala UI" pitchFamily="34" charset="-122"/>
                <a:cs typeface="Nirmala UI" pitchFamily="34" charset="-120"/>
              </a:rPr>
              <a:t>অংশ ৫</a:t>
            </a:r>
            <a:endParaRPr lang="en-US" sz="2200" dirty="0"/>
          </a:p>
        </p:txBody>
      </p:sp>
      <p:sp>
        <p:nvSpPr>
          <p:cNvPr id="3" name="Text 1"/>
          <p:cNvSpPr txBox="1"/>
          <p:nvPr/>
        </p:nvSpPr>
        <p:spPr>
          <a:xfrm>
            <a:off x="640080" y="2377440"/>
            <a:ext cx="10515600" cy="1097280"/>
          </a:xfrm>
          <a:prstGeom prst="rect">
            <a:avLst/>
          </a:prstGeom>
          <a:noFill/>
          <a:ln/>
        </p:spPr>
        <p:txBody>
          <a:bodyPr wrap="square" lIns="0" tIns="0" rIns="0" bIns="0" rtlCol="0" anchor="t"/>
          <a:lstStyle/>
          <a:p>
            <a:pPr indent="0" marL="0">
              <a:buNone/>
            </a:pPr>
            <a:r>
              <a:rPr lang="en-US" sz="4800" b="1" dirty="0">
                <a:solidFill>
                  <a:srgbClr val="F4F3FA"/>
                </a:solidFill>
                <a:latin typeface="Nirmala UI" pitchFamily="34" charset="0"/>
                <a:ea typeface="Nirmala UI" pitchFamily="34" charset="-122"/>
                <a:cs typeface="Nirmala UI" pitchFamily="34" charset="-120"/>
              </a:rPr>
              <a:t>কীভাবে শিখব?</a:t>
            </a:r>
            <a:endParaRPr lang="en-US" sz="4800" dirty="0"/>
          </a:p>
        </p:txBody>
      </p:sp>
      <p:sp>
        <p:nvSpPr>
          <p:cNvPr id="4" name="Text 2"/>
          <p:cNvSpPr txBox="1"/>
          <p:nvPr/>
        </p:nvSpPr>
        <p:spPr>
          <a:xfrm>
            <a:off x="640080" y="3520440"/>
            <a:ext cx="10058400" cy="548640"/>
          </a:xfrm>
          <a:prstGeom prst="rect">
            <a:avLst/>
          </a:prstGeom>
          <a:noFill/>
          <a:ln/>
        </p:spPr>
        <p:txBody>
          <a:bodyPr wrap="square" lIns="0" tIns="0" rIns="0" bIns="0" rtlCol="0" anchor="t"/>
          <a:lstStyle/>
          <a:p>
            <a:pPr indent="0" marL="0">
              <a:buNone/>
            </a:pPr>
            <a:r>
              <a:rPr lang="en-US" sz="2000" dirty="0">
                <a:solidFill>
                  <a:srgbClr val="B9B4E0"/>
                </a:solidFill>
                <a:latin typeface="Nirmala UI" pitchFamily="34" charset="0"/>
                <a:ea typeface="Nirmala UI" pitchFamily="34" charset="-122"/>
                <a:cs typeface="Nirmala UI" pitchFamily="34" charset="-120"/>
              </a:rPr>
              <a:t>নিয়মিত অনুশীলন, সফলতার কৌশল ও ক্লাসের প্রস্তুতি</a:t>
            </a:r>
            <a:endParaRPr lang="en-US" sz="2000" dirty="0"/>
          </a:p>
        </p:txBody>
      </p:sp>
      <p:sp>
        <p:nvSpPr>
          <p:cNvPr id="5" name="Shape 3"/>
          <p:cNvSpPr/>
          <p:nvPr/>
        </p:nvSpPr>
        <p:spPr>
          <a:xfrm>
            <a:off x="640080" y="4297680"/>
            <a:ext cx="1097280" cy="73152"/>
          </a:xfrm>
          <a:prstGeom prst="rect">
            <a:avLst/>
          </a:prstGeom>
          <a:solidFill>
            <a:srgbClr val="F4B942"/>
          </a:solidFill>
          <a:ln w="12700">
            <a:solidFill>
              <a:srgbClr val="F4B942"/>
            </a:solidFill>
            <a:prstDash val="solid"/>
          </a:ln>
        </p:spPr>
      </p:sp>
    </p:spTree>
  </p:cSld>
  <p:clrMapOvr>
    <a:masterClrMapping/>
  </p:clrMapOvr>
  <p:transition spd="med">
    <p:wipe dir="u"/>
  </p:transition>
</p:sld>
</file>

<file path=ppt/slides/slide30.xml><?xml version="1.0" encoding="utf-8"?>
<p:sld xmlns:a="http://schemas.openxmlformats.org/drawingml/2006/main" xmlns:r="http://schemas.openxmlformats.org/officeDocument/2006/relationships" xmlns:p="http://schemas.openxmlformats.org/presentationml/2006/main">
  <p:cSld name="Slide 30">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4231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4231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শেখার বিজ্ঞান</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একবার পড়া বনাম বারবার ঝালাই</a:t>
            </a:r>
            <a:endParaRPr lang="en-US" sz="3000" dirty="0"/>
          </a:p>
        </p:txBody>
      </p:sp>
      <p:sp>
        <p:nvSpPr>
          <p:cNvPr id="5" name="Shape 3"/>
          <p:cNvSpPr/>
          <p:nvPr/>
        </p:nvSpPr>
        <p:spPr>
          <a:xfrm>
            <a:off x="640080" y="2011680"/>
            <a:ext cx="6035040" cy="4114800"/>
          </a:xfrm>
          <a:prstGeom prst="roundRect">
            <a:avLst>
              <a:gd name="adj" fmla="val 4000"/>
            </a:avLst>
          </a:prstGeom>
          <a:solidFill>
            <a:srgbClr val="221D5E"/>
          </a:solidFill>
          <a:ln w="12700">
            <a:solidFill>
              <a:srgbClr val="3C3590"/>
            </a:solidFill>
            <a:prstDash val="solid"/>
          </a:ln>
        </p:spPr>
      </p:sp>
      <p:pic>
        <p:nvPicPr>
          <p:cNvPr id="6" name="Image 0" descr="forget.gif">    </p:cNvPr>
          <p:cNvPicPr>
            <a:picLocks noChangeAspect="1"/>
          </p:cNvPicPr>
          <p:nvPr/>
        </p:nvPicPr>
        <p:blipFill>
          <a:blip r:embed="rId2"/>
          <a:stretch>
            <a:fillRect/>
          </a:stretch>
        </p:blipFill>
        <p:spPr>
          <a:xfrm>
            <a:off x="731520" y="2103120"/>
            <a:ext cx="5852160" cy="3657600"/>
          </a:xfrm>
          <a:prstGeom prst="rect">
            <a:avLst/>
          </a:prstGeom>
        </p:spPr>
      </p:pic>
      <p:sp>
        <p:nvSpPr>
          <p:cNvPr id="7" name="Text 4"/>
          <p:cNvSpPr txBox="1"/>
          <p:nvPr/>
        </p:nvSpPr>
        <p:spPr>
          <a:xfrm>
            <a:off x="777240" y="5779008"/>
            <a:ext cx="5760720" cy="310896"/>
          </a:xfrm>
          <a:prstGeom prst="rect">
            <a:avLst/>
          </a:prstGeom>
          <a:noFill/>
          <a:ln/>
        </p:spPr>
        <p:txBody>
          <a:bodyPr wrap="square" lIns="0" tIns="0" rIns="0" bIns="0" rtlCol="0" anchor="t"/>
          <a:lstStyle/>
          <a:p>
            <a:pPr indent="0" marL="0">
              <a:buNone/>
            </a:pPr>
            <a:r>
              <a:rPr lang="en-US" sz="1200" dirty="0">
                <a:solidFill>
                  <a:srgbClr val="B9B4E0"/>
                </a:solidFill>
                <a:latin typeface="Nirmala UI" pitchFamily="34" charset="0"/>
                <a:ea typeface="Nirmala UI" pitchFamily="34" charset="-122"/>
                <a:cs typeface="Nirmala UI" pitchFamily="34" charset="-120"/>
              </a:rPr>
              <a:t>অ্যানিমেশন (ধারণাগত): একবার পড়লে দ্রুত ভুলে যাই; নিয়মিত অনুশীলনে মনে থাকে</a:t>
            </a:r>
            <a:endParaRPr lang="en-US" sz="1200" dirty="0"/>
          </a:p>
        </p:txBody>
      </p:sp>
      <p:sp>
        <p:nvSpPr>
          <p:cNvPr id="8" name="anim_1_362"/>
          <p:cNvSpPr/>
          <p:nvPr/>
        </p:nvSpPr>
        <p:spPr>
          <a:xfrm>
            <a:off x="6995160" y="2011680"/>
            <a:ext cx="4556455" cy="914400"/>
          </a:xfrm>
          <a:prstGeom prst="roundRect">
            <a:avLst>
              <a:gd name="adj" fmla="val 18000"/>
            </a:avLst>
          </a:prstGeom>
          <a:solidFill>
            <a:srgbClr val="221D5E"/>
          </a:solidFill>
          <a:ln w="19050">
            <a:solidFill>
              <a:srgbClr val="FF7A9A"/>
            </a:solidFill>
            <a:prstDash val="solid"/>
          </a:ln>
        </p:spPr>
      </p:sp>
      <p:sp>
        <p:nvSpPr>
          <p:cNvPr id="9" name="anim_1_363"/>
          <p:cNvSpPr txBox="1"/>
          <p:nvPr/>
        </p:nvSpPr>
        <p:spPr>
          <a:xfrm>
            <a:off x="7196328" y="2075688"/>
            <a:ext cx="4190695" cy="329184"/>
          </a:xfrm>
          <a:prstGeom prst="rect">
            <a:avLst/>
          </a:prstGeom>
          <a:noFill/>
          <a:ln/>
        </p:spPr>
        <p:txBody>
          <a:bodyPr wrap="square" lIns="0" tIns="0" rIns="0" bIns="0" rtlCol="0" anchor="t"/>
          <a:lstStyle/>
          <a:p>
            <a:pPr indent="0" marL="0">
              <a:buNone/>
            </a:pPr>
            <a:r>
              <a:rPr lang="en-US" sz="1450" b="1" dirty="0">
                <a:solidFill>
                  <a:srgbClr val="FF7A9A"/>
                </a:solidFill>
                <a:latin typeface="Nirmala UI" pitchFamily="34" charset="0"/>
                <a:ea typeface="Nirmala UI" pitchFamily="34" charset="-122"/>
                <a:cs typeface="Nirmala UI" pitchFamily="34" charset="-120"/>
              </a:rPr>
              <a:t>ভুলে যাওয়ার বক্ররেখা</a:t>
            </a:r>
            <a:endParaRPr lang="en-US" sz="1450" dirty="0"/>
          </a:p>
        </p:txBody>
      </p:sp>
      <p:sp>
        <p:nvSpPr>
          <p:cNvPr id="10" name="anim_1_364"/>
          <p:cNvSpPr txBox="1"/>
          <p:nvPr/>
        </p:nvSpPr>
        <p:spPr>
          <a:xfrm>
            <a:off x="7196328" y="2404872"/>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মনোবিজ্ঞানী এবিংহাউস দেখিয়েছিলেন, নতুন শেখা বিষয় অনুশীলন ছাড়া দ্রুত ভুলে যাই</a:t>
            </a:r>
            <a:endParaRPr lang="en-US" sz="1200" dirty="0"/>
          </a:p>
        </p:txBody>
      </p:sp>
      <p:sp>
        <p:nvSpPr>
          <p:cNvPr id="11" name="anim_2_365"/>
          <p:cNvSpPr/>
          <p:nvPr/>
        </p:nvSpPr>
        <p:spPr>
          <a:xfrm>
            <a:off x="6995160" y="3035808"/>
            <a:ext cx="4556455" cy="914400"/>
          </a:xfrm>
          <a:prstGeom prst="roundRect">
            <a:avLst>
              <a:gd name="adj" fmla="val 18000"/>
            </a:avLst>
          </a:prstGeom>
          <a:solidFill>
            <a:srgbClr val="221D5E"/>
          </a:solidFill>
          <a:ln w="19050">
            <a:solidFill>
              <a:srgbClr val="7FD8BE"/>
            </a:solidFill>
            <a:prstDash val="solid"/>
          </a:ln>
        </p:spPr>
      </p:sp>
      <p:sp>
        <p:nvSpPr>
          <p:cNvPr id="12" name="anim_2_366"/>
          <p:cNvSpPr txBox="1"/>
          <p:nvPr/>
        </p:nvSpPr>
        <p:spPr>
          <a:xfrm>
            <a:off x="7196328" y="3099816"/>
            <a:ext cx="4190695" cy="329184"/>
          </a:xfrm>
          <a:prstGeom prst="rect">
            <a:avLst/>
          </a:prstGeom>
          <a:noFill/>
          <a:ln/>
        </p:spPr>
        <p:txBody>
          <a:bodyPr wrap="square" lIns="0" tIns="0" rIns="0" bIns="0" rtlCol="0" anchor="t"/>
          <a:lstStyle/>
          <a:p>
            <a:pPr indent="0" marL="0">
              <a:buNone/>
            </a:pPr>
            <a:r>
              <a:rPr lang="en-US" sz="1450" b="1" dirty="0">
                <a:solidFill>
                  <a:srgbClr val="7FD8BE"/>
                </a:solidFill>
                <a:latin typeface="Nirmala UI" pitchFamily="34" charset="0"/>
                <a:ea typeface="Nirmala UI" pitchFamily="34" charset="-122"/>
                <a:cs typeface="Nirmala UI" pitchFamily="34" charset="-120"/>
              </a:rPr>
              <a:t>বারবার ঝালাই</a:t>
            </a:r>
            <a:endParaRPr lang="en-US" sz="1450" dirty="0"/>
          </a:p>
        </p:txBody>
      </p:sp>
      <p:sp>
        <p:nvSpPr>
          <p:cNvPr id="13" name="anim_2_367"/>
          <p:cNvSpPr txBox="1"/>
          <p:nvPr/>
        </p:nvSpPr>
        <p:spPr>
          <a:xfrm>
            <a:off x="7196328" y="3429000"/>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১ দিন, ৩ দিন, ১ সপ্তাহ, ২ সপ্তাহ পর আবার অনুশীলন করলে অনেক বেশি মনে থাকে</a:t>
            </a:r>
            <a:endParaRPr lang="en-US" sz="1200" dirty="0"/>
          </a:p>
        </p:txBody>
      </p:sp>
      <p:sp>
        <p:nvSpPr>
          <p:cNvPr id="14" name="anim_3_368"/>
          <p:cNvSpPr/>
          <p:nvPr/>
        </p:nvSpPr>
        <p:spPr>
          <a:xfrm>
            <a:off x="6995160" y="4059936"/>
            <a:ext cx="4556455" cy="914400"/>
          </a:xfrm>
          <a:prstGeom prst="roundRect">
            <a:avLst>
              <a:gd name="adj" fmla="val 18000"/>
            </a:avLst>
          </a:prstGeom>
          <a:solidFill>
            <a:srgbClr val="221D5E"/>
          </a:solidFill>
          <a:ln w="19050">
            <a:solidFill>
              <a:srgbClr val="F4B942"/>
            </a:solidFill>
            <a:prstDash val="solid"/>
          </a:ln>
        </p:spPr>
      </p:sp>
      <p:sp>
        <p:nvSpPr>
          <p:cNvPr id="15" name="anim_3_369"/>
          <p:cNvSpPr txBox="1"/>
          <p:nvPr/>
        </p:nvSpPr>
        <p:spPr>
          <a:xfrm>
            <a:off x="7196328" y="4123944"/>
            <a:ext cx="4190695" cy="329184"/>
          </a:xfrm>
          <a:prstGeom prst="rect">
            <a:avLst/>
          </a:prstGeom>
          <a:noFill/>
          <a:ln/>
        </p:spPr>
        <p:txBody>
          <a:bodyPr wrap="square" lIns="0" tIns="0" rIns="0" bIns="0" rtlCol="0" anchor="t"/>
          <a:lstStyle/>
          <a:p>
            <a:pPr indent="0" marL="0">
              <a:buNone/>
            </a:pPr>
            <a:r>
              <a:rPr lang="en-US" sz="1450" b="1" dirty="0">
                <a:solidFill>
                  <a:srgbClr val="F4B942"/>
                </a:solidFill>
                <a:latin typeface="Nirmala UI" pitchFamily="34" charset="0"/>
                <a:ea typeface="Nirmala UI" pitchFamily="34" charset="-122"/>
                <a:cs typeface="Nirmala UI" pitchFamily="34" charset="-120"/>
              </a:rPr>
              <a:t>গণিতে প্রয়োগ</a:t>
            </a:r>
            <a:endParaRPr lang="en-US" sz="1450" dirty="0"/>
          </a:p>
        </p:txBody>
      </p:sp>
      <p:sp>
        <p:nvSpPr>
          <p:cNvPr id="16" name="anim_3_370"/>
          <p:cNvSpPr txBox="1"/>
          <p:nvPr/>
        </p:nvSpPr>
        <p:spPr>
          <a:xfrm>
            <a:off x="7196328" y="4453128"/>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পরীক্ষার আগের রাতে সব নয় </a:t>
            </a:r>
            <a:pPr indent="0" marL="0">
              <a:buNone/>
            </a:pPr>
            <a:r>
              <a:rPr lang="en-US" sz="1200" dirty="0">
                <a:solidFill>
                  <a:srgbClr val="F4F3FA"/>
                </a:solidFill>
                <a:latin typeface="Cambria Math" pitchFamily="34" charset="0"/>
                <a:ea typeface="Cambria Math" pitchFamily="34" charset="-122"/>
                <a:cs typeface="Cambria Math" pitchFamily="34" charset="-120"/>
              </a:rPr>
              <a:t>— </a:t>
            </a:r>
            <a:pPr indent="0" marL="0">
              <a:buNone/>
            </a:pPr>
            <a:r>
              <a:rPr lang="en-US" sz="1200" dirty="0">
                <a:solidFill>
                  <a:srgbClr val="F4F3FA"/>
                </a:solidFill>
                <a:latin typeface="Nirmala UI" pitchFamily="34" charset="0"/>
                <a:ea typeface="Nirmala UI" pitchFamily="34" charset="-122"/>
                <a:cs typeface="Nirmala UI" pitchFamily="34" charset="-120"/>
              </a:rPr>
              <a:t>প্রতিদিন অল্প অল্প অনুশীলন</a:t>
            </a:r>
            <a:endParaRPr lang="en-US" sz="1200" dirty="0"/>
          </a:p>
        </p:txBody>
      </p:sp>
      <p:sp>
        <p:nvSpPr>
          <p:cNvPr id="17" name="anim_4_371"/>
          <p:cNvSpPr/>
          <p:nvPr/>
        </p:nvSpPr>
        <p:spPr>
          <a:xfrm>
            <a:off x="6995160" y="5084064"/>
            <a:ext cx="4556455" cy="914400"/>
          </a:xfrm>
          <a:prstGeom prst="roundRect">
            <a:avLst>
              <a:gd name="adj" fmla="val 18000"/>
            </a:avLst>
          </a:prstGeom>
          <a:solidFill>
            <a:srgbClr val="221D5E"/>
          </a:solidFill>
          <a:ln w="19050">
            <a:solidFill>
              <a:srgbClr val="8D7BFF"/>
            </a:solidFill>
            <a:prstDash val="solid"/>
          </a:ln>
        </p:spPr>
      </p:sp>
      <p:sp>
        <p:nvSpPr>
          <p:cNvPr id="18" name="anim_4_372"/>
          <p:cNvSpPr txBox="1"/>
          <p:nvPr/>
        </p:nvSpPr>
        <p:spPr>
          <a:xfrm>
            <a:off x="7196328" y="5148072"/>
            <a:ext cx="4190695" cy="329184"/>
          </a:xfrm>
          <a:prstGeom prst="rect">
            <a:avLst/>
          </a:prstGeom>
          <a:noFill/>
          <a:ln/>
        </p:spPr>
        <p:txBody>
          <a:bodyPr wrap="square" lIns="0" tIns="0" rIns="0" bIns="0" rtlCol="0" anchor="t"/>
          <a:lstStyle/>
          <a:p>
            <a:pPr indent="0" marL="0">
              <a:buNone/>
            </a:pPr>
            <a:r>
              <a:rPr lang="en-US" sz="1450" b="1" dirty="0">
                <a:solidFill>
                  <a:srgbClr val="8D7BFF"/>
                </a:solidFill>
                <a:latin typeface="Nirmala UI" pitchFamily="34" charset="0"/>
                <a:ea typeface="Nirmala UI" pitchFamily="34" charset="-122"/>
                <a:cs typeface="Nirmala UI" pitchFamily="34" charset="-120"/>
              </a:rPr>
              <a:t>সতর্কতা</a:t>
            </a:r>
            <a:endParaRPr lang="en-US" sz="1450" dirty="0"/>
          </a:p>
        </p:txBody>
      </p:sp>
      <p:sp>
        <p:nvSpPr>
          <p:cNvPr id="19" name="anim_4_373"/>
          <p:cNvSpPr txBox="1"/>
          <p:nvPr/>
        </p:nvSpPr>
        <p:spPr>
          <a:xfrm>
            <a:off x="7196328" y="5477256"/>
            <a:ext cx="4190695" cy="475488"/>
          </a:xfrm>
          <a:prstGeom prst="rect">
            <a:avLst/>
          </a:prstGeom>
          <a:noFill/>
          <a:ln/>
        </p:spPr>
        <p:txBody>
          <a:bodyPr wrap="square" lIns="0" tIns="0" rIns="0" bIns="0" rtlCol="0" anchor="t"/>
          <a:lstStyle/>
          <a:p>
            <a:pPr indent="0" marL="0">
              <a:buNone/>
            </a:pPr>
            <a:r>
              <a:rPr lang="en-US" sz="1200" dirty="0">
                <a:solidFill>
                  <a:srgbClr val="F4F3FA"/>
                </a:solidFill>
                <a:latin typeface="Nirmala UI" pitchFamily="34" charset="0"/>
                <a:ea typeface="Nirmala UI" pitchFamily="34" charset="-122"/>
                <a:cs typeface="Nirmala UI" pitchFamily="34" charset="-120"/>
              </a:rPr>
              <a:t>বক্ররেখার সংখ্যাগুলো ধারণা বোঝানোর জন্য; মানুষভেদে ভিন্ন হয়</a:t>
            </a:r>
            <a:endParaRPr lang="en-US" sz="1200" dirty="0"/>
          </a:p>
        </p:txBody>
      </p:sp>
      <p:sp>
        <p:nvSpPr>
          <p:cNvPr id="20" name="Text 1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৩০ / ৩৪</a:t>
            </a:r>
            <a:endParaRPr lang="en-US" sz="11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 3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640080" y="640080"/>
            <a:ext cx="2423160" cy="420624"/>
          </a:xfrm>
          <a:prstGeom prst="roundRect">
            <a:avLst>
              <a:gd name="adj" fmla="val 50000"/>
            </a:avLst>
          </a:prstGeom>
          <a:solidFill>
            <a:srgbClr val="2C2670"/>
          </a:solidFill>
          <a:ln w="12700">
            <a:solidFill>
              <a:srgbClr val="2C2670"/>
            </a:solidFill>
            <a:prstDash val="solid"/>
          </a:ln>
        </p:spPr>
      </p:sp>
      <p:sp>
        <p:nvSpPr>
          <p:cNvPr id="3" name="Text 1"/>
          <p:cNvSpPr txBox="1"/>
          <p:nvPr/>
        </p:nvSpPr>
        <p:spPr>
          <a:xfrm>
            <a:off x="640080" y="640080"/>
            <a:ext cx="2423160" cy="420624"/>
          </a:xfrm>
          <a:prstGeom prst="rect">
            <a:avLst/>
          </a:prstGeom>
          <a:noFill/>
          <a:ln/>
        </p:spPr>
        <p:txBody>
          <a:bodyPr wrap="square" lIns="0" tIns="0" rIns="0" bIns="0" rtlCol="0" anchor="ctr"/>
          <a:lstStyle/>
          <a:p>
            <a:pPr algn="ctr" indent="0" marL="0">
              <a:buNone/>
            </a:pPr>
            <a:r>
              <a:rPr lang="en-US" sz="1300" b="1" dirty="0">
                <a:solidFill>
                  <a:srgbClr val="F4B942"/>
                </a:solidFill>
                <a:latin typeface="Nirmala UI" pitchFamily="34" charset="0"/>
                <a:ea typeface="Nirmala UI" pitchFamily="34" charset="-122"/>
                <a:cs typeface="Nirmala UI" pitchFamily="34" charset="-120"/>
              </a:rPr>
              <a:t>সাফল্যের কৌশল</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F4F3FA"/>
                </a:solidFill>
                <a:latin typeface="Nirmala UI" pitchFamily="34" charset="0"/>
                <a:ea typeface="Nirmala UI" pitchFamily="34" charset="-122"/>
                <a:cs typeface="Nirmala UI" pitchFamily="34" charset="-120"/>
              </a:rPr>
              <a:t>উচ্চতর গণিতে ভালো করবে কীভাবে?</a:t>
            </a:r>
            <a:endParaRPr lang="en-US" sz="3000" dirty="0"/>
          </a:p>
        </p:txBody>
      </p:sp>
      <p:sp>
        <p:nvSpPr>
          <p:cNvPr id="5" name="anim_1_374"/>
          <p:cNvSpPr/>
          <p:nvPr/>
        </p:nvSpPr>
        <p:spPr>
          <a:xfrm>
            <a:off x="640080" y="2011680"/>
            <a:ext cx="3454298" cy="1874520"/>
          </a:xfrm>
          <a:prstGeom prst="roundRect">
            <a:avLst>
              <a:gd name="adj" fmla="val 8780"/>
            </a:avLst>
          </a:prstGeom>
          <a:solidFill>
            <a:srgbClr val="221D5E"/>
          </a:solidFill>
          <a:ln w="19050">
            <a:solidFill>
              <a:srgbClr val="F4B942"/>
            </a:solidFill>
            <a:prstDash val="solid"/>
          </a:ln>
        </p:spPr>
      </p:sp>
      <p:sp>
        <p:nvSpPr>
          <p:cNvPr id="6" name="anim_1_375"/>
          <p:cNvSpPr txBox="1"/>
          <p:nvPr/>
        </p:nvSpPr>
        <p:spPr>
          <a:xfrm>
            <a:off x="914400" y="2148840"/>
            <a:ext cx="1097280" cy="502920"/>
          </a:xfrm>
          <a:prstGeom prst="rect">
            <a:avLst/>
          </a:prstGeom>
          <a:noFill/>
          <a:ln/>
        </p:spPr>
        <p:txBody>
          <a:bodyPr wrap="square" lIns="0" tIns="0" rIns="0" bIns="0" rtlCol="0" anchor="t"/>
          <a:lstStyle/>
          <a:p>
            <a:pPr indent="0" marL="0">
              <a:buNone/>
            </a:pPr>
            <a:r>
              <a:rPr lang="en-US" sz="2600" b="1" dirty="0">
                <a:solidFill>
                  <a:srgbClr val="F4B942"/>
                </a:solidFill>
                <a:latin typeface="Nirmala UI" pitchFamily="34" charset="0"/>
                <a:ea typeface="Nirmala UI" pitchFamily="34" charset="-122"/>
                <a:cs typeface="Nirmala UI" pitchFamily="34" charset="-120"/>
              </a:rPr>
              <a:t>০১</a:t>
            </a:r>
            <a:endParaRPr lang="en-US" sz="2600" dirty="0"/>
          </a:p>
        </p:txBody>
      </p:sp>
      <p:sp>
        <p:nvSpPr>
          <p:cNvPr id="7" name="anim_1_376"/>
          <p:cNvSpPr txBox="1"/>
          <p:nvPr/>
        </p:nvSpPr>
        <p:spPr>
          <a:xfrm>
            <a:off x="914400"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প্রতিদিন অনুশীলন</a:t>
            </a:r>
            <a:endParaRPr lang="en-US" sz="1900" dirty="0"/>
          </a:p>
        </p:txBody>
      </p:sp>
      <p:sp>
        <p:nvSpPr>
          <p:cNvPr id="8" name="anim_1_377"/>
          <p:cNvSpPr txBox="1"/>
          <p:nvPr/>
        </p:nvSpPr>
        <p:spPr>
          <a:xfrm>
            <a:off x="914400"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দিনে অন্তত ১ ঘণ্টা — গণিত পড়ার নয়, করার বিষয়</a:t>
            </a:r>
            <a:endParaRPr lang="en-US" sz="1350" dirty="0"/>
          </a:p>
        </p:txBody>
      </p:sp>
      <p:sp>
        <p:nvSpPr>
          <p:cNvPr id="9" name="anim_2_378"/>
          <p:cNvSpPr/>
          <p:nvPr/>
        </p:nvSpPr>
        <p:spPr>
          <a:xfrm>
            <a:off x="4368698" y="2011680"/>
            <a:ext cx="3454298" cy="1874520"/>
          </a:xfrm>
          <a:prstGeom prst="roundRect">
            <a:avLst>
              <a:gd name="adj" fmla="val 8780"/>
            </a:avLst>
          </a:prstGeom>
          <a:solidFill>
            <a:srgbClr val="221D5E"/>
          </a:solidFill>
          <a:ln w="19050">
            <a:solidFill>
              <a:srgbClr val="7FD8BE"/>
            </a:solidFill>
            <a:prstDash val="solid"/>
          </a:ln>
        </p:spPr>
      </p:sp>
      <p:sp>
        <p:nvSpPr>
          <p:cNvPr id="10" name="anim_2_379"/>
          <p:cNvSpPr txBox="1"/>
          <p:nvPr/>
        </p:nvSpPr>
        <p:spPr>
          <a:xfrm>
            <a:off x="4643018" y="2148840"/>
            <a:ext cx="1097280" cy="502920"/>
          </a:xfrm>
          <a:prstGeom prst="rect">
            <a:avLst/>
          </a:prstGeom>
          <a:noFill/>
          <a:ln/>
        </p:spPr>
        <p:txBody>
          <a:bodyPr wrap="square" lIns="0" tIns="0" rIns="0" bIns="0" rtlCol="0" anchor="t"/>
          <a:lstStyle/>
          <a:p>
            <a:pPr indent="0" marL="0">
              <a:buNone/>
            </a:pPr>
            <a:r>
              <a:rPr lang="en-US" sz="2600" b="1" dirty="0">
                <a:solidFill>
                  <a:srgbClr val="7FD8BE"/>
                </a:solidFill>
                <a:latin typeface="Nirmala UI" pitchFamily="34" charset="0"/>
                <a:ea typeface="Nirmala UI" pitchFamily="34" charset="-122"/>
                <a:cs typeface="Nirmala UI" pitchFamily="34" charset="-120"/>
              </a:rPr>
              <a:t>০২</a:t>
            </a:r>
            <a:endParaRPr lang="en-US" sz="2600" dirty="0"/>
          </a:p>
        </p:txBody>
      </p:sp>
      <p:sp>
        <p:nvSpPr>
          <p:cNvPr id="11" name="anim_2_380"/>
          <p:cNvSpPr txBox="1"/>
          <p:nvPr/>
        </p:nvSpPr>
        <p:spPr>
          <a:xfrm>
            <a:off x="4643018"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সূত্রের খাতা</a:t>
            </a:r>
            <a:endParaRPr lang="en-US" sz="1900" dirty="0"/>
          </a:p>
        </p:txBody>
      </p:sp>
      <p:sp>
        <p:nvSpPr>
          <p:cNvPr id="12" name="anim_2_381"/>
          <p:cNvSpPr txBox="1"/>
          <p:nvPr/>
        </p:nvSpPr>
        <p:spPr>
          <a:xfrm>
            <a:off x="4643018"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প্রতিটি অধ্যায়ের সূত্র আলাদা খাতায় লিখে রাখো</a:t>
            </a:r>
            <a:endParaRPr lang="en-US" sz="1350" dirty="0"/>
          </a:p>
        </p:txBody>
      </p:sp>
      <p:sp>
        <p:nvSpPr>
          <p:cNvPr id="13" name="anim_3_382"/>
          <p:cNvSpPr/>
          <p:nvPr/>
        </p:nvSpPr>
        <p:spPr>
          <a:xfrm>
            <a:off x="8097317" y="2011680"/>
            <a:ext cx="3454298" cy="1874520"/>
          </a:xfrm>
          <a:prstGeom prst="roundRect">
            <a:avLst>
              <a:gd name="adj" fmla="val 8780"/>
            </a:avLst>
          </a:prstGeom>
          <a:solidFill>
            <a:srgbClr val="221D5E"/>
          </a:solidFill>
          <a:ln w="19050">
            <a:solidFill>
              <a:srgbClr val="8D7BFF"/>
            </a:solidFill>
            <a:prstDash val="solid"/>
          </a:ln>
        </p:spPr>
      </p:sp>
      <p:sp>
        <p:nvSpPr>
          <p:cNvPr id="14" name="anim_3_383"/>
          <p:cNvSpPr txBox="1"/>
          <p:nvPr/>
        </p:nvSpPr>
        <p:spPr>
          <a:xfrm>
            <a:off x="8371637" y="2148840"/>
            <a:ext cx="1097280" cy="502920"/>
          </a:xfrm>
          <a:prstGeom prst="rect">
            <a:avLst/>
          </a:prstGeom>
          <a:noFill/>
          <a:ln/>
        </p:spPr>
        <p:txBody>
          <a:bodyPr wrap="square" lIns="0" tIns="0" rIns="0" bIns="0" rtlCol="0" anchor="t"/>
          <a:lstStyle/>
          <a:p>
            <a:pPr indent="0" marL="0">
              <a:buNone/>
            </a:pPr>
            <a:r>
              <a:rPr lang="en-US" sz="2600" b="1" dirty="0">
                <a:solidFill>
                  <a:srgbClr val="8D7BFF"/>
                </a:solidFill>
                <a:latin typeface="Nirmala UI" pitchFamily="34" charset="0"/>
                <a:ea typeface="Nirmala UI" pitchFamily="34" charset="-122"/>
                <a:cs typeface="Nirmala UI" pitchFamily="34" charset="-120"/>
              </a:rPr>
              <a:t>০৩</a:t>
            </a:r>
            <a:endParaRPr lang="en-US" sz="2600" dirty="0"/>
          </a:p>
        </p:txBody>
      </p:sp>
      <p:sp>
        <p:nvSpPr>
          <p:cNvPr id="15" name="anim_3_384"/>
          <p:cNvSpPr txBox="1"/>
          <p:nvPr/>
        </p:nvSpPr>
        <p:spPr>
          <a:xfrm>
            <a:off x="8371637" y="26700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পাঠ্যবই আগে</a:t>
            </a:r>
            <a:endParaRPr lang="en-US" sz="1900" dirty="0"/>
          </a:p>
        </p:txBody>
      </p:sp>
      <p:sp>
        <p:nvSpPr>
          <p:cNvPr id="16" name="anim_3_385"/>
          <p:cNvSpPr txBox="1"/>
          <p:nvPr/>
        </p:nvSpPr>
        <p:spPr>
          <a:xfrm>
            <a:off x="8371637" y="31089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বইয়ের উদাহরণ ও অনুশীলনী শেষ করে তারপর অন্য বই</a:t>
            </a:r>
            <a:endParaRPr lang="en-US" sz="1350" dirty="0"/>
          </a:p>
        </p:txBody>
      </p:sp>
      <p:sp>
        <p:nvSpPr>
          <p:cNvPr id="17" name="anim_4_386"/>
          <p:cNvSpPr/>
          <p:nvPr/>
        </p:nvSpPr>
        <p:spPr>
          <a:xfrm>
            <a:off x="640080" y="4069080"/>
            <a:ext cx="3454298" cy="1874520"/>
          </a:xfrm>
          <a:prstGeom prst="roundRect">
            <a:avLst>
              <a:gd name="adj" fmla="val 8780"/>
            </a:avLst>
          </a:prstGeom>
          <a:solidFill>
            <a:srgbClr val="221D5E"/>
          </a:solidFill>
          <a:ln w="19050">
            <a:solidFill>
              <a:srgbClr val="FF7A9A"/>
            </a:solidFill>
            <a:prstDash val="solid"/>
          </a:ln>
        </p:spPr>
      </p:sp>
      <p:sp>
        <p:nvSpPr>
          <p:cNvPr id="18" name="anim_4_387"/>
          <p:cNvSpPr txBox="1"/>
          <p:nvPr/>
        </p:nvSpPr>
        <p:spPr>
          <a:xfrm>
            <a:off x="914400" y="4206240"/>
            <a:ext cx="1097280" cy="502920"/>
          </a:xfrm>
          <a:prstGeom prst="rect">
            <a:avLst/>
          </a:prstGeom>
          <a:noFill/>
          <a:ln/>
        </p:spPr>
        <p:txBody>
          <a:bodyPr wrap="square" lIns="0" tIns="0" rIns="0" bIns="0" rtlCol="0" anchor="t"/>
          <a:lstStyle/>
          <a:p>
            <a:pPr indent="0" marL="0">
              <a:buNone/>
            </a:pPr>
            <a:r>
              <a:rPr lang="en-US" sz="2600" b="1" dirty="0">
                <a:solidFill>
                  <a:srgbClr val="FF7A9A"/>
                </a:solidFill>
                <a:latin typeface="Nirmala UI" pitchFamily="34" charset="0"/>
                <a:ea typeface="Nirmala UI" pitchFamily="34" charset="-122"/>
                <a:cs typeface="Nirmala UI" pitchFamily="34" charset="-120"/>
              </a:rPr>
              <a:t>০৪</a:t>
            </a:r>
            <a:endParaRPr lang="en-US" sz="2600" dirty="0"/>
          </a:p>
        </p:txBody>
      </p:sp>
      <p:sp>
        <p:nvSpPr>
          <p:cNvPr id="19" name="anim_4_388"/>
          <p:cNvSpPr txBox="1"/>
          <p:nvPr/>
        </p:nvSpPr>
        <p:spPr>
          <a:xfrm>
            <a:off x="914400"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নিয়মিত ক্লাস</a:t>
            </a:r>
            <a:endParaRPr lang="en-US" sz="1900" dirty="0"/>
          </a:p>
        </p:txBody>
      </p:sp>
      <p:sp>
        <p:nvSpPr>
          <p:cNvPr id="20" name="anim_4_389"/>
          <p:cNvSpPr txBox="1"/>
          <p:nvPr/>
        </p:nvSpPr>
        <p:spPr>
          <a:xfrm>
            <a:off x="914400"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একটি ক্লাস বাদ গেলে পরের অধ্যায় কঠিন হয়ে যায়</a:t>
            </a:r>
            <a:endParaRPr lang="en-US" sz="1350" dirty="0"/>
          </a:p>
        </p:txBody>
      </p:sp>
      <p:sp>
        <p:nvSpPr>
          <p:cNvPr id="21" name="anim_5_390"/>
          <p:cNvSpPr/>
          <p:nvPr/>
        </p:nvSpPr>
        <p:spPr>
          <a:xfrm>
            <a:off x="4368698" y="4069080"/>
            <a:ext cx="3454298" cy="1874520"/>
          </a:xfrm>
          <a:prstGeom prst="roundRect">
            <a:avLst>
              <a:gd name="adj" fmla="val 8780"/>
            </a:avLst>
          </a:prstGeom>
          <a:solidFill>
            <a:srgbClr val="221D5E"/>
          </a:solidFill>
          <a:ln w="19050">
            <a:solidFill>
              <a:srgbClr val="F4B942"/>
            </a:solidFill>
            <a:prstDash val="solid"/>
          </a:ln>
        </p:spPr>
      </p:sp>
      <p:sp>
        <p:nvSpPr>
          <p:cNvPr id="22" name="anim_5_391"/>
          <p:cNvSpPr txBox="1"/>
          <p:nvPr/>
        </p:nvSpPr>
        <p:spPr>
          <a:xfrm>
            <a:off x="4643018" y="4206240"/>
            <a:ext cx="1097280" cy="502920"/>
          </a:xfrm>
          <a:prstGeom prst="rect">
            <a:avLst/>
          </a:prstGeom>
          <a:noFill/>
          <a:ln/>
        </p:spPr>
        <p:txBody>
          <a:bodyPr wrap="square" lIns="0" tIns="0" rIns="0" bIns="0" rtlCol="0" anchor="t"/>
          <a:lstStyle/>
          <a:p>
            <a:pPr indent="0" marL="0">
              <a:buNone/>
            </a:pPr>
            <a:r>
              <a:rPr lang="en-US" sz="2600" b="1" dirty="0">
                <a:solidFill>
                  <a:srgbClr val="F4B942"/>
                </a:solidFill>
                <a:latin typeface="Nirmala UI" pitchFamily="34" charset="0"/>
                <a:ea typeface="Nirmala UI" pitchFamily="34" charset="-122"/>
                <a:cs typeface="Nirmala UI" pitchFamily="34" charset="-120"/>
              </a:rPr>
              <a:t>০৫</a:t>
            </a:r>
            <a:endParaRPr lang="en-US" sz="2600" dirty="0"/>
          </a:p>
        </p:txBody>
      </p:sp>
      <p:sp>
        <p:nvSpPr>
          <p:cNvPr id="23" name="anim_5_392"/>
          <p:cNvSpPr txBox="1"/>
          <p:nvPr/>
        </p:nvSpPr>
        <p:spPr>
          <a:xfrm>
            <a:off x="4643018"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প্রশ্ন করো</a:t>
            </a:r>
            <a:endParaRPr lang="en-US" sz="1900" dirty="0"/>
          </a:p>
        </p:txBody>
      </p:sp>
      <p:sp>
        <p:nvSpPr>
          <p:cNvPr id="24" name="anim_5_393"/>
          <p:cNvSpPr txBox="1"/>
          <p:nvPr/>
        </p:nvSpPr>
        <p:spPr>
          <a:xfrm>
            <a:off x="4643018"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না বুঝলে সাথে সাথে জিজ্ঞেস করো — এটাই শেখার পথ</a:t>
            </a:r>
            <a:endParaRPr lang="en-US" sz="1350" dirty="0"/>
          </a:p>
        </p:txBody>
      </p:sp>
      <p:sp>
        <p:nvSpPr>
          <p:cNvPr id="25" name="anim_6_394"/>
          <p:cNvSpPr/>
          <p:nvPr/>
        </p:nvSpPr>
        <p:spPr>
          <a:xfrm>
            <a:off x="8097317" y="4069080"/>
            <a:ext cx="3454298" cy="1874520"/>
          </a:xfrm>
          <a:prstGeom prst="roundRect">
            <a:avLst>
              <a:gd name="adj" fmla="val 8780"/>
            </a:avLst>
          </a:prstGeom>
          <a:solidFill>
            <a:srgbClr val="221D5E"/>
          </a:solidFill>
          <a:ln w="19050">
            <a:solidFill>
              <a:srgbClr val="7FD8BE"/>
            </a:solidFill>
            <a:prstDash val="solid"/>
          </a:ln>
        </p:spPr>
      </p:sp>
      <p:sp>
        <p:nvSpPr>
          <p:cNvPr id="26" name="anim_6_395"/>
          <p:cNvSpPr txBox="1"/>
          <p:nvPr/>
        </p:nvSpPr>
        <p:spPr>
          <a:xfrm>
            <a:off x="8371637" y="4206240"/>
            <a:ext cx="1097280" cy="502920"/>
          </a:xfrm>
          <a:prstGeom prst="rect">
            <a:avLst/>
          </a:prstGeom>
          <a:noFill/>
          <a:ln/>
        </p:spPr>
        <p:txBody>
          <a:bodyPr wrap="square" lIns="0" tIns="0" rIns="0" bIns="0" rtlCol="0" anchor="t"/>
          <a:lstStyle/>
          <a:p>
            <a:pPr indent="0" marL="0">
              <a:buNone/>
            </a:pPr>
            <a:r>
              <a:rPr lang="en-US" sz="2600" b="1" dirty="0">
                <a:solidFill>
                  <a:srgbClr val="7FD8BE"/>
                </a:solidFill>
                <a:latin typeface="Nirmala UI" pitchFamily="34" charset="0"/>
                <a:ea typeface="Nirmala UI" pitchFamily="34" charset="-122"/>
                <a:cs typeface="Nirmala UI" pitchFamily="34" charset="-120"/>
              </a:rPr>
              <a:t>০৬</a:t>
            </a:r>
            <a:endParaRPr lang="en-US" sz="2600" dirty="0"/>
          </a:p>
        </p:txBody>
      </p:sp>
      <p:sp>
        <p:nvSpPr>
          <p:cNvPr id="27" name="anim_6_396"/>
          <p:cNvSpPr txBox="1"/>
          <p:nvPr/>
        </p:nvSpPr>
        <p:spPr>
          <a:xfrm>
            <a:off x="8371637" y="4727448"/>
            <a:ext cx="2905658" cy="411480"/>
          </a:xfrm>
          <a:prstGeom prst="rect">
            <a:avLst/>
          </a:prstGeom>
          <a:noFill/>
          <a:ln/>
        </p:spPr>
        <p:txBody>
          <a:bodyPr wrap="square" lIns="0" tIns="0" rIns="0" bIns="0" rtlCol="0" anchor="t"/>
          <a:lstStyle/>
          <a:p>
            <a:pPr indent="0" marL="0">
              <a:buNone/>
            </a:pPr>
            <a:r>
              <a:rPr lang="en-US" sz="1900" b="1" dirty="0">
                <a:solidFill>
                  <a:srgbClr val="F4F3FA"/>
                </a:solidFill>
                <a:latin typeface="Nirmala UI" pitchFamily="34" charset="0"/>
                <a:ea typeface="Nirmala UI" pitchFamily="34" charset="-122"/>
                <a:cs typeface="Nirmala UI" pitchFamily="34" charset="-120"/>
              </a:rPr>
              <a:t>ব্যবহারিক খাতা</a:t>
            </a:r>
            <a:endParaRPr lang="en-US" sz="1900" dirty="0"/>
          </a:p>
        </p:txBody>
      </p:sp>
      <p:sp>
        <p:nvSpPr>
          <p:cNvPr id="28" name="anim_6_397"/>
          <p:cNvSpPr txBox="1"/>
          <p:nvPr/>
        </p:nvSpPr>
        <p:spPr>
          <a:xfrm>
            <a:off x="8371637" y="5166360"/>
            <a:ext cx="2905658" cy="685800"/>
          </a:xfrm>
          <a:prstGeom prst="rect">
            <a:avLst/>
          </a:prstGeom>
          <a:noFill/>
          <a:ln/>
        </p:spPr>
        <p:txBody>
          <a:bodyPr wrap="square" lIns="0" tIns="0" rIns="0" bIns="0" rtlCol="0" anchor="t"/>
          <a:lstStyle/>
          <a:p>
            <a:pPr indent="0" marL="0">
              <a:buNone/>
            </a:pPr>
            <a:r>
              <a:rPr lang="en-US" sz="1350" dirty="0">
                <a:solidFill>
                  <a:srgbClr val="B9B4E0"/>
                </a:solidFill>
                <a:latin typeface="Nirmala UI" pitchFamily="34" charset="0"/>
                <a:ea typeface="Nirmala UI" pitchFamily="34" charset="-122"/>
                <a:cs typeface="Nirmala UI" pitchFamily="34" charset="-120"/>
              </a:rPr>
              <a:t>শুরু থেকেই সময়মতো ব্যবহারিক খাতা তৈরি করো</a:t>
            </a:r>
            <a:endParaRPr lang="en-US" sz="1350" dirty="0"/>
          </a:p>
        </p:txBody>
      </p:sp>
      <p:sp>
        <p:nvSpPr>
          <p:cNvPr id="29" name="Text 27"/>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B9B4E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0" name="Text 28"/>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B9B4E0"/>
                </a:solidFill>
                <a:latin typeface="Nirmala UI" pitchFamily="34" charset="0"/>
                <a:ea typeface="Nirmala UI" pitchFamily="34" charset="-122"/>
                <a:cs typeface="Nirmala UI" pitchFamily="34" charset="-120"/>
              </a:rPr>
              <a:t>৩১ / ৩৪</a:t>
            </a:r>
            <a:endParaRPr lang="en-US" sz="1100" dirty="0"/>
          </a:p>
        </p:txBody>
      </p:sp>
    </p:spTree>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par>
                                <p:cTn id="78" presetID="10" presetClass="entr" presetSubtype="0" fill="hold"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par>
                                <p:cTn id="81" presetID="10" presetClass="entr" presetSubtype="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childTnLst>
                                </p:cTn>
                              </p:par>
                              <p:par>
                                <p:cTn id="84" presetID="10" presetClass="entr" presetSubtype="0"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fade">
                                      <p:cBhvr>
                                        <p:cTn id="8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338328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338328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প্রতি সপ্তাহের রুটিন</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একটি নমুনা সাপ্তাহিক পরিকল্পনা</a:t>
            </a:r>
            <a:endParaRPr lang="en-US" sz="3000" dirty="0"/>
          </a:p>
        </p:txBody>
      </p:sp>
      <p:sp>
        <p:nvSpPr>
          <p:cNvPr id="5" name="anim_1_398"/>
          <p:cNvSpPr/>
          <p:nvPr/>
        </p:nvSpPr>
        <p:spPr>
          <a:xfrm>
            <a:off x="640080" y="2011680"/>
            <a:ext cx="1441225" cy="3017520"/>
          </a:xfrm>
          <a:prstGeom prst="roundRect">
            <a:avLst>
              <a:gd name="adj" fmla="val 11420"/>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6" name="anim_1_399"/>
          <p:cNvSpPr txBox="1"/>
          <p:nvPr/>
        </p:nvSpPr>
        <p:spPr>
          <a:xfrm>
            <a:off x="640080" y="2103120"/>
            <a:ext cx="1441225" cy="502920"/>
          </a:xfrm>
          <a:prstGeom prst="rect">
            <a:avLst/>
          </a:prstGeom>
          <a:noFill/>
          <a:ln/>
        </p:spPr>
        <p:txBody>
          <a:bodyPr wrap="square" lIns="0" tIns="0" rIns="0" bIns="0" rtlCol="0" anchor="t"/>
          <a:lstStyle/>
          <a:p>
            <a:pPr algn="ctr" indent="0" marL="0">
              <a:buNone/>
            </a:pPr>
            <a:r>
              <a:rPr lang="en-US" sz="1800" b="1" dirty="0">
                <a:solidFill>
                  <a:srgbClr val="5A48D6"/>
                </a:solidFill>
                <a:latin typeface="Nirmala UI" pitchFamily="34" charset="0"/>
                <a:ea typeface="Nirmala UI" pitchFamily="34" charset="-122"/>
                <a:cs typeface="Nirmala UI" pitchFamily="34" charset="-120"/>
              </a:rPr>
              <a:t>শনি</a:t>
            </a:r>
            <a:endParaRPr lang="en-US" sz="1800" dirty="0"/>
          </a:p>
        </p:txBody>
      </p:sp>
      <p:sp>
        <p:nvSpPr>
          <p:cNvPr id="7" name="anim_1_400"/>
          <p:cNvSpPr txBox="1"/>
          <p:nvPr/>
        </p:nvSpPr>
        <p:spPr>
          <a:xfrm>
            <a:off x="640080"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8" name="anim_1_401"/>
          <p:cNvSpPr txBox="1"/>
          <p:nvPr/>
        </p:nvSpPr>
        <p:spPr>
          <a:xfrm>
            <a:off x="749808"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নতুন অধ্যায়ের উদাহরণ</a:t>
            </a:r>
            <a:endParaRPr lang="en-US" sz="1400" dirty="0"/>
          </a:p>
        </p:txBody>
      </p:sp>
      <p:sp>
        <p:nvSpPr>
          <p:cNvPr id="9" name="anim_2_402"/>
          <p:cNvSpPr/>
          <p:nvPr/>
        </p:nvSpPr>
        <p:spPr>
          <a:xfrm>
            <a:off x="2218465" y="2011680"/>
            <a:ext cx="1441225" cy="3017520"/>
          </a:xfrm>
          <a:prstGeom prst="roundRect">
            <a:avLst>
              <a:gd name="adj" fmla="val 11420"/>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0" name="anim_2_403"/>
          <p:cNvSpPr txBox="1"/>
          <p:nvPr/>
        </p:nvSpPr>
        <p:spPr>
          <a:xfrm>
            <a:off x="2218465" y="2103120"/>
            <a:ext cx="1441225" cy="502920"/>
          </a:xfrm>
          <a:prstGeom prst="rect">
            <a:avLst/>
          </a:prstGeom>
          <a:noFill/>
          <a:ln/>
        </p:spPr>
        <p:txBody>
          <a:bodyPr wrap="square" lIns="0" tIns="0" rIns="0" bIns="0" rtlCol="0" anchor="t"/>
          <a:lstStyle/>
          <a:p>
            <a:pPr algn="ctr" indent="0" marL="0">
              <a:buNone/>
            </a:pPr>
            <a:r>
              <a:rPr lang="en-US" sz="1800" b="1" dirty="0">
                <a:solidFill>
                  <a:srgbClr val="1F9D6B"/>
                </a:solidFill>
                <a:latin typeface="Nirmala UI" pitchFamily="34" charset="0"/>
                <a:ea typeface="Nirmala UI" pitchFamily="34" charset="-122"/>
                <a:cs typeface="Nirmala UI" pitchFamily="34" charset="-120"/>
              </a:rPr>
              <a:t>রবি</a:t>
            </a:r>
            <a:endParaRPr lang="en-US" sz="1800" dirty="0"/>
          </a:p>
        </p:txBody>
      </p:sp>
      <p:sp>
        <p:nvSpPr>
          <p:cNvPr id="11" name="anim_2_404"/>
          <p:cNvSpPr txBox="1"/>
          <p:nvPr/>
        </p:nvSpPr>
        <p:spPr>
          <a:xfrm>
            <a:off x="2218465"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12" name="anim_2_405"/>
          <p:cNvSpPr txBox="1"/>
          <p:nvPr/>
        </p:nvSpPr>
        <p:spPr>
          <a:xfrm>
            <a:off x="2328193"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অনুশীলনী (সহজ)</a:t>
            </a:r>
            <a:endParaRPr lang="en-US" sz="1400" dirty="0"/>
          </a:p>
        </p:txBody>
      </p:sp>
      <p:sp>
        <p:nvSpPr>
          <p:cNvPr id="13" name="anim_3_406"/>
          <p:cNvSpPr/>
          <p:nvPr/>
        </p:nvSpPr>
        <p:spPr>
          <a:xfrm>
            <a:off x="3796850" y="2011680"/>
            <a:ext cx="1441225" cy="3017520"/>
          </a:xfrm>
          <a:prstGeom prst="roundRect">
            <a:avLst>
              <a:gd name="adj" fmla="val 11420"/>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14" name="anim_3_407"/>
          <p:cNvSpPr txBox="1"/>
          <p:nvPr/>
        </p:nvSpPr>
        <p:spPr>
          <a:xfrm>
            <a:off x="3796850" y="2103120"/>
            <a:ext cx="1441225" cy="502920"/>
          </a:xfrm>
          <a:prstGeom prst="rect">
            <a:avLst/>
          </a:prstGeom>
          <a:noFill/>
          <a:ln/>
        </p:spPr>
        <p:txBody>
          <a:bodyPr wrap="square" lIns="0" tIns="0" rIns="0" bIns="0" rtlCol="0" anchor="t"/>
          <a:lstStyle/>
          <a:p>
            <a:pPr algn="ctr" indent="0" marL="0">
              <a:buNone/>
            </a:pPr>
            <a:r>
              <a:rPr lang="en-US" sz="1800" b="1" dirty="0">
                <a:solidFill>
                  <a:srgbClr val="5A48D6"/>
                </a:solidFill>
                <a:latin typeface="Nirmala UI" pitchFamily="34" charset="0"/>
                <a:ea typeface="Nirmala UI" pitchFamily="34" charset="-122"/>
                <a:cs typeface="Nirmala UI" pitchFamily="34" charset="-120"/>
              </a:rPr>
              <a:t>সোম</a:t>
            </a:r>
            <a:endParaRPr lang="en-US" sz="1800" dirty="0"/>
          </a:p>
        </p:txBody>
      </p:sp>
      <p:sp>
        <p:nvSpPr>
          <p:cNvPr id="15" name="anim_3_408"/>
          <p:cNvSpPr txBox="1"/>
          <p:nvPr/>
        </p:nvSpPr>
        <p:spPr>
          <a:xfrm>
            <a:off x="3796850"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16" name="anim_3_409"/>
          <p:cNvSpPr txBox="1"/>
          <p:nvPr/>
        </p:nvSpPr>
        <p:spPr>
          <a:xfrm>
            <a:off x="3906578"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অনুশীলনী (কঠিন)</a:t>
            </a:r>
            <a:endParaRPr lang="en-US" sz="1400" dirty="0"/>
          </a:p>
        </p:txBody>
      </p:sp>
      <p:sp>
        <p:nvSpPr>
          <p:cNvPr id="17" name="anim_4_410"/>
          <p:cNvSpPr/>
          <p:nvPr/>
        </p:nvSpPr>
        <p:spPr>
          <a:xfrm>
            <a:off x="5375235" y="2011680"/>
            <a:ext cx="1441225" cy="3017520"/>
          </a:xfrm>
          <a:prstGeom prst="roundRect">
            <a:avLst>
              <a:gd name="adj" fmla="val 11420"/>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18" name="anim_4_411"/>
          <p:cNvSpPr txBox="1"/>
          <p:nvPr/>
        </p:nvSpPr>
        <p:spPr>
          <a:xfrm>
            <a:off x="5375235" y="2103120"/>
            <a:ext cx="1441225" cy="502920"/>
          </a:xfrm>
          <a:prstGeom prst="rect">
            <a:avLst/>
          </a:prstGeom>
          <a:noFill/>
          <a:ln/>
        </p:spPr>
        <p:txBody>
          <a:bodyPr wrap="square" lIns="0" tIns="0" rIns="0" bIns="0" rtlCol="0" anchor="t"/>
          <a:lstStyle/>
          <a:p>
            <a:pPr algn="ctr" indent="0" marL="0">
              <a:buNone/>
            </a:pPr>
            <a:r>
              <a:rPr lang="en-US" sz="1800" b="1" dirty="0">
                <a:solidFill>
                  <a:srgbClr val="1F9D6B"/>
                </a:solidFill>
                <a:latin typeface="Nirmala UI" pitchFamily="34" charset="0"/>
                <a:ea typeface="Nirmala UI" pitchFamily="34" charset="-122"/>
                <a:cs typeface="Nirmala UI" pitchFamily="34" charset="-120"/>
              </a:rPr>
              <a:t>মঙ্গল</a:t>
            </a:r>
            <a:endParaRPr lang="en-US" sz="1800" dirty="0"/>
          </a:p>
        </p:txBody>
      </p:sp>
      <p:sp>
        <p:nvSpPr>
          <p:cNvPr id="19" name="anim_4_412"/>
          <p:cNvSpPr txBox="1"/>
          <p:nvPr/>
        </p:nvSpPr>
        <p:spPr>
          <a:xfrm>
            <a:off x="5375235"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20" name="anim_4_413"/>
          <p:cNvSpPr txBox="1"/>
          <p:nvPr/>
        </p:nvSpPr>
        <p:spPr>
          <a:xfrm>
            <a:off x="5484963"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সূত্রের খাতা ঝালাই</a:t>
            </a:r>
            <a:endParaRPr lang="en-US" sz="1400" dirty="0"/>
          </a:p>
        </p:txBody>
      </p:sp>
      <p:sp>
        <p:nvSpPr>
          <p:cNvPr id="21" name="anim_5_414"/>
          <p:cNvSpPr/>
          <p:nvPr/>
        </p:nvSpPr>
        <p:spPr>
          <a:xfrm>
            <a:off x="6953620" y="2011680"/>
            <a:ext cx="1441225" cy="3017520"/>
          </a:xfrm>
          <a:prstGeom prst="roundRect">
            <a:avLst>
              <a:gd name="adj" fmla="val 11420"/>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22" name="anim_5_415"/>
          <p:cNvSpPr txBox="1"/>
          <p:nvPr/>
        </p:nvSpPr>
        <p:spPr>
          <a:xfrm>
            <a:off x="6953620" y="2103120"/>
            <a:ext cx="1441225" cy="502920"/>
          </a:xfrm>
          <a:prstGeom prst="rect">
            <a:avLst/>
          </a:prstGeom>
          <a:noFill/>
          <a:ln/>
        </p:spPr>
        <p:txBody>
          <a:bodyPr wrap="square" lIns="0" tIns="0" rIns="0" bIns="0" rtlCol="0" anchor="t"/>
          <a:lstStyle/>
          <a:p>
            <a:pPr algn="ctr" indent="0" marL="0">
              <a:buNone/>
            </a:pPr>
            <a:r>
              <a:rPr lang="en-US" sz="1800" b="1" dirty="0">
                <a:solidFill>
                  <a:srgbClr val="5A48D6"/>
                </a:solidFill>
                <a:latin typeface="Nirmala UI" pitchFamily="34" charset="0"/>
                <a:ea typeface="Nirmala UI" pitchFamily="34" charset="-122"/>
                <a:cs typeface="Nirmala UI" pitchFamily="34" charset="-120"/>
              </a:rPr>
              <a:t>বুধ</a:t>
            </a:r>
            <a:endParaRPr lang="en-US" sz="1800" dirty="0"/>
          </a:p>
        </p:txBody>
      </p:sp>
      <p:sp>
        <p:nvSpPr>
          <p:cNvPr id="23" name="anim_5_416"/>
          <p:cNvSpPr txBox="1"/>
          <p:nvPr/>
        </p:nvSpPr>
        <p:spPr>
          <a:xfrm>
            <a:off x="6953620"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24" name="anim_5_417"/>
          <p:cNvSpPr txBox="1"/>
          <p:nvPr/>
        </p:nvSpPr>
        <p:spPr>
          <a:xfrm>
            <a:off x="7063348"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MCQ অনুশীলন</a:t>
            </a:r>
            <a:endParaRPr lang="en-US" sz="1400" dirty="0"/>
          </a:p>
        </p:txBody>
      </p:sp>
      <p:sp>
        <p:nvSpPr>
          <p:cNvPr id="25" name="anim_6_418"/>
          <p:cNvSpPr/>
          <p:nvPr/>
        </p:nvSpPr>
        <p:spPr>
          <a:xfrm>
            <a:off x="8532005" y="2011680"/>
            <a:ext cx="1441225" cy="3017520"/>
          </a:xfrm>
          <a:prstGeom prst="roundRect">
            <a:avLst>
              <a:gd name="adj" fmla="val 11420"/>
            </a:avLst>
          </a:prstGeom>
          <a:solidFill>
            <a:srgbClr val="FFFFFF"/>
          </a:solidFill>
          <a:ln w="19050">
            <a:solidFill>
              <a:srgbClr val="1F9D6B"/>
            </a:solidFill>
            <a:prstDash val="solid"/>
          </a:ln>
          <a:effectLst>
            <a:outerShdw sx="100000" sy="100000" kx="0" ky="0" algn="bl" rotWithShape="0" blurRad="203200" dist="63500" dir="5400000">
              <a:srgbClr val="2A1E78">
                <a:alpha val="10000"/>
              </a:srgbClr>
            </a:outerShdw>
          </a:effectLst>
        </p:spPr>
      </p:sp>
      <p:sp>
        <p:nvSpPr>
          <p:cNvPr id="26" name="anim_6_419"/>
          <p:cNvSpPr txBox="1"/>
          <p:nvPr/>
        </p:nvSpPr>
        <p:spPr>
          <a:xfrm>
            <a:off x="8532005" y="2103120"/>
            <a:ext cx="1441225" cy="502920"/>
          </a:xfrm>
          <a:prstGeom prst="rect">
            <a:avLst/>
          </a:prstGeom>
          <a:noFill/>
          <a:ln/>
        </p:spPr>
        <p:txBody>
          <a:bodyPr wrap="square" lIns="0" tIns="0" rIns="0" bIns="0" rtlCol="0" anchor="t"/>
          <a:lstStyle/>
          <a:p>
            <a:pPr algn="ctr" indent="0" marL="0">
              <a:buNone/>
            </a:pPr>
            <a:r>
              <a:rPr lang="en-US" sz="1800" b="1" dirty="0">
                <a:solidFill>
                  <a:srgbClr val="1F9D6B"/>
                </a:solidFill>
                <a:latin typeface="Nirmala UI" pitchFamily="34" charset="0"/>
                <a:ea typeface="Nirmala UI" pitchFamily="34" charset="-122"/>
                <a:cs typeface="Nirmala UI" pitchFamily="34" charset="-120"/>
              </a:rPr>
              <a:t>বৃহঃ</a:t>
            </a:r>
            <a:endParaRPr lang="en-US" sz="1800" dirty="0"/>
          </a:p>
        </p:txBody>
      </p:sp>
      <p:sp>
        <p:nvSpPr>
          <p:cNvPr id="27" name="anim_6_420"/>
          <p:cNvSpPr txBox="1"/>
          <p:nvPr/>
        </p:nvSpPr>
        <p:spPr>
          <a:xfrm>
            <a:off x="8532005"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28" name="anim_6_421"/>
          <p:cNvSpPr txBox="1"/>
          <p:nvPr/>
        </p:nvSpPr>
        <p:spPr>
          <a:xfrm>
            <a:off x="8641733"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একটি সৃজনশীল প্রশ্ন সময় ধরে</a:t>
            </a:r>
            <a:endParaRPr lang="en-US" sz="1400" dirty="0"/>
          </a:p>
        </p:txBody>
      </p:sp>
      <p:sp>
        <p:nvSpPr>
          <p:cNvPr id="29" name="anim_7_422"/>
          <p:cNvSpPr/>
          <p:nvPr/>
        </p:nvSpPr>
        <p:spPr>
          <a:xfrm>
            <a:off x="10110390" y="2011680"/>
            <a:ext cx="1441225" cy="3017520"/>
          </a:xfrm>
          <a:prstGeom prst="roundRect">
            <a:avLst>
              <a:gd name="adj" fmla="val 11420"/>
            </a:avLst>
          </a:prstGeom>
          <a:solidFill>
            <a:srgbClr val="FFFFFF"/>
          </a:solidFill>
          <a:ln w="19050">
            <a:solidFill>
              <a:srgbClr val="5A48D6"/>
            </a:solidFill>
            <a:prstDash val="solid"/>
          </a:ln>
          <a:effectLst>
            <a:outerShdw sx="100000" sy="100000" kx="0" ky="0" algn="bl" rotWithShape="0" blurRad="203200" dist="63500" dir="5400000">
              <a:srgbClr val="2A1E78">
                <a:alpha val="10000"/>
              </a:srgbClr>
            </a:outerShdw>
          </a:effectLst>
        </p:spPr>
      </p:sp>
      <p:sp>
        <p:nvSpPr>
          <p:cNvPr id="30" name="anim_7_423"/>
          <p:cNvSpPr txBox="1"/>
          <p:nvPr/>
        </p:nvSpPr>
        <p:spPr>
          <a:xfrm>
            <a:off x="10110390" y="2103120"/>
            <a:ext cx="1441225" cy="502920"/>
          </a:xfrm>
          <a:prstGeom prst="rect">
            <a:avLst/>
          </a:prstGeom>
          <a:noFill/>
          <a:ln/>
        </p:spPr>
        <p:txBody>
          <a:bodyPr wrap="square" lIns="0" tIns="0" rIns="0" bIns="0" rtlCol="0" anchor="t"/>
          <a:lstStyle/>
          <a:p>
            <a:pPr algn="ctr" indent="0" marL="0">
              <a:buNone/>
            </a:pPr>
            <a:r>
              <a:rPr lang="en-US" sz="1800" b="1" dirty="0">
                <a:solidFill>
                  <a:srgbClr val="5A48D6"/>
                </a:solidFill>
                <a:latin typeface="Nirmala UI" pitchFamily="34" charset="0"/>
                <a:ea typeface="Nirmala UI" pitchFamily="34" charset="-122"/>
                <a:cs typeface="Nirmala UI" pitchFamily="34" charset="-120"/>
              </a:rPr>
              <a:t>শুক্র</a:t>
            </a:r>
            <a:endParaRPr lang="en-US" sz="1800" dirty="0"/>
          </a:p>
        </p:txBody>
      </p:sp>
      <p:sp>
        <p:nvSpPr>
          <p:cNvPr id="31" name="anim_7_424"/>
          <p:cNvSpPr txBox="1"/>
          <p:nvPr/>
        </p:nvSpPr>
        <p:spPr>
          <a:xfrm>
            <a:off x="10110390" y="2606040"/>
            <a:ext cx="1441225" cy="365760"/>
          </a:xfrm>
          <a:prstGeom prst="rect">
            <a:avLst/>
          </a:prstGeom>
          <a:noFill/>
          <a:ln/>
        </p:spPr>
        <p:txBody>
          <a:bodyPr wrap="square" lIns="0" tIns="0" rIns="0" bIns="0" rtlCol="0" anchor="t"/>
          <a:lstStyle/>
          <a:p>
            <a:pPr algn="ctr" indent="0" marL="0">
              <a:buNone/>
            </a:pPr>
            <a:r>
              <a:rPr lang="en-US" sz="1300" dirty="0">
                <a:solidFill>
                  <a:srgbClr val="5B5880"/>
                </a:solidFill>
                <a:latin typeface="Nirmala UI" pitchFamily="34" charset="0"/>
                <a:ea typeface="Nirmala UI" pitchFamily="34" charset="-122"/>
                <a:cs typeface="Nirmala UI" pitchFamily="34" charset="-120"/>
              </a:rPr>
              <a:t>১ ঘণ্টা</a:t>
            </a:r>
            <a:endParaRPr lang="en-US" sz="1300" dirty="0"/>
          </a:p>
        </p:txBody>
      </p:sp>
      <p:sp>
        <p:nvSpPr>
          <p:cNvPr id="32" name="anim_7_425"/>
          <p:cNvSpPr txBox="1"/>
          <p:nvPr/>
        </p:nvSpPr>
        <p:spPr>
          <a:xfrm>
            <a:off x="10220118" y="3108960"/>
            <a:ext cx="1221769" cy="1737360"/>
          </a:xfrm>
          <a:prstGeom prst="rect">
            <a:avLst/>
          </a:prstGeom>
          <a:noFill/>
          <a:ln/>
        </p:spPr>
        <p:txBody>
          <a:bodyPr wrap="square" lIns="0" tIns="0" rIns="0" bIns="0" rtlCol="0" anchor="ctr"/>
          <a:lstStyle/>
          <a:p>
            <a:pPr algn="ctr" indent="0" marL="0">
              <a:buNone/>
            </a:pPr>
            <a:r>
              <a:rPr lang="en-US" sz="1400" b="1" dirty="0">
                <a:solidFill>
                  <a:srgbClr val="1C1A3A"/>
                </a:solidFill>
                <a:latin typeface="Nirmala UI" pitchFamily="34" charset="0"/>
                <a:ea typeface="Nirmala UI" pitchFamily="34" charset="-122"/>
                <a:cs typeface="Nirmala UI" pitchFamily="34" charset="-120"/>
              </a:rPr>
              <a:t>সপ্তাহের ভুলগুলো আবার</a:t>
            </a:r>
            <a:endParaRPr lang="en-US" sz="1400" dirty="0"/>
          </a:p>
        </p:txBody>
      </p:sp>
      <p:sp>
        <p:nvSpPr>
          <p:cNvPr id="33" name="anim_8_426"/>
          <p:cNvSpPr/>
          <p:nvPr/>
        </p:nvSpPr>
        <p:spPr>
          <a:xfrm>
            <a:off x="640080" y="5257800"/>
            <a:ext cx="10911535" cy="822960"/>
          </a:xfrm>
          <a:prstGeom prst="roundRect">
            <a:avLst>
              <a:gd name="adj" fmla="val 20000"/>
            </a:avLst>
          </a:prstGeom>
          <a:solidFill>
            <a:srgbClr val="E6E2FB"/>
          </a:solidFill>
          <a:ln w="12700">
            <a:solidFill>
              <a:srgbClr val="E6E2FB"/>
            </a:solidFill>
            <a:prstDash val="solid"/>
          </a:ln>
        </p:spPr>
      </p:sp>
      <p:sp>
        <p:nvSpPr>
          <p:cNvPr id="34" name="anim_8_427"/>
          <p:cNvSpPr txBox="1"/>
          <p:nvPr/>
        </p:nvSpPr>
        <p:spPr>
          <a:xfrm>
            <a:off x="914400" y="5257800"/>
            <a:ext cx="10424160" cy="822960"/>
          </a:xfrm>
          <a:prstGeom prst="rect">
            <a:avLst/>
          </a:prstGeom>
          <a:noFill/>
          <a:ln/>
        </p:spPr>
        <p:txBody>
          <a:bodyPr wrap="square" lIns="0" tIns="0" rIns="0" bIns="0" rtlCol="0" anchor="ctr"/>
          <a:lstStyle/>
          <a:p>
            <a:pPr indent="0" marL="0">
              <a:buNone/>
            </a:pPr>
            <a:r>
              <a:rPr lang="en-US" sz="1550" b="1" dirty="0">
                <a:solidFill>
                  <a:srgbClr val="5A48D6"/>
                </a:solidFill>
                <a:latin typeface="Nirmala UI" pitchFamily="34" charset="0"/>
                <a:ea typeface="Nirmala UI" pitchFamily="34" charset="-122"/>
                <a:cs typeface="Nirmala UI" pitchFamily="34" charset="-120"/>
              </a:rPr>
              <a:t>মূল নীতি: প্রতিদিন অল্প অল্প, আর ভুল হলে সেটা আলাদা করে লিখে সপ্তাহ শেষে আবার করা।</a:t>
            </a:r>
            <a:endParaRPr lang="en-US" sz="1550" dirty="0"/>
          </a:p>
        </p:txBody>
      </p:sp>
      <p:sp>
        <p:nvSpPr>
          <p:cNvPr id="35" name="Text 33"/>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36" name="Text 34"/>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৩২ / ৩৪</a:t>
            </a:r>
            <a:endParaRPr lang="en-US" sz="11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par>
                                <p:cTn id="78" presetID="10" presetClass="entr" presetSubtype="0" fill="hold"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par>
                                <p:cTn id="81" presetID="10" presetClass="entr" presetSubtype="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childTnLst>
                                </p:cTn>
                              </p:par>
                              <p:par>
                                <p:cTn id="84" presetID="10" presetClass="entr" presetSubtype="0"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fade">
                                      <p:cBhvr>
                                        <p:cTn id="86" dur="500"/>
                                        <p:tgtEl>
                                          <p:spTgt spid="28"/>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par>
                                <p:cTn id="92" presetID="10" presetClass="entr" presetSubtype="0" fill="hold" nodeType="with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500"/>
                                        <p:tgtEl>
                                          <p:spTgt spid="30"/>
                                        </p:tgtEl>
                                      </p:cBhvr>
                                    </p:animEffect>
                                  </p:childTnLst>
                                </p:cTn>
                              </p:par>
                              <p:par>
                                <p:cTn id="95" presetID="10" presetClass="entr" presetSubtype="0" fill="hold" nodeType="with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par>
                                <p:cTn id="98" presetID="10" presetClass="entr" presetSubtype="0" fill="hold" nodeType="with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fade">
                                      <p:cBhvr>
                                        <p:cTn id="100" dur="500"/>
                                        <p:tgtEl>
                                          <p:spTgt spid="32"/>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fade">
                                      <p:cBhvr>
                                        <p:cTn id="105" dur="500"/>
                                        <p:tgtEl>
                                          <p:spTgt spid="33"/>
                                        </p:tgtEl>
                                      </p:cBhvr>
                                    </p:animEffect>
                                  </p:childTnLst>
                                </p:cTn>
                              </p:par>
                              <p:par>
                                <p:cTn id="106" presetID="10" presetClass="entr" presetSubtype="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Effect transition="in" filter="fade">
                                      <p:cBhvr>
                                        <p:cTn id="10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4F3FA"/>
        </a:solidFill>
      </p:bgPr>
    </p:bg>
    <p:spTree>
      <p:nvGrpSpPr>
        <p:cNvPr id="1" name=""/>
        <p:cNvGrpSpPr/>
        <p:nvPr/>
      </p:nvGrpSpPr>
      <p:grpSpPr>
        <a:xfrm>
          <a:off x="0" y="0"/>
          <a:ext cx="0" cy="0"/>
          <a:chOff x="0" y="0"/>
          <a:chExt cx="0" cy="0"/>
        </a:xfrm>
      </p:grpSpPr>
      <p:sp>
        <p:nvSpPr>
          <p:cNvPr id="2" name="Shape 0"/>
          <p:cNvSpPr/>
          <p:nvPr/>
        </p:nvSpPr>
        <p:spPr>
          <a:xfrm>
            <a:off x="640080" y="640080"/>
            <a:ext cx="2148840" cy="420624"/>
          </a:xfrm>
          <a:prstGeom prst="roundRect">
            <a:avLst>
              <a:gd name="adj" fmla="val 50000"/>
            </a:avLst>
          </a:prstGeom>
          <a:solidFill>
            <a:srgbClr val="E6E2FB"/>
          </a:solidFill>
          <a:ln w="12700">
            <a:solidFill>
              <a:srgbClr val="E6E2FB"/>
            </a:solidFill>
            <a:prstDash val="solid"/>
          </a:ln>
        </p:spPr>
      </p:sp>
      <p:sp>
        <p:nvSpPr>
          <p:cNvPr id="3" name="Text 1"/>
          <p:cNvSpPr txBox="1"/>
          <p:nvPr/>
        </p:nvSpPr>
        <p:spPr>
          <a:xfrm>
            <a:off x="640080" y="640080"/>
            <a:ext cx="2148840" cy="420624"/>
          </a:xfrm>
          <a:prstGeom prst="rect">
            <a:avLst/>
          </a:prstGeom>
          <a:noFill/>
          <a:ln/>
        </p:spPr>
        <p:txBody>
          <a:bodyPr wrap="square" lIns="0" tIns="0" rIns="0" bIns="0" rtlCol="0" anchor="ctr"/>
          <a:lstStyle/>
          <a:p>
            <a:pPr algn="ctr" indent="0" marL="0">
              <a:buNone/>
            </a:pPr>
            <a:r>
              <a:rPr lang="en-US" sz="1300" b="1" dirty="0">
                <a:solidFill>
                  <a:srgbClr val="5A48D6"/>
                </a:solidFill>
                <a:latin typeface="Nirmala UI" pitchFamily="34" charset="0"/>
                <a:ea typeface="Nirmala UI" pitchFamily="34" charset="-122"/>
                <a:cs typeface="Nirmala UI" pitchFamily="34" charset="-120"/>
              </a:rPr>
              <a:t>চলো মজা করি</a:t>
            </a:r>
            <a:endParaRPr lang="en-US" sz="1300" dirty="0"/>
          </a:p>
        </p:txBody>
      </p:sp>
      <p:sp>
        <p:nvSpPr>
          <p:cNvPr id="4" name="Text 2"/>
          <p:cNvSpPr txBox="1"/>
          <p:nvPr/>
        </p:nvSpPr>
        <p:spPr>
          <a:xfrm>
            <a:off x="640080" y="1143000"/>
            <a:ext cx="10881360" cy="731520"/>
          </a:xfrm>
          <a:prstGeom prst="rect">
            <a:avLst/>
          </a:prstGeom>
          <a:noFill/>
          <a:ln/>
        </p:spPr>
        <p:txBody>
          <a:bodyPr wrap="square" lIns="0" tIns="0" rIns="0" bIns="0" rtlCol="0" anchor="t"/>
          <a:lstStyle/>
          <a:p>
            <a:pPr indent="0" marL="0">
              <a:buNone/>
            </a:pPr>
            <a:r>
              <a:rPr lang="en-US" sz="3000" b="1" dirty="0">
                <a:solidFill>
                  <a:srgbClr val="1C1A3A"/>
                </a:solidFill>
                <a:latin typeface="Nirmala UI" pitchFamily="34" charset="0"/>
                <a:ea typeface="Nirmala UI" pitchFamily="34" charset="-122"/>
                <a:cs typeface="Nirmala UI" pitchFamily="34" charset="-120"/>
              </a:rPr>
              <a:t>তিনটি মজার প্রশ্ন: উত্তর ভাবো, তারপর দেখো</a:t>
            </a:r>
            <a:endParaRPr lang="en-US" sz="3000" dirty="0"/>
          </a:p>
        </p:txBody>
      </p:sp>
      <p:sp>
        <p:nvSpPr>
          <p:cNvPr id="5" name="Shape 3"/>
          <p:cNvSpPr/>
          <p:nvPr/>
        </p:nvSpPr>
        <p:spPr>
          <a:xfrm>
            <a:off x="640080" y="2011680"/>
            <a:ext cx="10911535" cy="1234440"/>
          </a:xfrm>
          <a:prstGeom prst="roundRect">
            <a:avLst>
              <a:gd name="adj" fmla="val 13333"/>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6" name="Text 4"/>
          <p:cNvSpPr txBox="1"/>
          <p:nvPr/>
        </p:nvSpPr>
        <p:spPr>
          <a:xfrm>
            <a:off x="868680" y="2084832"/>
            <a:ext cx="2926080" cy="411480"/>
          </a:xfrm>
          <a:prstGeom prst="rect">
            <a:avLst/>
          </a:prstGeom>
          <a:noFill/>
          <a:ln/>
        </p:spPr>
        <p:txBody>
          <a:bodyPr wrap="square" lIns="0" tIns="0" rIns="0" bIns="0" rtlCol="0" anchor="t"/>
          <a:lstStyle/>
          <a:p>
            <a:pPr indent="0" marL="0">
              <a:buNone/>
            </a:pPr>
            <a:r>
              <a:rPr lang="en-US" sz="1500" b="1" dirty="0">
                <a:solidFill>
                  <a:srgbClr val="5A48D6"/>
                </a:solidFill>
                <a:latin typeface="Nirmala UI" pitchFamily="34" charset="0"/>
                <a:ea typeface="Nirmala UI" pitchFamily="34" charset="-122"/>
                <a:cs typeface="Nirmala UI" pitchFamily="34" charset="-120"/>
              </a:rPr>
              <a:t>প্রশ্ন ১: হাত মেলানো</a:t>
            </a:r>
            <a:endParaRPr lang="en-US" sz="1500" dirty="0"/>
          </a:p>
        </p:txBody>
      </p:sp>
      <p:sp>
        <p:nvSpPr>
          <p:cNvPr id="7" name="Text 5"/>
          <p:cNvSpPr txBox="1"/>
          <p:nvPr/>
        </p:nvSpPr>
        <p:spPr>
          <a:xfrm>
            <a:off x="868680" y="2487168"/>
            <a:ext cx="5120640" cy="713232"/>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ক্লাসের </a:t>
            </a:r>
            <a:pPr indent="0" marL="0">
              <a:buNone/>
            </a:pPr>
            <a:r>
              <a:rPr lang="en-US" sz="1350" dirty="0">
                <a:solidFill>
                  <a:srgbClr val="1C1A3A"/>
                </a:solidFill>
                <a:latin typeface="Cambria Math" pitchFamily="34" charset="0"/>
                <a:ea typeface="Cambria Math" pitchFamily="34" charset="-122"/>
                <a:cs typeface="Cambria Math" pitchFamily="34" charset="-120"/>
              </a:rPr>
              <a:t>40 </a:t>
            </a:r>
            <a:pPr indent="0" marL="0">
              <a:buNone/>
            </a:pPr>
            <a:r>
              <a:rPr lang="en-US" sz="1350" dirty="0">
                <a:solidFill>
                  <a:srgbClr val="1C1A3A"/>
                </a:solidFill>
                <a:latin typeface="Nirmala UI" pitchFamily="34" charset="0"/>
                <a:ea typeface="Nirmala UI" pitchFamily="34" charset="-122"/>
                <a:cs typeface="Nirmala UI" pitchFamily="34" charset="-120"/>
              </a:rPr>
              <a:t>জন শিক্ষার্থী প্রত্যেকে প্রত্যেকের সাথে একবার হাত মেলালে মোট কতবার?</a:t>
            </a:r>
            <a:endParaRPr lang="en-US" sz="1350" dirty="0"/>
          </a:p>
        </p:txBody>
      </p:sp>
      <p:sp>
        <p:nvSpPr>
          <p:cNvPr id="8" name="anim_1_428"/>
          <p:cNvSpPr/>
          <p:nvPr/>
        </p:nvSpPr>
        <p:spPr>
          <a:xfrm>
            <a:off x="6126480" y="2148840"/>
            <a:ext cx="5212080" cy="960120"/>
          </a:xfrm>
          <a:prstGeom prst="roundRect">
            <a:avLst>
              <a:gd name="adj" fmla="val 17143"/>
            </a:avLst>
          </a:prstGeom>
          <a:solidFill>
            <a:srgbClr val="E3F6EE"/>
          </a:solidFill>
          <a:ln w="12700">
            <a:solidFill>
              <a:srgbClr val="E3F6EE"/>
            </a:solidFill>
            <a:prstDash val="solid"/>
          </a:ln>
        </p:spPr>
      </p:sp>
      <p:sp>
        <p:nvSpPr>
          <p:cNvPr id="9" name="anim_1_429"/>
          <p:cNvSpPr txBox="1"/>
          <p:nvPr/>
        </p:nvSpPr>
        <p:spPr>
          <a:xfrm>
            <a:off x="6263640" y="2148840"/>
            <a:ext cx="4983480" cy="960120"/>
          </a:xfrm>
          <a:prstGeom prst="rect">
            <a:avLst/>
          </a:prstGeom>
          <a:noFill/>
          <a:ln/>
        </p:spPr>
        <p:txBody>
          <a:bodyPr wrap="square" lIns="0" tIns="0" rIns="0" bIns="0" rtlCol="0" anchor="ctr"/>
          <a:lstStyle/>
          <a:p>
            <a:pPr indent="0" marL="0">
              <a:buNone/>
            </a:pPr>
            <a:r>
              <a:rPr lang="en-US" sz="1350" b="1" dirty="0">
                <a:solidFill>
                  <a:srgbClr val="1F9D6B"/>
                </a:solidFill>
                <a:latin typeface="Cambria Math" pitchFamily="34" charset="0"/>
                <a:ea typeface="Cambria Math" pitchFamily="34" charset="-122"/>
                <a:cs typeface="Cambria Math" pitchFamily="34" charset="-120"/>
              </a:rPr>
              <a:t>⁴⁰C₂ = 40 × 39 / 2 = 780 </a:t>
            </a:r>
            <a:pPr indent="0" marL="0">
              <a:buNone/>
            </a:pPr>
            <a:r>
              <a:rPr lang="en-US" sz="1350" b="1" dirty="0">
                <a:solidFill>
                  <a:srgbClr val="1F9D6B"/>
                </a:solidFill>
                <a:latin typeface="Nirmala UI" pitchFamily="34" charset="0"/>
                <a:ea typeface="Nirmala UI" pitchFamily="34" charset="-122"/>
                <a:cs typeface="Nirmala UI" pitchFamily="34" charset="-120"/>
              </a:rPr>
              <a:t>বার </a:t>
            </a:r>
            <a:pPr indent="0" marL="0">
              <a:buNone/>
            </a:pPr>
            <a:r>
              <a:rPr lang="en-US" sz="1350" b="1" dirty="0">
                <a:solidFill>
                  <a:srgbClr val="1F9D6B"/>
                </a:solidFill>
                <a:latin typeface="Cambria Math" pitchFamily="34" charset="0"/>
                <a:ea typeface="Cambria Math" pitchFamily="34" charset="-122"/>
                <a:cs typeface="Cambria Math" pitchFamily="34" charset="-120"/>
              </a:rPr>
              <a:t>— </a:t>
            </a:r>
            <a:pPr indent="0" marL="0">
              <a:buNone/>
            </a:pPr>
            <a:r>
              <a:rPr lang="en-US" sz="1350" b="1" dirty="0">
                <a:solidFill>
                  <a:srgbClr val="1F9D6B"/>
                </a:solidFill>
                <a:latin typeface="Nirmala UI" pitchFamily="34" charset="0"/>
                <a:ea typeface="Nirmala UI" pitchFamily="34" charset="-122"/>
                <a:cs typeface="Nirmala UI" pitchFamily="34" charset="-120"/>
              </a:rPr>
              <a:t>বিন্যাস ও সমাবেশ অধ্যায়</a:t>
            </a:r>
            <a:endParaRPr lang="en-US" sz="1350" dirty="0"/>
          </a:p>
        </p:txBody>
      </p:sp>
      <p:sp>
        <p:nvSpPr>
          <p:cNvPr id="10" name="Shape 8"/>
          <p:cNvSpPr/>
          <p:nvPr/>
        </p:nvSpPr>
        <p:spPr>
          <a:xfrm>
            <a:off x="640080" y="3383280"/>
            <a:ext cx="10911535" cy="1234440"/>
          </a:xfrm>
          <a:prstGeom prst="roundRect">
            <a:avLst>
              <a:gd name="adj" fmla="val 13333"/>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1" name="Text 9"/>
          <p:cNvSpPr txBox="1"/>
          <p:nvPr/>
        </p:nvSpPr>
        <p:spPr>
          <a:xfrm>
            <a:off x="868680" y="3456432"/>
            <a:ext cx="2926080" cy="411480"/>
          </a:xfrm>
          <a:prstGeom prst="rect">
            <a:avLst/>
          </a:prstGeom>
          <a:noFill/>
          <a:ln/>
        </p:spPr>
        <p:txBody>
          <a:bodyPr wrap="square" lIns="0" tIns="0" rIns="0" bIns="0" rtlCol="0" anchor="t"/>
          <a:lstStyle/>
          <a:p>
            <a:pPr indent="0" marL="0">
              <a:buNone/>
            </a:pPr>
            <a:r>
              <a:rPr lang="en-US" sz="1500" b="1" dirty="0">
                <a:solidFill>
                  <a:srgbClr val="5A48D6"/>
                </a:solidFill>
                <a:latin typeface="Nirmala UI" pitchFamily="34" charset="0"/>
                <a:ea typeface="Nirmala UI" pitchFamily="34" charset="-122"/>
                <a:cs typeface="Nirmala UI" pitchFamily="34" charset="-120"/>
              </a:rPr>
              <a:t>প্রশ্ন ২: কাগজ ভাঁজ</a:t>
            </a:r>
            <a:endParaRPr lang="en-US" sz="1500" dirty="0"/>
          </a:p>
        </p:txBody>
      </p:sp>
      <p:sp>
        <p:nvSpPr>
          <p:cNvPr id="12" name="Text 10"/>
          <p:cNvSpPr txBox="1"/>
          <p:nvPr/>
        </p:nvSpPr>
        <p:spPr>
          <a:xfrm>
            <a:off x="868680" y="3858768"/>
            <a:ext cx="5120640" cy="713232"/>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একটি কাগজ (</a:t>
            </a:r>
            <a:pPr indent="0" marL="0">
              <a:buNone/>
            </a:pPr>
            <a:r>
              <a:rPr lang="en-US" sz="1350" dirty="0">
                <a:solidFill>
                  <a:srgbClr val="1C1A3A"/>
                </a:solidFill>
                <a:latin typeface="Cambria Math" pitchFamily="34" charset="0"/>
                <a:ea typeface="Cambria Math" pitchFamily="34" charset="-122"/>
                <a:cs typeface="Cambria Math" pitchFamily="34" charset="-120"/>
              </a:rPr>
              <a:t>0.1 mm </a:t>
            </a:r>
            <a:pPr indent="0" marL="0">
              <a:buNone/>
            </a:pPr>
            <a:r>
              <a:rPr lang="en-US" sz="1350" dirty="0">
                <a:solidFill>
                  <a:srgbClr val="1C1A3A"/>
                </a:solidFill>
                <a:latin typeface="Nirmala UI" pitchFamily="34" charset="0"/>
                <a:ea typeface="Nirmala UI" pitchFamily="34" charset="-122"/>
                <a:cs typeface="Nirmala UI" pitchFamily="34" charset="-120"/>
              </a:rPr>
              <a:t>পুরু) </a:t>
            </a:r>
            <a:pPr indent="0" marL="0">
              <a:buNone/>
            </a:pPr>
            <a:r>
              <a:rPr lang="en-US" sz="1350" dirty="0">
                <a:solidFill>
                  <a:srgbClr val="1C1A3A"/>
                </a:solidFill>
                <a:latin typeface="Cambria Math" pitchFamily="34" charset="0"/>
                <a:ea typeface="Cambria Math" pitchFamily="34" charset="-122"/>
                <a:cs typeface="Cambria Math" pitchFamily="34" charset="-120"/>
              </a:rPr>
              <a:t>30 </a:t>
            </a:r>
            <a:pPr indent="0" marL="0">
              <a:buNone/>
            </a:pPr>
            <a:r>
              <a:rPr lang="en-US" sz="1350" dirty="0">
                <a:solidFill>
                  <a:srgbClr val="1C1A3A"/>
                </a:solidFill>
                <a:latin typeface="Nirmala UI" pitchFamily="34" charset="0"/>
                <a:ea typeface="Nirmala UI" pitchFamily="34" charset="-122"/>
                <a:cs typeface="Nirmala UI" pitchFamily="34" charset="-120"/>
              </a:rPr>
              <a:t>বার অর্ধেক ভাঁজ করা গেলে কত পুরু হতো?</a:t>
            </a:r>
            <a:endParaRPr lang="en-US" sz="1350" dirty="0"/>
          </a:p>
        </p:txBody>
      </p:sp>
      <p:sp>
        <p:nvSpPr>
          <p:cNvPr id="13" name="anim_2_430"/>
          <p:cNvSpPr/>
          <p:nvPr/>
        </p:nvSpPr>
        <p:spPr>
          <a:xfrm>
            <a:off x="6126480" y="3520440"/>
            <a:ext cx="5212080" cy="960120"/>
          </a:xfrm>
          <a:prstGeom prst="roundRect">
            <a:avLst>
              <a:gd name="adj" fmla="val 17143"/>
            </a:avLst>
          </a:prstGeom>
          <a:solidFill>
            <a:srgbClr val="E3F6EE"/>
          </a:solidFill>
          <a:ln w="12700">
            <a:solidFill>
              <a:srgbClr val="E3F6EE"/>
            </a:solidFill>
            <a:prstDash val="solid"/>
          </a:ln>
        </p:spPr>
      </p:sp>
      <p:sp>
        <p:nvSpPr>
          <p:cNvPr id="14" name="anim_2_431"/>
          <p:cNvSpPr txBox="1"/>
          <p:nvPr/>
        </p:nvSpPr>
        <p:spPr>
          <a:xfrm>
            <a:off x="6263640" y="3520440"/>
            <a:ext cx="4983480" cy="960120"/>
          </a:xfrm>
          <a:prstGeom prst="rect">
            <a:avLst/>
          </a:prstGeom>
          <a:noFill/>
          <a:ln/>
        </p:spPr>
        <p:txBody>
          <a:bodyPr wrap="square" lIns="0" tIns="0" rIns="0" bIns="0" rtlCol="0" anchor="ctr"/>
          <a:lstStyle/>
          <a:p>
            <a:pPr indent="0" marL="0">
              <a:buNone/>
            </a:pPr>
            <a:r>
              <a:rPr lang="en-US" sz="1350" b="1" dirty="0">
                <a:solidFill>
                  <a:srgbClr val="1F9D6B"/>
                </a:solidFill>
                <a:latin typeface="Cambria Math" pitchFamily="34" charset="0"/>
                <a:ea typeface="Cambria Math" pitchFamily="34" charset="-122"/>
                <a:cs typeface="Cambria Math" pitchFamily="34" charset="-120"/>
              </a:rPr>
              <a:t>0.1 × 2³⁰ mm ≈ 107 km! — </a:t>
            </a:r>
            <a:pPr indent="0" marL="0">
              <a:buNone/>
            </a:pPr>
            <a:r>
              <a:rPr lang="en-US" sz="1350" b="1" dirty="0">
                <a:solidFill>
                  <a:srgbClr val="1F9D6B"/>
                </a:solidFill>
                <a:latin typeface="Nirmala UI" pitchFamily="34" charset="0"/>
                <a:ea typeface="Nirmala UI" pitchFamily="34" charset="-122"/>
                <a:cs typeface="Nirmala UI" pitchFamily="34" charset="-120"/>
              </a:rPr>
              <a:t>সূচকীয় বৃদ্ধি (বাস্তবে এতবার ভাঁজ করা যায় না)</a:t>
            </a:r>
            <a:endParaRPr lang="en-US" sz="1350" dirty="0"/>
          </a:p>
        </p:txBody>
      </p:sp>
      <p:sp>
        <p:nvSpPr>
          <p:cNvPr id="15" name="Shape 13"/>
          <p:cNvSpPr/>
          <p:nvPr/>
        </p:nvSpPr>
        <p:spPr>
          <a:xfrm>
            <a:off x="640080" y="4754880"/>
            <a:ext cx="10911535" cy="1234440"/>
          </a:xfrm>
          <a:prstGeom prst="roundRect">
            <a:avLst>
              <a:gd name="adj" fmla="val 13333"/>
            </a:avLst>
          </a:prstGeom>
          <a:solidFill>
            <a:srgbClr val="FFFFFF"/>
          </a:solidFill>
          <a:ln w="12700">
            <a:solidFill>
              <a:srgbClr val="DEDAF3"/>
            </a:solidFill>
            <a:prstDash val="solid"/>
          </a:ln>
          <a:effectLst>
            <a:outerShdw sx="100000" sy="100000" kx="0" ky="0" algn="bl" rotWithShape="0" blurRad="203200" dist="63500" dir="5400000">
              <a:srgbClr val="2A1E78">
                <a:alpha val="10000"/>
              </a:srgbClr>
            </a:outerShdw>
          </a:effectLst>
        </p:spPr>
      </p:sp>
      <p:sp>
        <p:nvSpPr>
          <p:cNvPr id="16" name="Text 14"/>
          <p:cNvSpPr txBox="1"/>
          <p:nvPr/>
        </p:nvSpPr>
        <p:spPr>
          <a:xfrm>
            <a:off x="868680" y="4828032"/>
            <a:ext cx="2926080" cy="411480"/>
          </a:xfrm>
          <a:prstGeom prst="rect">
            <a:avLst/>
          </a:prstGeom>
          <a:noFill/>
          <a:ln/>
        </p:spPr>
        <p:txBody>
          <a:bodyPr wrap="square" lIns="0" tIns="0" rIns="0" bIns="0" rtlCol="0" anchor="t"/>
          <a:lstStyle/>
          <a:p>
            <a:pPr indent="0" marL="0">
              <a:buNone/>
            </a:pPr>
            <a:r>
              <a:rPr lang="en-US" sz="1500" b="1" dirty="0">
                <a:solidFill>
                  <a:srgbClr val="5A48D6"/>
                </a:solidFill>
                <a:latin typeface="Nirmala UI" pitchFamily="34" charset="0"/>
                <a:ea typeface="Nirmala UI" pitchFamily="34" charset="-122"/>
                <a:cs typeface="Nirmala UI" pitchFamily="34" charset="-120"/>
              </a:rPr>
              <a:t>প্রশ্ন ৩: জন্মদিন</a:t>
            </a:r>
            <a:endParaRPr lang="en-US" sz="1500" dirty="0"/>
          </a:p>
        </p:txBody>
      </p:sp>
      <p:sp>
        <p:nvSpPr>
          <p:cNvPr id="17" name="Text 15"/>
          <p:cNvSpPr txBox="1"/>
          <p:nvPr/>
        </p:nvSpPr>
        <p:spPr>
          <a:xfrm>
            <a:off x="868680" y="5230368"/>
            <a:ext cx="5120640" cy="713232"/>
          </a:xfrm>
          <a:prstGeom prst="rect">
            <a:avLst/>
          </a:prstGeom>
          <a:noFill/>
          <a:ln/>
        </p:spPr>
        <p:txBody>
          <a:bodyPr wrap="square" lIns="0" tIns="0" rIns="0" bIns="0" rtlCol="0" anchor="t"/>
          <a:lstStyle/>
          <a:p>
            <a:pPr indent="0" marL="0">
              <a:buNone/>
            </a:pPr>
            <a:r>
              <a:rPr lang="en-US" sz="1350" dirty="0">
                <a:solidFill>
                  <a:srgbClr val="1C1A3A"/>
                </a:solidFill>
                <a:latin typeface="Nirmala UI" pitchFamily="34" charset="0"/>
                <a:ea typeface="Nirmala UI" pitchFamily="34" charset="-122"/>
                <a:cs typeface="Nirmala UI" pitchFamily="34" charset="-120"/>
              </a:rPr>
              <a:t>ক্লাসে কতজন হলে দুজনের একই জন্মদিন হওয়ার সম্ভাবনা </a:t>
            </a:r>
            <a:pPr indent="0" marL="0">
              <a:buNone/>
            </a:pPr>
            <a:r>
              <a:rPr lang="en-US" sz="1350" dirty="0">
                <a:solidFill>
                  <a:srgbClr val="1C1A3A"/>
                </a:solidFill>
                <a:latin typeface="Cambria Math" pitchFamily="34" charset="0"/>
                <a:ea typeface="Cambria Math" pitchFamily="34" charset="-122"/>
                <a:cs typeface="Cambria Math" pitchFamily="34" charset="-120"/>
              </a:rPr>
              <a:t>50%-</a:t>
            </a:r>
            <a:pPr indent="0" marL="0">
              <a:buNone/>
            </a:pPr>
            <a:r>
              <a:rPr lang="en-US" sz="1350" dirty="0">
                <a:solidFill>
                  <a:srgbClr val="1C1A3A"/>
                </a:solidFill>
                <a:latin typeface="Nirmala UI" pitchFamily="34" charset="0"/>
                <a:ea typeface="Nirmala UI" pitchFamily="34" charset="-122"/>
                <a:cs typeface="Nirmala UI" pitchFamily="34" charset="-120"/>
              </a:rPr>
              <a:t>এর বেশি?</a:t>
            </a:r>
            <a:endParaRPr lang="en-US" sz="1350" dirty="0"/>
          </a:p>
        </p:txBody>
      </p:sp>
      <p:sp>
        <p:nvSpPr>
          <p:cNvPr id="18" name="anim_3_432"/>
          <p:cNvSpPr/>
          <p:nvPr/>
        </p:nvSpPr>
        <p:spPr>
          <a:xfrm>
            <a:off x="6126480" y="4892040"/>
            <a:ext cx="5212080" cy="960120"/>
          </a:xfrm>
          <a:prstGeom prst="roundRect">
            <a:avLst>
              <a:gd name="adj" fmla="val 17143"/>
            </a:avLst>
          </a:prstGeom>
          <a:solidFill>
            <a:srgbClr val="E3F6EE"/>
          </a:solidFill>
          <a:ln w="12700">
            <a:solidFill>
              <a:srgbClr val="E3F6EE"/>
            </a:solidFill>
            <a:prstDash val="solid"/>
          </a:ln>
        </p:spPr>
      </p:sp>
      <p:sp>
        <p:nvSpPr>
          <p:cNvPr id="19" name="anim_3_433"/>
          <p:cNvSpPr txBox="1"/>
          <p:nvPr/>
        </p:nvSpPr>
        <p:spPr>
          <a:xfrm>
            <a:off x="6263640" y="4892040"/>
            <a:ext cx="4983480" cy="960120"/>
          </a:xfrm>
          <a:prstGeom prst="rect">
            <a:avLst/>
          </a:prstGeom>
          <a:noFill/>
          <a:ln/>
        </p:spPr>
        <p:txBody>
          <a:bodyPr wrap="square" lIns="0" tIns="0" rIns="0" bIns="0" rtlCol="0" anchor="ctr"/>
          <a:lstStyle/>
          <a:p>
            <a:pPr indent="0" marL="0">
              <a:buNone/>
            </a:pPr>
            <a:r>
              <a:rPr lang="en-US" sz="1350" b="1" dirty="0">
                <a:solidFill>
                  <a:srgbClr val="1F9D6B"/>
                </a:solidFill>
                <a:latin typeface="Nirmala UI" pitchFamily="34" charset="0"/>
                <a:ea typeface="Nirmala UI" pitchFamily="34" charset="-122"/>
                <a:cs typeface="Nirmala UI" pitchFamily="34" charset="-120"/>
              </a:rPr>
              <a:t>মাত্র </a:t>
            </a:r>
            <a:pPr indent="0" marL="0">
              <a:buNone/>
            </a:pPr>
            <a:r>
              <a:rPr lang="en-US" sz="1350" b="1" dirty="0">
                <a:solidFill>
                  <a:srgbClr val="1F9D6B"/>
                </a:solidFill>
                <a:latin typeface="Cambria Math" pitchFamily="34" charset="0"/>
                <a:ea typeface="Cambria Math" pitchFamily="34" charset="-122"/>
                <a:cs typeface="Cambria Math" pitchFamily="34" charset="-120"/>
              </a:rPr>
              <a:t>23 </a:t>
            </a:r>
            <a:pPr indent="0" marL="0">
              <a:buNone/>
            </a:pPr>
            <a:r>
              <a:rPr lang="en-US" sz="1350" b="1" dirty="0">
                <a:solidFill>
                  <a:srgbClr val="1F9D6B"/>
                </a:solidFill>
                <a:latin typeface="Nirmala UI" pitchFamily="34" charset="0"/>
                <a:ea typeface="Nirmala UI" pitchFamily="34" charset="-122"/>
                <a:cs typeface="Nirmala UI" pitchFamily="34" charset="-120"/>
              </a:rPr>
              <a:t>জন! </a:t>
            </a:r>
            <a:pPr indent="0" marL="0">
              <a:buNone/>
            </a:pPr>
            <a:r>
              <a:rPr lang="en-US" sz="1350" b="1" dirty="0">
                <a:solidFill>
                  <a:srgbClr val="1F9D6B"/>
                </a:solidFill>
                <a:latin typeface="Cambria Math" pitchFamily="34" charset="0"/>
                <a:ea typeface="Cambria Math" pitchFamily="34" charset="-122"/>
                <a:cs typeface="Cambria Math" pitchFamily="34" charset="-120"/>
              </a:rPr>
              <a:t>— </a:t>
            </a:r>
            <a:pPr indent="0" marL="0">
              <a:buNone/>
            </a:pPr>
            <a:r>
              <a:rPr lang="en-US" sz="1350" b="1" dirty="0">
                <a:solidFill>
                  <a:srgbClr val="1F9D6B"/>
                </a:solidFill>
                <a:latin typeface="Nirmala UI" pitchFamily="34" charset="0"/>
                <a:ea typeface="Nirmala UI" pitchFamily="34" charset="-122"/>
                <a:cs typeface="Nirmala UI" pitchFamily="34" charset="-120"/>
              </a:rPr>
              <a:t>সম্ভাবনা অধ্যায়ের বিখ্যাত </a:t>
            </a:r>
            <a:pPr indent="0" marL="0">
              <a:buNone/>
            </a:pPr>
            <a:r>
              <a:rPr lang="en-US" sz="1350" b="1" dirty="0">
                <a:solidFill>
                  <a:srgbClr val="1F9D6B"/>
                </a:solidFill>
                <a:latin typeface="Cambria Math" pitchFamily="34" charset="0"/>
                <a:ea typeface="Cambria Math" pitchFamily="34" charset="-122"/>
                <a:cs typeface="Cambria Math" pitchFamily="34" charset="-120"/>
              </a:rPr>
              <a:t>"</a:t>
            </a:r>
            <a:pPr indent="0" marL="0">
              <a:buNone/>
            </a:pPr>
            <a:r>
              <a:rPr lang="en-US" sz="1350" b="1" dirty="0">
                <a:solidFill>
                  <a:srgbClr val="1F9D6B"/>
                </a:solidFill>
                <a:latin typeface="Nirmala UI" pitchFamily="34" charset="0"/>
                <a:ea typeface="Nirmala UI" pitchFamily="34" charset="-122"/>
                <a:cs typeface="Nirmala UI" pitchFamily="34" charset="-120"/>
              </a:rPr>
              <a:t>জন্মদিন সমস্যা</a:t>
            </a:r>
            <a:pPr indent="0" marL="0">
              <a:buNone/>
            </a:pPr>
            <a:r>
              <a:rPr lang="en-US" sz="1350" b="1" dirty="0">
                <a:solidFill>
                  <a:srgbClr val="1F9D6B"/>
                </a:solidFill>
                <a:latin typeface="Cambria Math" pitchFamily="34" charset="0"/>
                <a:ea typeface="Cambria Math" pitchFamily="34" charset="-122"/>
                <a:cs typeface="Cambria Math" pitchFamily="34" charset="-120"/>
              </a:rPr>
              <a:t>"</a:t>
            </a:r>
            <a:endParaRPr lang="en-US" sz="1350" dirty="0"/>
          </a:p>
        </p:txBody>
      </p:sp>
      <p:sp>
        <p:nvSpPr>
          <p:cNvPr id="20" name="Text 18"/>
          <p:cNvSpPr txBox="1"/>
          <p:nvPr/>
        </p:nvSpPr>
        <p:spPr>
          <a:xfrm>
            <a:off x="640080" y="6309360"/>
            <a:ext cx="8229600" cy="274320"/>
          </a:xfrm>
          <a:prstGeom prst="rect">
            <a:avLst/>
          </a:prstGeom>
          <a:noFill/>
          <a:ln/>
        </p:spPr>
        <p:txBody>
          <a:bodyPr wrap="square" lIns="0" tIns="0" rIns="0" bIns="0" rtlCol="0" anchor="t"/>
          <a:lstStyle/>
          <a:p>
            <a:pPr indent="0" marL="0">
              <a:buNone/>
            </a:pPr>
            <a:r>
              <a:rPr lang="en-US" sz="1100" dirty="0">
                <a:solidFill>
                  <a:srgbClr val="5B5880"/>
                </a:solidFill>
                <a:latin typeface="Nirmala UI" pitchFamily="34" charset="0"/>
                <a:ea typeface="Nirmala UI" pitchFamily="34" charset="-122"/>
                <a:cs typeface="Nirmala UI" pitchFamily="34" charset="-120"/>
              </a:rPr>
              <a:t>উচ্চতর গণিত  ·  প্রথম ক্লাস  ·  হাজী আবেদ আলী কলেজ</a:t>
            </a:r>
            <a:endParaRPr lang="en-US" sz="1100" dirty="0"/>
          </a:p>
        </p:txBody>
      </p:sp>
      <p:sp>
        <p:nvSpPr>
          <p:cNvPr id="21" name="Text 19"/>
          <p:cNvSpPr txBox="1"/>
          <p:nvPr/>
        </p:nvSpPr>
        <p:spPr>
          <a:xfrm>
            <a:off x="9720072" y="6309360"/>
            <a:ext cx="1828800" cy="274320"/>
          </a:xfrm>
          <a:prstGeom prst="rect">
            <a:avLst/>
          </a:prstGeom>
          <a:noFill/>
          <a:ln/>
        </p:spPr>
        <p:txBody>
          <a:bodyPr wrap="square" lIns="0" tIns="0" rIns="0" bIns="0" rtlCol="0" anchor="t"/>
          <a:lstStyle/>
          <a:p>
            <a:pPr algn="r" indent="0" marL="0">
              <a:buNone/>
            </a:pPr>
            <a:r>
              <a:rPr lang="en-US" sz="1100" dirty="0">
                <a:solidFill>
                  <a:srgbClr val="5B5880"/>
                </a:solidFill>
                <a:latin typeface="Nirmala UI" pitchFamily="34" charset="0"/>
                <a:ea typeface="Nirmala UI" pitchFamily="34" charset="-122"/>
                <a:cs typeface="Nirmala UI" pitchFamily="34" charset="-120"/>
              </a:rPr>
              <a:t>৩৩ / ৩৪</a:t>
            </a:r>
            <a:endParaRPr lang="en-US" sz="1100" dirty="0"/>
          </a:p>
        </p:txBody>
      </p:sp>
    </p:spTree>
  </p:cSld>
  <p:clrMapOvr>
    <a:masterClrMapping/>
  </p:clrMapOvr>
  <p:transition spd="med">
    <p:push dir="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 34">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4999025" y="548640"/>
            <a:ext cx="2194560" cy="2194560"/>
          </a:xfrm>
          <a:prstGeom prst="ellipse">
            <a:avLst/>
          </a:prstGeom>
          <a:solidFill>
            <a:srgbClr val="FBFAFF"/>
          </a:solidFill>
          <a:ln w="63500">
            <a:solidFill>
              <a:srgbClr val="3C3590"/>
            </a:solidFill>
            <a:prstDash val="solid"/>
          </a:ln>
          <a:effectLst>
            <a:outerShdw sx="100000" sy="100000" kx="0" ky="0" algn="bl" rotWithShape="0" blurRad="228600" dist="76200" dir="5400000">
              <a:srgbClr val="000000">
                <a:alpha val="18000"/>
              </a:srgbClr>
            </a:outerShdw>
          </a:effectLst>
        </p:spPr>
      </p:sp>
      <p:pic>
        <p:nvPicPr>
          <p:cNvPr id="3" name="Image 0" descr="logo.png">    </p:cNvPr>
          <p:cNvPicPr>
            <a:picLocks noChangeAspect="1"/>
          </p:cNvPicPr>
          <p:nvPr/>
        </p:nvPicPr>
        <p:blipFill>
          <a:blip r:embed="rId2"/>
          <a:stretch>
            <a:fillRect/>
          </a:stretch>
        </p:blipFill>
        <p:spPr>
          <a:xfrm>
            <a:off x="5181905" y="731520"/>
            <a:ext cx="1828800" cy="1828800"/>
          </a:xfrm>
          <a:prstGeom prst="rect">
            <a:avLst/>
          </a:prstGeom>
        </p:spPr>
      </p:pic>
      <p:sp>
        <p:nvSpPr>
          <p:cNvPr id="4" name="Text 1"/>
          <p:cNvSpPr txBox="1"/>
          <p:nvPr/>
        </p:nvSpPr>
        <p:spPr>
          <a:xfrm>
            <a:off x="640080" y="2971800"/>
            <a:ext cx="10908792" cy="914400"/>
          </a:xfrm>
          <a:prstGeom prst="rect">
            <a:avLst/>
          </a:prstGeom>
          <a:noFill/>
          <a:ln/>
        </p:spPr>
        <p:txBody>
          <a:bodyPr wrap="square" lIns="0" tIns="0" rIns="0" bIns="0" rtlCol="0" anchor="ctr"/>
          <a:lstStyle/>
          <a:p>
            <a:pPr algn="ctr" indent="0" marL="0">
              <a:buNone/>
            </a:pPr>
            <a:r>
              <a:rPr lang="en-US" sz="4400" b="1" dirty="0">
                <a:solidFill>
                  <a:srgbClr val="F4F3FA"/>
                </a:solidFill>
                <a:latin typeface="Nirmala UI" pitchFamily="34" charset="0"/>
                <a:ea typeface="Nirmala UI" pitchFamily="34" charset="-122"/>
                <a:cs typeface="Nirmala UI" pitchFamily="34" charset="-120"/>
              </a:rPr>
              <a:t>তোমাদের কোনো প্রশ্ন আছে?</a:t>
            </a:r>
            <a:endParaRPr lang="en-US" sz="4400" dirty="0"/>
          </a:p>
        </p:txBody>
      </p:sp>
      <p:sp>
        <p:nvSpPr>
          <p:cNvPr id="5" name="Text 2"/>
          <p:cNvSpPr txBox="1"/>
          <p:nvPr/>
        </p:nvSpPr>
        <p:spPr>
          <a:xfrm>
            <a:off x="640080" y="3931920"/>
            <a:ext cx="10908792" cy="502920"/>
          </a:xfrm>
          <a:prstGeom prst="rect">
            <a:avLst/>
          </a:prstGeom>
          <a:noFill/>
          <a:ln/>
        </p:spPr>
        <p:txBody>
          <a:bodyPr wrap="square" lIns="0" tIns="0" rIns="0" bIns="0" rtlCol="0" anchor="t"/>
          <a:lstStyle/>
          <a:p>
            <a:pPr algn="ctr" indent="0" marL="0">
              <a:buNone/>
            </a:pPr>
            <a:r>
              <a:rPr lang="en-US" sz="1900" b="1" dirty="0">
                <a:solidFill>
                  <a:srgbClr val="F4B942"/>
                </a:solidFill>
                <a:latin typeface="Nirmala UI" pitchFamily="34" charset="0"/>
                <a:ea typeface="Nirmala UI" pitchFamily="34" charset="-122"/>
                <a:cs typeface="Nirmala UI" pitchFamily="34" charset="-120"/>
              </a:rPr>
              <a:t>পরের ক্লাসে শুরু: প্রথম পত্র, অধ্যায় ১ — ম্যাট্রিক্স ও নির্ণায়ক</a:t>
            </a:r>
            <a:endParaRPr lang="en-US" sz="1900" dirty="0"/>
          </a:p>
        </p:txBody>
      </p:sp>
      <p:sp>
        <p:nvSpPr>
          <p:cNvPr id="6" name="Text 3"/>
          <p:cNvSpPr txBox="1"/>
          <p:nvPr/>
        </p:nvSpPr>
        <p:spPr>
          <a:xfrm>
            <a:off x="640080" y="4526280"/>
            <a:ext cx="10908792" cy="457200"/>
          </a:xfrm>
          <a:prstGeom prst="rect">
            <a:avLst/>
          </a:prstGeom>
          <a:noFill/>
          <a:ln/>
        </p:spPr>
        <p:txBody>
          <a:bodyPr wrap="square" lIns="0" tIns="0" rIns="0" bIns="0" rtlCol="0" anchor="t"/>
          <a:lstStyle/>
          <a:p>
            <a:pPr algn="ctr" indent="0" marL="0">
              <a:buNone/>
            </a:pPr>
            <a:r>
              <a:rPr lang="en-US" sz="1600" dirty="0">
                <a:solidFill>
                  <a:srgbClr val="B9B4E0"/>
                </a:solidFill>
                <a:latin typeface="Nirmala UI" pitchFamily="34" charset="0"/>
                <a:ea typeface="Nirmala UI" pitchFamily="34" charset="-122"/>
                <a:cs typeface="Nirmala UI" pitchFamily="34" charset="-120"/>
              </a:rPr>
              <a:t>সাথে আনবে: পাঠ্যবই, আলাদা খাতা, গ্রাফ পেপার, সায়েন্টিফিক ক্যালকুলেটর</a:t>
            </a:r>
            <a:endParaRPr lang="en-US" sz="1600" dirty="0"/>
          </a:p>
        </p:txBody>
      </p:sp>
      <p:sp>
        <p:nvSpPr>
          <p:cNvPr id="7" name="Text 4"/>
          <p:cNvSpPr txBox="1"/>
          <p:nvPr/>
        </p:nvSpPr>
        <p:spPr>
          <a:xfrm>
            <a:off x="640080" y="5486400"/>
            <a:ext cx="10908792" cy="365760"/>
          </a:xfrm>
          <a:prstGeom prst="rect">
            <a:avLst/>
          </a:prstGeom>
          <a:noFill/>
          <a:ln/>
        </p:spPr>
        <p:txBody>
          <a:bodyPr wrap="square" lIns="0" tIns="0" rIns="0" bIns="0" rtlCol="0" anchor="t"/>
          <a:lstStyle/>
          <a:p>
            <a:pPr algn="ctr" indent="0" marL="0">
              <a:buNone/>
            </a:pPr>
            <a:r>
              <a:rPr lang="en-US" sz="1300" dirty="0">
                <a:solidFill>
                  <a:srgbClr val="B9B4E0"/>
                </a:solidFill>
                <a:latin typeface="Nirmala UI" pitchFamily="34" charset="0"/>
                <a:ea typeface="Nirmala UI" pitchFamily="34" charset="-122"/>
                <a:cs typeface="Nirmala UI" pitchFamily="34" charset="-120"/>
              </a:rPr>
              <a:t>মনির হোসেন  ·  সহকারী অধ্যাপক, উচ্চতর গণিত  ·  হাজী আবেদ আলী কলেজ, নরসিংদী</a:t>
            </a:r>
            <a:endParaRPr lang="en-US" sz="1300" dirty="0"/>
          </a:p>
        </p:txBody>
      </p:sp>
    </p:spTree>
  </p:cSld>
  <p:clrMapOvr>
    <a:masterClrMapping/>
  </p:clrMapOvr>
  <p:transitio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34</Slides>
  <Notes>34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উচ্চতর গণিত — প্রথম ক্লাস</dc:title>
  <dc:subject>PptxGenJS Presentation</dc:subject>
  <dc:creator>মনির হোসেন</dc:creator>
  <cp:lastModifiedBy>মনির হোসেন</cp:lastModifiedBy>
  <cp:revision>1</cp:revision>
  <dcterms:created xsi:type="dcterms:W3CDTF">2026-09-27T02:10:10Z</dcterms:created>
  <dcterms:modified xsi:type="dcterms:W3CDTF">2026-09-27T02:10:10Z</dcterms:modified>
</cp:coreProperties>
</file>